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56"/>
  </p:notesMasterIdLst>
  <p:sldIdLst>
    <p:sldId id="290" r:id="rId3"/>
    <p:sldId id="257" r:id="rId4"/>
    <p:sldId id="532" r:id="rId5"/>
    <p:sldId id="560" r:id="rId6"/>
    <p:sldId id="561" r:id="rId7"/>
    <p:sldId id="562" r:id="rId8"/>
    <p:sldId id="563" r:id="rId9"/>
    <p:sldId id="577" r:id="rId10"/>
    <p:sldId id="543" r:id="rId11"/>
    <p:sldId id="547" r:id="rId12"/>
    <p:sldId id="549" r:id="rId13"/>
    <p:sldId id="566" r:id="rId14"/>
    <p:sldId id="564" r:id="rId15"/>
    <p:sldId id="565" r:id="rId16"/>
    <p:sldId id="567" r:id="rId17"/>
    <p:sldId id="568" r:id="rId18"/>
    <p:sldId id="569" r:id="rId19"/>
    <p:sldId id="570" r:id="rId20"/>
    <p:sldId id="571" r:id="rId21"/>
    <p:sldId id="572" r:id="rId22"/>
    <p:sldId id="551" r:id="rId23"/>
    <p:sldId id="552" r:id="rId24"/>
    <p:sldId id="544" r:id="rId25"/>
    <p:sldId id="553" r:id="rId26"/>
    <p:sldId id="554" r:id="rId27"/>
    <p:sldId id="555" r:id="rId28"/>
    <p:sldId id="556" r:id="rId29"/>
    <p:sldId id="557" r:id="rId30"/>
    <p:sldId id="546" r:id="rId31"/>
    <p:sldId id="558" r:id="rId32"/>
    <p:sldId id="559" r:id="rId33"/>
    <p:sldId id="573" r:id="rId34"/>
    <p:sldId id="575" r:id="rId35"/>
    <p:sldId id="574" r:id="rId36"/>
    <p:sldId id="576" r:id="rId37"/>
    <p:sldId id="528" r:id="rId38"/>
    <p:sldId id="346" r:id="rId39"/>
    <p:sldId id="321" r:id="rId40"/>
    <p:sldId id="338" r:id="rId41"/>
    <p:sldId id="529" r:id="rId42"/>
    <p:sldId id="311" r:id="rId43"/>
    <p:sldId id="334" r:id="rId44"/>
    <p:sldId id="542" r:id="rId45"/>
    <p:sldId id="336" r:id="rId46"/>
    <p:sldId id="393" r:id="rId47"/>
    <p:sldId id="395" r:id="rId48"/>
    <p:sldId id="394" r:id="rId49"/>
    <p:sldId id="396" r:id="rId50"/>
    <p:sldId id="397" r:id="rId51"/>
    <p:sldId id="398" r:id="rId52"/>
    <p:sldId id="548" r:id="rId53"/>
    <p:sldId id="636" r:id="rId54"/>
    <p:sldId id="365" r:id="rId5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54D"/>
    <a:srgbClr val="BEBEBE"/>
    <a:srgbClr val="1F4E79"/>
    <a:srgbClr val="25928F"/>
    <a:srgbClr val="D7D7D7"/>
    <a:srgbClr val="1D1D1F"/>
    <a:srgbClr val="474445"/>
    <a:srgbClr val="39BDCA"/>
    <a:srgbClr val="54C6D1"/>
    <a:srgbClr val="55C5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035" autoAdjust="0"/>
  </p:normalViewPr>
  <p:slideViewPr>
    <p:cSldViewPr snapToGrid="0">
      <p:cViewPr varScale="1">
        <p:scale>
          <a:sx n="106" d="100"/>
          <a:sy n="106" d="100"/>
        </p:scale>
        <p:origin x="9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56BD3-233F-45D3-B7A2-BA4BB1453BA4}" type="datetimeFigureOut">
              <a:rPr lang="ru-RU" smtClean="0"/>
              <a:t>22.04.2026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B15AA-BA64-4F0E-BEF5-915731DA5FBE}" type="slidenum">
              <a:rPr lang="ru-RU" smtClean="0"/>
              <a:t>‹#›</a:t>
            </a:fld>
            <a:endParaRPr lang="ru-RU"/>
          </a:p>
        </p:txBody>
      </p:sp>
    </p:spTree>
    <p:extLst>
      <p:ext uri="{BB962C8B-B14F-4D97-AF65-F5344CB8AC3E}">
        <p14:creationId xmlns:p14="http://schemas.microsoft.com/office/powerpoint/2010/main" val="233244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0BDB12F-7CFF-48E0-9BD3-250ACCE025BA}" type="slidenum">
              <a:rPr lang="ru-RU" smtClean="0"/>
              <a:t>36</a:t>
            </a:fld>
            <a:endParaRPr lang="ru-RU" dirty="0"/>
          </a:p>
        </p:txBody>
      </p:sp>
    </p:spTree>
    <p:extLst>
      <p:ext uri="{BB962C8B-B14F-4D97-AF65-F5344CB8AC3E}">
        <p14:creationId xmlns:p14="http://schemas.microsoft.com/office/powerpoint/2010/main" val="25266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EF5A03-9614-40DE-A864-59726DEE843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5BC9F7E-DA81-4885-A51D-4C94FFDC7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29F104F-7596-47DF-AA18-0D88C32A2B0C}"/>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B217265C-1C02-439B-9904-93217B147299}"/>
              </a:ext>
            </a:extLst>
          </p:cNvPr>
          <p:cNvSpPr>
            <a:spLocks noGrp="1"/>
          </p:cNvSpPr>
          <p:nvPr>
            <p:ph type="ftr" sz="quarter" idx="11"/>
          </p:nvPr>
        </p:nvSpPr>
        <p:spPr/>
        <p:txBody>
          <a:bodyPr/>
          <a:lstStyle/>
          <a:p>
            <a:r>
              <a:rPr lang="ru-RU"/>
              <a:t>Қодиров Туйғун</a:t>
            </a:r>
          </a:p>
        </p:txBody>
      </p:sp>
      <p:sp>
        <p:nvSpPr>
          <p:cNvPr id="6" name="Номер слайда 5">
            <a:extLst>
              <a:ext uri="{FF2B5EF4-FFF2-40B4-BE49-F238E27FC236}">
                <a16:creationId xmlns:a16="http://schemas.microsoft.com/office/drawing/2014/main" id="{EFC2255A-9784-4DA1-A325-6CC4EEA4880E}"/>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322773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EDFE69-5B77-4568-90DA-1FDED6B7701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4E1A849-85C7-49A5-A117-EA0F602FA07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D89401-6DC8-4D89-B134-8EA86929FE9F}"/>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1F749490-16C7-41DC-A9B7-D155723E8255}"/>
              </a:ext>
            </a:extLst>
          </p:cNvPr>
          <p:cNvSpPr>
            <a:spLocks noGrp="1"/>
          </p:cNvSpPr>
          <p:nvPr>
            <p:ph type="ftr" sz="quarter" idx="11"/>
          </p:nvPr>
        </p:nvSpPr>
        <p:spPr/>
        <p:txBody>
          <a:bodyPr/>
          <a:lstStyle/>
          <a:p>
            <a:r>
              <a:rPr lang="ru-RU"/>
              <a:t>Қодиров Туйғун</a:t>
            </a:r>
          </a:p>
        </p:txBody>
      </p:sp>
      <p:sp>
        <p:nvSpPr>
          <p:cNvPr id="6" name="Номер слайда 5">
            <a:extLst>
              <a:ext uri="{FF2B5EF4-FFF2-40B4-BE49-F238E27FC236}">
                <a16:creationId xmlns:a16="http://schemas.microsoft.com/office/drawing/2014/main" id="{F491F623-0639-4C45-A5DD-AEB7A3572CCC}"/>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42804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0CA451F-3205-44FA-A116-BF1BF676314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47CE979-AC83-43C0-A9D6-898CB1AD847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8CAEA7C-66DC-43BE-9DD4-B9CE6DE8C4A3}"/>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2F0AB11F-3D34-4592-B2CA-CAD20221B76F}"/>
              </a:ext>
            </a:extLst>
          </p:cNvPr>
          <p:cNvSpPr>
            <a:spLocks noGrp="1"/>
          </p:cNvSpPr>
          <p:nvPr>
            <p:ph type="ftr" sz="quarter" idx="11"/>
          </p:nvPr>
        </p:nvSpPr>
        <p:spPr/>
        <p:txBody>
          <a:bodyPr/>
          <a:lstStyle/>
          <a:p>
            <a:r>
              <a:rPr lang="ru-RU"/>
              <a:t>Қодиров Туйғун</a:t>
            </a:r>
          </a:p>
        </p:txBody>
      </p:sp>
      <p:sp>
        <p:nvSpPr>
          <p:cNvPr id="6" name="Номер слайда 5">
            <a:extLst>
              <a:ext uri="{FF2B5EF4-FFF2-40B4-BE49-F238E27FC236}">
                <a16:creationId xmlns:a16="http://schemas.microsoft.com/office/drawing/2014/main" id="{4A7C5BC7-0A68-43AB-9412-19E932D02BC9}"/>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109868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9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216916" y="0"/>
            <a:ext cx="4437529" cy="6858000"/>
          </a:xfrm>
          <a:custGeom>
            <a:avLst/>
            <a:gdLst>
              <a:gd name="connsiteX0" fmla="*/ 0 w 4437529"/>
              <a:gd name="connsiteY0" fmla="*/ 0 h 6858000"/>
              <a:gd name="connsiteX1" fmla="*/ 4437529 w 4437529"/>
              <a:gd name="connsiteY1" fmla="*/ 0 h 6858000"/>
              <a:gd name="connsiteX2" fmla="*/ 4437529 w 4437529"/>
              <a:gd name="connsiteY2" fmla="*/ 6858000 h 6858000"/>
              <a:gd name="connsiteX3" fmla="*/ 0 w 44375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37529" h="6858000">
                <a:moveTo>
                  <a:pt x="0" y="0"/>
                </a:moveTo>
                <a:lnTo>
                  <a:pt x="4437529" y="0"/>
                </a:lnTo>
                <a:lnTo>
                  <a:pt x="4437529" y="6858000"/>
                </a:lnTo>
                <a:lnTo>
                  <a:pt x="0" y="6858000"/>
                </a:lnTo>
                <a:close/>
              </a:path>
            </a:pathLst>
          </a:custGeom>
        </p:spPr>
        <p:txBody>
          <a:bodyPr wrap="square">
            <a:noAutofit/>
          </a:bodyPr>
          <a:lstStyle/>
          <a:p>
            <a:endParaRPr lang="en-US"/>
          </a:p>
        </p:txBody>
      </p:sp>
      <p:sp>
        <p:nvSpPr>
          <p:cNvPr id="3" name="Date Placeholder 2"/>
          <p:cNvSpPr>
            <a:spLocks noGrp="1"/>
          </p:cNvSpPr>
          <p:nvPr>
            <p:ph type="dt" sz="half" idx="10"/>
          </p:nvPr>
        </p:nvSpPr>
        <p:spPr/>
        <p:txBody>
          <a:bodyPr/>
          <a:lstStyle/>
          <a:p>
            <a:endParaRPr lang="en-US"/>
          </a:p>
        </p:txBody>
      </p:sp>
      <p:sp>
        <p:nvSpPr>
          <p:cNvPr id="4" name="Slide Number Placeholder 3"/>
          <p:cNvSpPr>
            <a:spLocks noGrp="1"/>
          </p:cNvSpPr>
          <p:nvPr>
            <p:ph type="sldNum" sz="quarter" idx="11"/>
          </p:nvPr>
        </p:nvSpPr>
        <p:spPr/>
        <p:txBody>
          <a:bodyPr/>
          <a:lstStyle/>
          <a:p>
            <a:fld id="{0D264448-2F0F-4BCC-9F4B-F57A638C6FD0}" type="slidenum">
              <a:rPr lang="en-US" smtClean="0"/>
              <a:pPr/>
              <a:t>‹#›</a:t>
            </a:fld>
            <a:endParaRPr lang="en-US"/>
          </a:p>
        </p:txBody>
      </p:sp>
      <p:sp>
        <p:nvSpPr>
          <p:cNvPr id="5" name="Footer Placeholder 4"/>
          <p:cNvSpPr>
            <a:spLocks noGrp="1"/>
          </p:cNvSpPr>
          <p:nvPr>
            <p:ph type="ftr" sz="quarter" idx="12"/>
          </p:nvPr>
        </p:nvSpPr>
        <p:spPr>
          <a:xfrm rot="16200000">
            <a:off x="-1299631" y="3969157"/>
            <a:ext cx="3086100" cy="486833"/>
          </a:xfrm>
          <a:prstGeom prst="rect">
            <a:avLst/>
          </a:prstGeom>
        </p:spPr>
        <p:txBody>
          <a:bodyPr/>
          <a:lstStyle/>
          <a:p>
            <a:r>
              <a:rPr lang="ru-RU"/>
              <a:t>Қодиров Туйғун</a:t>
            </a:r>
            <a:endParaRPr lang="en-US" dirty="0"/>
          </a:p>
        </p:txBody>
      </p:sp>
    </p:spTree>
    <p:extLst>
      <p:ext uri="{BB962C8B-B14F-4D97-AF65-F5344CB8AC3E}">
        <p14:creationId xmlns:p14="http://schemas.microsoft.com/office/powerpoint/2010/main" val="175847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3B50BA-E1A4-4517-BF78-CE4EA57117D2}"/>
              </a:ext>
            </a:extLst>
          </p:cNvPr>
          <p:cNvSpPr>
            <a:spLocks noGrp="1"/>
          </p:cNvSpPr>
          <p:nvPr>
            <p:ph type="pic" idx="15" hasCustomPrompt="1"/>
          </p:nvPr>
        </p:nvSpPr>
        <p:spPr>
          <a:xfrm>
            <a:off x="503163" y="228448"/>
            <a:ext cx="5405388" cy="6330394"/>
          </a:xfrm>
          <a:custGeom>
            <a:avLst/>
            <a:gdLst>
              <a:gd name="connsiteX0" fmla="*/ 2723318 w 5405388"/>
              <a:gd name="connsiteY0" fmla="*/ 4743198 h 6330394"/>
              <a:gd name="connsiteX1" fmla="*/ 3516916 w 5405388"/>
              <a:gd name="connsiteY1" fmla="*/ 5536796 h 6330394"/>
              <a:gd name="connsiteX2" fmla="*/ 2723318 w 5405388"/>
              <a:gd name="connsiteY2" fmla="*/ 6330394 h 6330394"/>
              <a:gd name="connsiteX3" fmla="*/ 1929719 w 5405388"/>
              <a:gd name="connsiteY3" fmla="*/ 5536796 h 6330394"/>
              <a:gd name="connsiteX4" fmla="*/ 3664761 w 5405388"/>
              <a:gd name="connsiteY4" fmla="*/ 1907698 h 6330394"/>
              <a:gd name="connsiteX5" fmla="*/ 5405388 w 5405388"/>
              <a:gd name="connsiteY5" fmla="*/ 3648324 h 6330394"/>
              <a:gd name="connsiteX6" fmla="*/ 3667553 w 5405388"/>
              <a:gd name="connsiteY6" fmla="*/ 5386159 h 6330394"/>
              <a:gd name="connsiteX7" fmla="*/ 1926927 w 5405388"/>
              <a:gd name="connsiteY7" fmla="*/ 3645532 h 6330394"/>
              <a:gd name="connsiteX8" fmla="*/ 1757062 w 5405388"/>
              <a:gd name="connsiteY8" fmla="*/ 1888470 h 6330394"/>
              <a:gd name="connsiteX9" fmla="*/ 2550661 w 5405388"/>
              <a:gd name="connsiteY9" fmla="*/ 2682068 h 6330394"/>
              <a:gd name="connsiteX10" fmla="*/ 1757062 w 5405388"/>
              <a:gd name="connsiteY10" fmla="*/ 3475667 h 6330394"/>
              <a:gd name="connsiteX11" fmla="*/ 963464 w 5405388"/>
              <a:gd name="connsiteY11" fmla="*/ 2682068 h 6330394"/>
              <a:gd name="connsiteX12" fmla="*/ 2701297 w 5405388"/>
              <a:gd name="connsiteY12" fmla="*/ 944235 h 6330394"/>
              <a:gd name="connsiteX13" fmla="*/ 3494895 w 5405388"/>
              <a:gd name="connsiteY13" fmla="*/ 1737833 h 6330394"/>
              <a:gd name="connsiteX14" fmla="*/ 2701297 w 5405388"/>
              <a:gd name="connsiteY14" fmla="*/ 2531432 h 6330394"/>
              <a:gd name="connsiteX15" fmla="*/ 1907698 w 5405388"/>
              <a:gd name="connsiteY15" fmla="*/ 1737833 h 6330394"/>
              <a:gd name="connsiteX16" fmla="*/ 793599 w 5405388"/>
              <a:gd name="connsiteY16" fmla="*/ 925007 h 6330394"/>
              <a:gd name="connsiteX17" fmla="*/ 1587198 w 5405388"/>
              <a:gd name="connsiteY17" fmla="*/ 1718606 h 6330394"/>
              <a:gd name="connsiteX18" fmla="*/ 793599 w 5405388"/>
              <a:gd name="connsiteY18" fmla="*/ 2512204 h 6330394"/>
              <a:gd name="connsiteX19" fmla="*/ 0 w 5405388"/>
              <a:gd name="connsiteY19" fmla="*/ 1718606 h 6330394"/>
              <a:gd name="connsiteX20" fmla="*/ 3645532 w 5405388"/>
              <a:gd name="connsiteY20" fmla="*/ 0 h 6330394"/>
              <a:gd name="connsiteX21" fmla="*/ 4439130 w 5405388"/>
              <a:gd name="connsiteY21" fmla="*/ 793598 h 6330394"/>
              <a:gd name="connsiteX22" fmla="*/ 3645532 w 5405388"/>
              <a:gd name="connsiteY22" fmla="*/ 1587197 h 6330394"/>
              <a:gd name="connsiteX23" fmla="*/ 2851933 w 5405388"/>
              <a:gd name="connsiteY23" fmla="*/ 793598 h 633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5388" h="6330394">
                <a:moveTo>
                  <a:pt x="2723318" y="4743198"/>
                </a:moveTo>
                <a:lnTo>
                  <a:pt x="3516916" y="5536796"/>
                </a:lnTo>
                <a:lnTo>
                  <a:pt x="2723318" y="6330394"/>
                </a:lnTo>
                <a:lnTo>
                  <a:pt x="1929719" y="5536796"/>
                </a:lnTo>
                <a:close/>
                <a:moveTo>
                  <a:pt x="3664761" y="1907698"/>
                </a:moveTo>
                <a:lnTo>
                  <a:pt x="5405388" y="3648324"/>
                </a:lnTo>
                <a:lnTo>
                  <a:pt x="3667553" y="5386159"/>
                </a:lnTo>
                <a:lnTo>
                  <a:pt x="1926927" y="3645532"/>
                </a:lnTo>
                <a:close/>
                <a:moveTo>
                  <a:pt x="1757062" y="1888470"/>
                </a:moveTo>
                <a:lnTo>
                  <a:pt x="2550661" y="2682068"/>
                </a:lnTo>
                <a:lnTo>
                  <a:pt x="1757062" y="3475667"/>
                </a:lnTo>
                <a:lnTo>
                  <a:pt x="963464" y="2682068"/>
                </a:lnTo>
                <a:close/>
                <a:moveTo>
                  <a:pt x="2701297" y="944235"/>
                </a:moveTo>
                <a:lnTo>
                  <a:pt x="3494895" y="1737833"/>
                </a:lnTo>
                <a:lnTo>
                  <a:pt x="2701297" y="2531432"/>
                </a:lnTo>
                <a:lnTo>
                  <a:pt x="1907698" y="1737833"/>
                </a:lnTo>
                <a:close/>
                <a:moveTo>
                  <a:pt x="793599" y="925007"/>
                </a:moveTo>
                <a:lnTo>
                  <a:pt x="1587198" y="1718606"/>
                </a:lnTo>
                <a:lnTo>
                  <a:pt x="793599" y="2512204"/>
                </a:lnTo>
                <a:lnTo>
                  <a:pt x="0" y="1718606"/>
                </a:lnTo>
                <a:close/>
                <a:moveTo>
                  <a:pt x="3645532" y="0"/>
                </a:moveTo>
                <a:lnTo>
                  <a:pt x="4439130" y="793598"/>
                </a:lnTo>
                <a:lnTo>
                  <a:pt x="3645532" y="1587197"/>
                </a:lnTo>
                <a:lnTo>
                  <a:pt x="2851933" y="793598"/>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54580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BDC57578-EF98-4A57-8AF7-1C7CC48D72AC}"/>
              </a:ext>
            </a:extLst>
          </p:cNvPr>
          <p:cNvSpPr>
            <a:spLocks noGrp="1"/>
          </p:cNvSpPr>
          <p:nvPr>
            <p:ph type="pic" sz="quarter" idx="14" hasCustomPrompt="1"/>
          </p:nvPr>
        </p:nvSpPr>
        <p:spPr>
          <a:xfrm>
            <a:off x="7843736" y="0"/>
            <a:ext cx="4348264" cy="6858000"/>
          </a:xfrm>
          <a:prstGeom prst="rect">
            <a:avLst/>
          </a:prstGeom>
          <a:solidFill>
            <a:schemeClr val="bg1">
              <a:lumMod val="95000"/>
            </a:schemeClr>
          </a:solidFill>
        </p:spPr>
        <p:txBody>
          <a:bodyPr anchor="ctr"/>
          <a:lstStyle>
            <a:lvl1pPr marL="0" indent="0" algn="ctr">
              <a:buNone/>
              <a:defRPr sz="18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84726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6" name="Picture Placeholder 2"/>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29853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880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A836DBF-0045-451A-B884-57703C49E954}"/>
              </a:ext>
            </a:extLst>
          </p:cNvPr>
          <p:cNvSpPr>
            <a:spLocks noGrp="1"/>
          </p:cNvSpPr>
          <p:nvPr>
            <p:ph type="pic" sz="quarter" idx="11" hasCustomPrompt="1"/>
          </p:nvPr>
        </p:nvSpPr>
        <p:spPr>
          <a:xfrm>
            <a:off x="0" y="1713554"/>
            <a:ext cx="12192000" cy="324036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3" name="Text Placeholder 9">
            <a:extLst>
              <a:ext uri="{FF2B5EF4-FFF2-40B4-BE49-F238E27FC236}">
                <a16:creationId xmlns:a16="http://schemas.microsoft.com/office/drawing/2014/main" id="{5AD9D005-1A52-44B7-9752-F8F6596AD053}"/>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85149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332D6FB4-EBC1-4800-80ED-8941DBAE9156}"/>
              </a:ext>
            </a:extLst>
          </p:cNvPr>
          <p:cNvSpPr>
            <a:spLocks noGrp="1"/>
          </p:cNvSpPr>
          <p:nvPr>
            <p:ph type="pic" idx="14" hasCustomPrompt="1"/>
          </p:nvPr>
        </p:nvSpPr>
        <p:spPr>
          <a:xfrm>
            <a:off x="4348632" y="1"/>
            <a:ext cx="5048829" cy="2524415"/>
          </a:xfrm>
          <a:custGeom>
            <a:avLst/>
            <a:gdLst>
              <a:gd name="connsiteX0" fmla="*/ 0 w 5048829"/>
              <a:gd name="connsiteY0" fmla="*/ 0 h 2524415"/>
              <a:gd name="connsiteX1" fmla="*/ 5048829 w 5048829"/>
              <a:gd name="connsiteY1" fmla="*/ 0 h 2524415"/>
              <a:gd name="connsiteX2" fmla="*/ 2524415 w 5048829"/>
              <a:gd name="connsiteY2" fmla="*/ 2524415 h 2524415"/>
            </a:gdLst>
            <a:ahLst/>
            <a:cxnLst>
              <a:cxn ang="0">
                <a:pos x="connsiteX0" y="connsiteY0"/>
              </a:cxn>
              <a:cxn ang="0">
                <a:pos x="connsiteX1" y="connsiteY1"/>
              </a:cxn>
              <a:cxn ang="0">
                <a:pos x="connsiteX2" y="connsiteY2"/>
              </a:cxn>
            </a:cxnLst>
            <a:rect l="l" t="t" r="r" b="b"/>
            <a:pathLst>
              <a:path w="5048829" h="2524415">
                <a:moveTo>
                  <a:pt x="0" y="0"/>
                </a:moveTo>
                <a:lnTo>
                  <a:pt x="5048829" y="0"/>
                </a:lnTo>
                <a:lnTo>
                  <a:pt x="2524415" y="2524415"/>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11">
            <a:extLst>
              <a:ext uri="{FF2B5EF4-FFF2-40B4-BE49-F238E27FC236}">
                <a16:creationId xmlns:a16="http://schemas.microsoft.com/office/drawing/2014/main" id="{8EB05934-CFA9-4CF2-880B-B2E56C6EEB3E}"/>
              </a:ext>
            </a:extLst>
          </p:cNvPr>
          <p:cNvSpPr>
            <a:spLocks noGrp="1"/>
          </p:cNvSpPr>
          <p:nvPr>
            <p:ph type="pic" idx="15" hasCustomPrompt="1"/>
          </p:nvPr>
        </p:nvSpPr>
        <p:spPr>
          <a:xfrm>
            <a:off x="6977011" y="76505"/>
            <a:ext cx="5103752" cy="5103752"/>
          </a:xfrm>
          <a:custGeom>
            <a:avLst/>
            <a:gdLst>
              <a:gd name="connsiteX0" fmla="*/ 2551876 w 5103752"/>
              <a:gd name="connsiteY0" fmla="*/ 0 h 5103752"/>
              <a:gd name="connsiteX1" fmla="*/ 5103752 w 5103752"/>
              <a:gd name="connsiteY1" fmla="*/ 2551876 h 5103752"/>
              <a:gd name="connsiteX2" fmla="*/ 2551876 w 5103752"/>
              <a:gd name="connsiteY2" fmla="*/ 5103752 h 5103752"/>
              <a:gd name="connsiteX3" fmla="*/ 0 w 5103752"/>
              <a:gd name="connsiteY3" fmla="*/ 2551876 h 5103752"/>
            </a:gdLst>
            <a:ahLst/>
            <a:cxnLst>
              <a:cxn ang="0">
                <a:pos x="connsiteX0" y="connsiteY0"/>
              </a:cxn>
              <a:cxn ang="0">
                <a:pos x="connsiteX1" y="connsiteY1"/>
              </a:cxn>
              <a:cxn ang="0">
                <a:pos x="connsiteX2" y="connsiteY2"/>
              </a:cxn>
              <a:cxn ang="0">
                <a:pos x="connsiteX3" y="connsiteY3"/>
              </a:cxn>
            </a:cxnLst>
            <a:rect l="l" t="t" r="r" b="b"/>
            <a:pathLst>
              <a:path w="5103752" h="5103752">
                <a:moveTo>
                  <a:pt x="2551876" y="0"/>
                </a:moveTo>
                <a:lnTo>
                  <a:pt x="5103752" y="2551876"/>
                </a:lnTo>
                <a:lnTo>
                  <a:pt x="2551876" y="51037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24" name="Picture Placeholder 23">
            <a:extLst>
              <a:ext uri="{FF2B5EF4-FFF2-40B4-BE49-F238E27FC236}">
                <a16:creationId xmlns:a16="http://schemas.microsoft.com/office/drawing/2014/main" id="{FABCF619-B94C-4540-9CD2-1F557D22C236}"/>
              </a:ext>
            </a:extLst>
          </p:cNvPr>
          <p:cNvSpPr>
            <a:spLocks noGrp="1"/>
          </p:cNvSpPr>
          <p:nvPr>
            <p:ph type="pic" idx="16" hasCustomPrompt="1"/>
          </p:nvPr>
        </p:nvSpPr>
        <p:spPr>
          <a:xfrm>
            <a:off x="9669764" y="1"/>
            <a:ext cx="2522237" cy="2519691"/>
          </a:xfrm>
          <a:custGeom>
            <a:avLst/>
            <a:gdLst>
              <a:gd name="connsiteX0" fmla="*/ 0 w 2522237"/>
              <a:gd name="connsiteY0" fmla="*/ 0 h 2519691"/>
              <a:gd name="connsiteX1" fmla="*/ 2522237 w 2522237"/>
              <a:gd name="connsiteY1" fmla="*/ 0 h 2519691"/>
              <a:gd name="connsiteX2" fmla="*/ 2522237 w 2522237"/>
              <a:gd name="connsiteY2" fmla="*/ 2517145 h 2519691"/>
              <a:gd name="connsiteX3" fmla="*/ 2519691 w 2522237"/>
              <a:gd name="connsiteY3" fmla="*/ 2519691 h 2519691"/>
            </a:gdLst>
            <a:ahLst/>
            <a:cxnLst>
              <a:cxn ang="0">
                <a:pos x="connsiteX0" y="connsiteY0"/>
              </a:cxn>
              <a:cxn ang="0">
                <a:pos x="connsiteX1" y="connsiteY1"/>
              </a:cxn>
              <a:cxn ang="0">
                <a:pos x="connsiteX2" y="connsiteY2"/>
              </a:cxn>
              <a:cxn ang="0">
                <a:pos x="connsiteX3" y="connsiteY3"/>
              </a:cxn>
            </a:cxnLst>
            <a:rect l="l" t="t" r="r" b="b"/>
            <a:pathLst>
              <a:path w="2522237" h="2519691">
                <a:moveTo>
                  <a:pt x="0" y="0"/>
                </a:moveTo>
                <a:lnTo>
                  <a:pt x="2522237" y="0"/>
                </a:lnTo>
                <a:lnTo>
                  <a:pt x="2522237" y="2517145"/>
                </a:lnTo>
                <a:lnTo>
                  <a:pt x="2519691" y="251969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6" name="Picture Placeholder 25">
            <a:extLst>
              <a:ext uri="{FF2B5EF4-FFF2-40B4-BE49-F238E27FC236}">
                <a16:creationId xmlns:a16="http://schemas.microsoft.com/office/drawing/2014/main" id="{1BCC93B7-4D46-46B6-8713-F416AC36BDB2}"/>
              </a:ext>
            </a:extLst>
          </p:cNvPr>
          <p:cNvSpPr>
            <a:spLocks noGrp="1"/>
          </p:cNvSpPr>
          <p:nvPr>
            <p:ph type="pic" idx="17" hasCustomPrompt="1"/>
          </p:nvPr>
        </p:nvSpPr>
        <p:spPr>
          <a:xfrm>
            <a:off x="9632854" y="2732348"/>
            <a:ext cx="2559146" cy="4125652"/>
          </a:xfrm>
          <a:custGeom>
            <a:avLst/>
            <a:gdLst>
              <a:gd name="connsiteX0" fmla="*/ 2551876 w 2559146"/>
              <a:gd name="connsiteY0" fmla="*/ 0 h 4125652"/>
              <a:gd name="connsiteX1" fmla="*/ 2559146 w 2559146"/>
              <a:gd name="connsiteY1" fmla="*/ 7270 h 4125652"/>
              <a:gd name="connsiteX2" fmla="*/ 2559146 w 2559146"/>
              <a:gd name="connsiteY2" fmla="*/ 4125652 h 4125652"/>
              <a:gd name="connsiteX3" fmla="*/ 1573776 w 2559146"/>
              <a:gd name="connsiteY3" fmla="*/ 4125652 h 4125652"/>
              <a:gd name="connsiteX4" fmla="*/ 0 w 2559146"/>
              <a:gd name="connsiteY4" fmla="*/ 2551876 h 412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46" h="4125652">
                <a:moveTo>
                  <a:pt x="2551876" y="0"/>
                </a:moveTo>
                <a:lnTo>
                  <a:pt x="2559146" y="7270"/>
                </a:lnTo>
                <a:lnTo>
                  <a:pt x="2559146" y="4125652"/>
                </a:lnTo>
                <a:lnTo>
                  <a:pt x="1573776" y="4125652"/>
                </a:lnTo>
                <a:lnTo>
                  <a:pt x="0" y="2551876"/>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9524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011B17-F412-4CD4-8AA4-1582EE77E4E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6B2D66D-5F4C-4E72-B739-9F2310B49C8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C2F682-59E6-4E6E-BADE-832BBA0D3E8F}"/>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487F6900-880C-4818-BEC9-982D31C05B9C}"/>
              </a:ext>
            </a:extLst>
          </p:cNvPr>
          <p:cNvSpPr>
            <a:spLocks noGrp="1"/>
          </p:cNvSpPr>
          <p:nvPr>
            <p:ph type="ftr" sz="quarter" idx="11"/>
          </p:nvPr>
        </p:nvSpPr>
        <p:spPr/>
        <p:txBody>
          <a:bodyPr/>
          <a:lstStyle/>
          <a:p>
            <a:r>
              <a:rPr lang="ru-RU"/>
              <a:t>Қодиров Туйғун</a:t>
            </a:r>
          </a:p>
        </p:txBody>
      </p:sp>
      <p:sp>
        <p:nvSpPr>
          <p:cNvPr id="6" name="Номер слайда 5">
            <a:extLst>
              <a:ext uri="{FF2B5EF4-FFF2-40B4-BE49-F238E27FC236}">
                <a16:creationId xmlns:a16="http://schemas.microsoft.com/office/drawing/2014/main" id="{C63D2ACF-A4F3-4C79-9DA7-5120B74BBE4D}"/>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44345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1092D25-4135-4C44-A035-D1169278A883}" type="datetime1">
              <a:rPr lang="ru-RU" smtClean="0"/>
              <a:t>22.04.2026</a:t>
            </a:fld>
            <a:endParaRPr lang="ru-RU"/>
          </a:p>
        </p:txBody>
      </p:sp>
      <p:sp>
        <p:nvSpPr>
          <p:cNvPr id="5" name="Нижний колонтитул 4"/>
          <p:cNvSpPr>
            <a:spLocks noGrp="1"/>
          </p:cNvSpPr>
          <p:nvPr>
            <p:ph type="ftr" sz="quarter" idx="11"/>
          </p:nvPr>
        </p:nvSpPr>
        <p:spPr/>
        <p:txBody>
          <a:bodyPr/>
          <a:lstStyle/>
          <a:p>
            <a:r>
              <a:rPr lang="ru-RU"/>
              <a:t>Қодиров Туйғун</a:t>
            </a:r>
          </a:p>
        </p:txBody>
      </p:sp>
      <p:sp>
        <p:nvSpPr>
          <p:cNvPr id="6" name="Номер слайда 5"/>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2422561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481B937-300D-4B7A-84A9-2FC28E773086}" type="datetime1">
              <a:rPr lang="ru-RU" smtClean="0"/>
              <a:t>22.04.2026</a:t>
            </a:fld>
            <a:endParaRPr lang="ru-RU"/>
          </a:p>
        </p:txBody>
      </p:sp>
      <p:sp>
        <p:nvSpPr>
          <p:cNvPr id="5" name="Нижний колонтитул 4"/>
          <p:cNvSpPr>
            <a:spLocks noGrp="1"/>
          </p:cNvSpPr>
          <p:nvPr>
            <p:ph type="ftr" sz="quarter" idx="11"/>
          </p:nvPr>
        </p:nvSpPr>
        <p:spPr/>
        <p:txBody>
          <a:bodyPr/>
          <a:lstStyle/>
          <a:p>
            <a:r>
              <a:rPr lang="ru-RU"/>
              <a:t>Қодиров Туйғун</a:t>
            </a:r>
          </a:p>
        </p:txBody>
      </p:sp>
      <p:sp>
        <p:nvSpPr>
          <p:cNvPr id="6" name="Номер слайда 5"/>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3498163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3" y="1709740"/>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598A93B-1545-4848-ADE4-CDD57876C22C}" type="datetime1">
              <a:rPr lang="ru-RU" smtClean="0"/>
              <a:t>22.04.2026</a:t>
            </a:fld>
            <a:endParaRPr lang="ru-RU"/>
          </a:p>
        </p:txBody>
      </p:sp>
      <p:sp>
        <p:nvSpPr>
          <p:cNvPr id="5" name="Нижний колонтитул 4"/>
          <p:cNvSpPr>
            <a:spLocks noGrp="1"/>
          </p:cNvSpPr>
          <p:nvPr>
            <p:ph type="ftr" sz="quarter" idx="11"/>
          </p:nvPr>
        </p:nvSpPr>
        <p:spPr/>
        <p:txBody>
          <a:bodyPr/>
          <a:lstStyle/>
          <a:p>
            <a:r>
              <a:rPr lang="ru-RU"/>
              <a:t>Қодиров Туйғун</a:t>
            </a:r>
          </a:p>
        </p:txBody>
      </p:sp>
      <p:sp>
        <p:nvSpPr>
          <p:cNvPr id="6" name="Номер слайда 5"/>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2931605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1"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1"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0C5490-49E7-4503-819B-5FDFCD61AA07}" type="datetime1">
              <a:rPr lang="ru-RU" smtClean="0"/>
              <a:t>22.04.2026</a:t>
            </a:fld>
            <a:endParaRPr lang="ru-RU"/>
          </a:p>
        </p:txBody>
      </p:sp>
      <p:sp>
        <p:nvSpPr>
          <p:cNvPr id="6" name="Нижний колонтитул 5"/>
          <p:cNvSpPr>
            <a:spLocks noGrp="1"/>
          </p:cNvSpPr>
          <p:nvPr>
            <p:ph type="ftr" sz="quarter" idx="11"/>
          </p:nvPr>
        </p:nvSpPr>
        <p:spPr/>
        <p:txBody>
          <a:bodyPr/>
          <a:lstStyle/>
          <a:p>
            <a:r>
              <a:rPr lang="ru-RU"/>
              <a:t>Қодиров Туйғун</a:t>
            </a:r>
          </a:p>
        </p:txBody>
      </p:sp>
      <p:sp>
        <p:nvSpPr>
          <p:cNvPr id="7" name="Номер слайда 6"/>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2907194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365127"/>
            <a:ext cx="10515600" cy="1325563"/>
          </a:xfrm>
        </p:spPr>
        <p:txBody>
          <a:bodyPr/>
          <a:lstStyle/>
          <a:p>
            <a:r>
              <a:rPr lang="ru-RU"/>
              <a:t>Образец заголовка</a:t>
            </a:r>
          </a:p>
        </p:txBody>
      </p:sp>
      <p:sp>
        <p:nvSpPr>
          <p:cNvPr id="3" name="Текст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90" y="2505076"/>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2" y="2505076"/>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4C23716-1E69-4BE5-BDF6-826D7721220C}" type="datetime1">
              <a:rPr lang="ru-RU" smtClean="0"/>
              <a:t>22.04.2026</a:t>
            </a:fld>
            <a:endParaRPr lang="ru-RU"/>
          </a:p>
        </p:txBody>
      </p:sp>
      <p:sp>
        <p:nvSpPr>
          <p:cNvPr id="8" name="Нижний колонтитул 7"/>
          <p:cNvSpPr>
            <a:spLocks noGrp="1"/>
          </p:cNvSpPr>
          <p:nvPr>
            <p:ph type="ftr" sz="quarter" idx="11"/>
          </p:nvPr>
        </p:nvSpPr>
        <p:spPr/>
        <p:txBody>
          <a:bodyPr/>
          <a:lstStyle/>
          <a:p>
            <a:r>
              <a:rPr lang="ru-RU"/>
              <a:t>Қодиров Туйғун</a:t>
            </a:r>
          </a:p>
        </p:txBody>
      </p:sp>
      <p:sp>
        <p:nvSpPr>
          <p:cNvPr id="9" name="Номер слайда 8"/>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2909771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F9ABAB9-EC0D-4744-B149-2B5DE2E7CD50}" type="datetime1">
              <a:rPr lang="ru-RU" smtClean="0"/>
              <a:t>22.04.2026</a:t>
            </a:fld>
            <a:endParaRPr lang="ru-RU"/>
          </a:p>
        </p:txBody>
      </p:sp>
      <p:sp>
        <p:nvSpPr>
          <p:cNvPr id="4" name="Нижний колонтитул 3"/>
          <p:cNvSpPr>
            <a:spLocks noGrp="1"/>
          </p:cNvSpPr>
          <p:nvPr>
            <p:ph type="ftr" sz="quarter" idx="11"/>
          </p:nvPr>
        </p:nvSpPr>
        <p:spPr/>
        <p:txBody>
          <a:bodyPr/>
          <a:lstStyle/>
          <a:p>
            <a:r>
              <a:rPr lang="ru-RU"/>
              <a:t>Қодиров Туйғун</a:t>
            </a:r>
          </a:p>
        </p:txBody>
      </p:sp>
      <p:sp>
        <p:nvSpPr>
          <p:cNvPr id="5" name="Номер слайда 4"/>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321684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BED5B9-D6F1-4C98-82D9-E4EB3C397D95}" type="datetime1">
              <a:rPr lang="ru-RU" smtClean="0"/>
              <a:t>22.04.2026</a:t>
            </a:fld>
            <a:endParaRPr lang="ru-RU"/>
          </a:p>
        </p:txBody>
      </p:sp>
      <p:sp>
        <p:nvSpPr>
          <p:cNvPr id="3" name="Нижний колонтитул 2"/>
          <p:cNvSpPr>
            <a:spLocks noGrp="1"/>
          </p:cNvSpPr>
          <p:nvPr>
            <p:ph type="ftr" sz="quarter" idx="11"/>
          </p:nvPr>
        </p:nvSpPr>
        <p:spPr/>
        <p:txBody>
          <a:bodyPr/>
          <a:lstStyle/>
          <a:p>
            <a:r>
              <a:rPr lang="ru-RU"/>
              <a:t>Қодиров Туйғун</a:t>
            </a:r>
          </a:p>
        </p:txBody>
      </p:sp>
      <p:sp>
        <p:nvSpPr>
          <p:cNvPr id="4" name="Номер слайда 3"/>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1957378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0"/>
            <a:ext cx="3932236"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9"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652799F-0342-4F29-89A9-446F193E8AD8}" type="datetime1">
              <a:rPr lang="ru-RU" smtClean="0"/>
              <a:t>22.04.2026</a:t>
            </a:fld>
            <a:endParaRPr lang="ru-RU"/>
          </a:p>
        </p:txBody>
      </p:sp>
      <p:sp>
        <p:nvSpPr>
          <p:cNvPr id="6" name="Нижний колонтитул 5"/>
          <p:cNvSpPr>
            <a:spLocks noGrp="1"/>
          </p:cNvSpPr>
          <p:nvPr>
            <p:ph type="ftr" sz="quarter" idx="11"/>
          </p:nvPr>
        </p:nvSpPr>
        <p:spPr/>
        <p:txBody>
          <a:bodyPr/>
          <a:lstStyle/>
          <a:p>
            <a:r>
              <a:rPr lang="ru-RU"/>
              <a:t>Қодиров Туйғун</a:t>
            </a:r>
          </a:p>
        </p:txBody>
      </p:sp>
      <p:sp>
        <p:nvSpPr>
          <p:cNvPr id="7" name="Номер слайда 6"/>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3176604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0"/>
            <a:ext cx="3932236"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9"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90"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835C11D-5F28-40F2-B396-8262C0435F1B}" type="datetime1">
              <a:rPr lang="ru-RU" smtClean="0"/>
              <a:t>22.04.2026</a:t>
            </a:fld>
            <a:endParaRPr lang="ru-RU"/>
          </a:p>
        </p:txBody>
      </p:sp>
      <p:sp>
        <p:nvSpPr>
          <p:cNvPr id="6" name="Нижний колонтитул 5"/>
          <p:cNvSpPr>
            <a:spLocks noGrp="1"/>
          </p:cNvSpPr>
          <p:nvPr>
            <p:ph type="ftr" sz="quarter" idx="11"/>
          </p:nvPr>
        </p:nvSpPr>
        <p:spPr/>
        <p:txBody>
          <a:bodyPr/>
          <a:lstStyle/>
          <a:p>
            <a:r>
              <a:rPr lang="ru-RU"/>
              <a:t>Қодиров Туйғун</a:t>
            </a:r>
          </a:p>
        </p:txBody>
      </p:sp>
      <p:sp>
        <p:nvSpPr>
          <p:cNvPr id="7" name="Номер слайда 6"/>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3442083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664D550-0647-42CD-A082-D73FCB6F4EF7}" type="datetime1">
              <a:rPr lang="ru-RU" smtClean="0"/>
              <a:t>22.04.2026</a:t>
            </a:fld>
            <a:endParaRPr lang="ru-RU"/>
          </a:p>
        </p:txBody>
      </p:sp>
      <p:sp>
        <p:nvSpPr>
          <p:cNvPr id="5" name="Нижний колонтитул 4"/>
          <p:cNvSpPr>
            <a:spLocks noGrp="1"/>
          </p:cNvSpPr>
          <p:nvPr>
            <p:ph type="ftr" sz="quarter" idx="11"/>
          </p:nvPr>
        </p:nvSpPr>
        <p:spPr/>
        <p:txBody>
          <a:bodyPr/>
          <a:lstStyle/>
          <a:p>
            <a:r>
              <a:rPr lang="ru-RU"/>
              <a:t>Қодиров Туйғун</a:t>
            </a:r>
          </a:p>
        </p:txBody>
      </p:sp>
      <p:sp>
        <p:nvSpPr>
          <p:cNvPr id="6" name="Номер слайда 5"/>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23015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42BC8B-622B-4B5C-AAD0-A7B6D653480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531E604-5AEA-4654-B91C-080B70E19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715E5CD-EA66-4828-9BD6-B2E55B128D26}"/>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1A223DFE-C6A4-4CD3-8DE6-34FEDCBAFE14}"/>
              </a:ext>
            </a:extLst>
          </p:cNvPr>
          <p:cNvSpPr>
            <a:spLocks noGrp="1"/>
          </p:cNvSpPr>
          <p:nvPr>
            <p:ph type="ftr" sz="quarter" idx="11"/>
          </p:nvPr>
        </p:nvSpPr>
        <p:spPr/>
        <p:txBody>
          <a:bodyPr/>
          <a:lstStyle/>
          <a:p>
            <a:r>
              <a:rPr lang="ru-RU"/>
              <a:t>Қодиров Туйғун</a:t>
            </a:r>
          </a:p>
        </p:txBody>
      </p:sp>
      <p:sp>
        <p:nvSpPr>
          <p:cNvPr id="6" name="Номер слайда 5">
            <a:extLst>
              <a:ext uri="{FF2B5EF4-FFF2-40B4-BE49-F238E27FC236}">
                <a16:creationId xmlns:a16="http://schemas.microsoft.com/office/drawing/2014/main" id="{221D89A3-47D6-4120-BCF3-4D17345A2538}"/>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160722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F22A223-93E4-4297-8CA1-030DDB3305FB}" type="datetime1">
              <a:rPr lang="ru-RU" smtClean="0"/>
              <a:t>22.04.2026</a:t>
            </a:fld>
            <a:endParaRPr lang="ru-RU"/>
          </a:p>
        </p:txBody>
      </p:sp>
      <p:sp>
        <p:nvSpPr>
          <p:cNvPr id="5" name="Нижний колонтитул 4"/>
          <p:cNvSpPr>
            <a:spLocks noGrp="1"/>
          </p:cNvSpPr>
          <p:nvPr>
            <p:ph type="ftr" sz="quarter" idx="11"/>
          </p:nvPr>
        </p:nvSpPr>
        <p:spPr/>
        <p:txBody>
          <a:bodyPr/>
          <a:lstStyle/>
          <a:p>
            <a:r>
              <a:rPr lang="ru-RU"/>
              <a:t>Қодиров Туйғун</a:t>
            </a:r>
          </a:p>
        </p:txBody>
      </p:sp>
      <p:sp>
        <p:nvSpPr>
          <p:cNvPr id="6" name="Номер слайда 5"/>
          <p:cNvSpPr>
            <a:spLocks noGrp="1"/>
          </p:cNvSpPr>
          <p:nvPr>
            <p:ph type="sldNum" sz="quarter" idx="12"/>
          </p:nvPr>
        </p:nvSpPr>
        <p:spPr/>
        <p:txBody>
          <a:bodyPr/>
          <a:lstStyle/>
          <a:p>
            <a:fld id="{377726D6-68E6-43F8-8A87-1DD67164F644}" type="slidenum">
              <a:rPr lang="ru-RU" smtClean="0"/>
              <a:pPr/>
              <a:t>‹#›</a:t>
            </a:fld>
            <a:endParaRPr lang="ru-RU"/>
          </a:p>
        </p:txBody>
      </p:sp>
    </p:spTree>
    <p:extLst>
      <p:ext uri="{BB962C8B-B14F-4D97-AF65-F5344CB8AC3E}">
        <p14:creationId xmlns:p14="http://schemas.microsoft.com/office/powerpoint/2010/main" val="53457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F875B-C706-4468-898A-E159B1C645B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5442B14-603F-4564-9739-5661D642E73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1E6DCC5-1928-4A80-A2ED-2816054F8D8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355A4A9-1098-44E1-9B22-4CB08526C4BE}"/>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876EE616-9997-4EE9-BB08-061368D8CD75}"/>
              </a:ext>
            </a:extLst>
          </p:cNvPr>
          <p:cNvSpPr>
            <a:spLocks noGrp="1"/>
          </p:cNvSpPr>
          <p:nvPr>
            <p:ph type="ftr" sz="quarter" idx="11"/>
          </p:nvPr>
        </p:nvSpPr>
        <p:spPr/>
        <p:txBody>
          <a:bodyPr/>
          <a:lstStyle/>
          <a:p>
            <a:r>
              <a:rPr lang="ru-RU"/>
              <a:t>Қодиров Туйғун</a:t>
            </a:r>
          </a:p>
        </p:txBody>
      </p:sp>
      <p:sp>
        <p:nvSpPr>
          <p:cNvPr id="7" name="Номер слайда 6">
            <a:extLst>
              <a:ext uri="{FF2B5EF4-FFF2-40B4-BE49-F238E27FC236}">
                <a16:creationId xmlns:a16="http://schemas.microsoft.com/office/drawing/2014/main" id="{B7260C4F-8CF5-4C45-BEC4-A6A4D99C8769}"/>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33334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6D0D88-0CF6-4AD5-B4F7-6C357644404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B048B08-5A09-4052-AE2D-413C5EE650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3E5AC53-050A-4A50-AD0F-7BAA152B470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994B12E-6F32-4C6E-8CAD-AF5EAD032A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86477C-039F-4D12-AE64-E39A525465F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9A4FC10-84E1-4B63-B6A5-ECB09070151C}"/>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F31B92B5-C543-4AF8-9AFF-238B46DF2F69}"/>
              </a:ext>
            </a:extLst>
          </p:cNvPr>
          <p:cNvSpPr>
            <a:spLocks noGrp="1"/>
          </p:cNvSpPr>
          <p:nvPr>
            <p:ph type="ftr" sz="quarter" idx="11"/>
          </p:nvPr>
        </p:nvSpPr>
        <p:spPr/>
        <p:txBody>
          <a:bodyPr/>
          <a:lstStyle/>
          <a:p>
            <a:r>
              <a:rPr lang="ru-RU"/>
              <a:t>Қодиров Туйғун</a:t>
            </a:r>
          </a:p>
        </p:txBody>
      </p:sp>
      <p:sp>
        <p:nvSpPr>
          <p:cNvPr id="9" name="Номер слайда 8">
            <a:extLst>
              <a:ext uri="{FF2B5EF4-FFF2-40B4-BE49-F238E27FC236}">
                <a16:creationId xmlns:a16="http://schemas.microsoft.com/office/drawing/2014/main" id="{67D18B79-EEA3-4B6E-B88A-44D6A91348DF}"/>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198678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3FCC0B-34D1-422F-89BC-FE91681C613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32AFEEB-51A8-4CF8-AA4A-72CF673EB479}"/>
              </a:ext>
            </a:extLst>
          </p:cNvPr>
          <p:cNvSpPr>
            <a:spLocks noGrp="1"/>
          </p:cNvSpPr>
          <p:nvPr>
            <p:ph type="dt" sz="half" idx="10"/>
          </p:nvPr>
        </p:nvSpPr>
        <p:spPr/>
        <p:txBody>
          <a:bodyPr/>
          <a:lstStyle/>
          <a:p>
            <a:endParaRPr lang="ru-RU"/>
          </a:p>
        </p:txBody>
      </p:sp>
      <p:sp>
        <p:nvSpPr>
          <p:cNvPr id="4" name="Нижний колонтитул 3">
            <a:extLst>
              <a:ext uri="{FF2B5EF4-FFF2-40B4-BE49-F238E27FC236}">
                <a16:creationId xmlns:a16="http://schemas.microsoft.com/office/drawing/2014/main" id="{B0F3D666-B53E-46D5-9174-F72EE56F8B75}"/>
              </a:ext>
            </a:extLst>
          </p:cNvPr>
          <p:cNvSpPr>
            <a:spLocks noGrp="1"/>
          </p:cNvSpPr>
          <p:nvPr>
            <p:ph type="ftr" sz="quarter" idx="11"/>
          </p:nvPr>
        </p:nvSpPr>
        <p:spPr/>
        <p:txBody>
          <a:bodyPr/>
          <a:lstStyle/>
          <a:p>
            <a:r>
              <a:rPr lang="ru-RU"/>
              <a:t>Қодиров Туйғун</a:t>
            </a:r>
          </a:p>
        </p:txBody>
      </p:sp>
      <p:sp>
        <p:nvSpPr>
          <p:cNvPr id="5" name="Номер слайда 4">
            <a:extLst>
              <a:ext uri="{FF2B5EF4-FFF2-40B4-BE49-F238E27FC236}">
                <a16:creationId xmlns:a16="http://schemas.microsoft.com/office/drawing/2014/main" id="{13F5F4EE-6E00-4BF1-863F-070E9D4239AC}"/>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10156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E34E43F-F3E0-4210-B106-891F9B1200D7}"/>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A165E943-246A-4613-BCB4-1B57588B8540}"/>
              </a:ext>
            </a:extLst>
          </p:cNvPr>
          <p:cNvSpPr>
            <a:spLocks noGrp="1"/>
          </p:cNvSpPr>
          <p:nvPr>
            <p:ph type="ftr" sz="quarter" idx="11"/>
          </p:nvPr>
        </p:nvSpPr>
        <p:spPr/>
        <p:txBody>
          <a:bodyPr/>
          <a:lstStyle/>
          <a:p>
            <a:r>
              <a:rPr lang="ru-RU"/>
              <a:t>Қодиров Туйғун</a:t>
            </a:r>
          </a:p>
        </p:txBody>
      </p:sp>
      <p:sp>
        <p:nvSpPr>
          <p:cNvPr id="4" name="Номер слайда 3">
            <a:extLst>
              <a:ext uri="{FF2B5EF4-FFF2-40B4-BE49-F238E27FC236}">
                <a16:creationId xmlns:a16="http://schemas.microsoft.com/office/drawing/2014/main" id="{BBD26499-AE89-40AA-AE0B-65810AA22042}"/>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2919927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18962-9157-4F6E-977B-06E45F3777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9E726AB-3E41-4AE3-B5BA-6D116E11D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11D85B8-F452-4D1F-9EE2-BF661198D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4EF1A48-5E3E-414F-B2F7-3D2E7046A186}"/>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D2822045-8741-4B6A-BFCF-7A80A8571A98}"/>
              </a:ext>
            </a:extLst>
          </p:cNvPr>
          <p:cNvSpPr>
            <a:spLocks noGrp="1"/>
          </p:cNvSpPr>
          <p:nvPr>
            <p:ph type="ftr" sz="quarter" idx="11"/>
          </p:nvPr>
        </p:nvSpPr>
        <p:spPr/>
        <p:txBody>
          <a:bodyPr/>
          <a:lstStyle/>
          <a:p>
            <a:r>
              <a:rPr lang="ru-RU"/>
              <a:t>Қодиров Туйғун</a:t>
            </a:r>
          </a:p>
        </p:txBody>
      </p:sp>
      <p:sp>
        <p:nvSpPr>
          <p:cNvPr id="7" name="Номер слайда 6">
            <a:extLst>
              <a:ext uri="{FF2B5EF4-FFF2-40B4-BE49-F238E27FC236}">
                <a16:creationId xmlns:a16="http://schemas.microsoft.com/office/drawing/2014/main" id="{6D8E2076-318C-4AC8-B9BD-05215A55032A}"/>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120507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FDD58-D223-4EC1-9DED-74CC3C43CDF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F28B9E0-DBDC-4F9C-962D-7036C0CC80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87373A8-3A99-4BC9-A207-C426A6955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7DBD31-2BCA-4A9D-BF15-2414F177624C}"/>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6E482FE2-AB7E-4857-99F4-B844DE4C6019}"/>
              </a:ext>
            </a:extLst>
          </p:cNvPr>
          <p:cNvSpPr>
            <a:spLocks noGrp="1"/>
          </p:cNvSpPr>
          <p:nvPr>
            <p:ph type="ftr" sz="quarter" idx="11"/>
          </p:nvPr>
        </p:nvSpPr>
        <p:spPr/>
        <p:txBody>
          <a:bodyPr/>
          <a:lstStyle/>
          <a:p>
            <a:r>
              <a:rPr lang="ru-RU"/>
              <a:t>Қодиров Туйғун</a:t>
            </a:r>
          </a:p>
        </p:txBody>
      </p:sp>
      <p:sp>
        <p:nvSpPr>
          <p:cNvPr id="7" name="Номер слайда 6">
            <a:extLst>
              <a:ext uri="{FF2B5EF4-FFF2-40B4-BE49-F238E27FC236}">
                <a16:creationId xmlns:a16="http://schemas.microsoft.com/office/drawing/2014/main" id="{270508A6-A16C-4341-B14B-F5F7BCAA2620}"/>
              </a:ext>
            </a:extLst>
          </p:cNvPr>
          <p:cNvSpPr>
            <a:spLocks noGrp="1"/>
          </p:cNvSpPr>
          <p:nvPr>
            <p:ph type="sldNum" sz="quarter" idx="12"/>
          </p:nvPr>
        </p:nvSpPr>
        <p:spPr/>
        <p:txBody>
          <a:bodyPr/>
          <a:lstStyle/>
          <a:p>
            <a:fld id="{BF9BF529-F8CA-4241-BD45-456C42FC5C2E}" type="slidenum">
              <a:rPr lang="ru-RU" smtClean="0"/>
              <a:t>‹#›</a:t>
            </a:fld>
            <a:endParaRPr lang="ru-RU"/>
          </a:p>
        </p:txBody>
      </p:sp>
    </p:spTree>
    <p:extLst>
      <p:ext uri="{BB962C8B-B14F-4D97-AF65-F5344CB8AC3E}">
        <p14:creationId xmlns:p14="http://schemas.microsoft.com/office/powerpoint/2010/main" val="64372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A48BD5-66CE-4DE5-8DF8-B57E27967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A8770FF-A4D5-42DF-ADC6-4D0D54E2D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9EBE205-573C-4A18-A7ED-AA298EE51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E7605F93-A79F-4432-926C-C0783D967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Қодиров Туйғун</a:t>
            </a:r>
          </a:p>
        </p:txBody>
      </p:sp>
      <p:sp>
        <p:nvSpPr>
          <p:cNvPr id="6" name="Номер слайда 5">
            <a:extLst>
              <a:ext uri="{FF2B5EF4-FFF2-40B4-BE49-F238E27FC236}">
                <a16:creationId xmlns:a16="http://schemas.microsoft.com/office/drawing/2014/main" id="{843914C4-CD98-4A28-9D40-0709B8FFE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BF529-F8CA-4241-BD45-456C42FC5C2E}" type="slidenum">
              <a:rPr lang="ru-RU" smtClean="0"/>
              <a:t>‹#›</a:t>
            </a:fld>
            <a:endParaRPr lang="ru-RU"/>
          </a:p>
        </p:txBody>
      </p:sp>
    </p:spTree>
    <p:extLst>
      <p:ext uri="{BB962C8B-B14F-4D97-AF65-F5344CB8AC3E}">
        <p14:creationId xmlns:p14="http://schemas.microsoft.com/office/powerpoint/2010/main" val="237331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8" r:id="rId14"/>
    <p:sldLayoutId id="2147483669" r:id="rId15"/>
    <p:sldLayoutId id="2147483671" r:id="rId16"/>
    <p:sldLayoutId id="2147483672" r:id="rId17"/>
    <p:sldLayoutId id="2147483673" r:id="rId18"/>
    <p:sldLayoutId id="2147483675"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158F1-BA32-4AEE-8CDF-186256996D3A}" type="datetime1">
              <a:rPr lang="ru-RU" smtClean="0"/>
              <a:t>22.04.2026</a:t>
            </a:fld>
            <a:endParaRPr lang="ru-RU"/>
          </a:p>
        </p:txBody>
      </p:sp>
      <p:sp>
        <p:nvSpPr>
          <p:cNvPr id="5" name="Нижний колонтитул 4"/>
          <p:cNvSpPr>
            <a:spLocks noGrp="1"/>
          </p:cNvSpPr>
          <p:nvPr>
            <p:ph type="ftr" sz="quarter" idx="3"/>
          </p:nvPr>
        </p:nvSpPr>
        <p:spPr>
          <a:xfrm>
            <a:off x="4038602"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Қодиров Туйғун</a:t>
            </a:r>
          </a:p>
        </p:txBody>
      </p:sp>
      <p:sp>
        <p:nvSpPr>
          <p:cNvPr id="6" name="Номер слайда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726D6-68E6-43F8-8A87-1DD67164F644}" type="slidenum">
              <a:rPr lang="ru-RU" smtClean="0"/>
              <a:pPr/>
              <a:t>‹#›</a:t>
            </a:fld>
            <a:endParaRPr lang="ru-RU"/>
          </a:p>
        </p:txBody>
      </p:sp>
    </p:spTree>
    <p:extLst>
      <p:ext uri="{BB962C8B-B14F-4D97-AF65-F5344CB8AC3E}">
        <p14:creationId xmlns:p14="http://schemas.microsoft.com/office/powerpoint/2010/main" val="5862123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9.xml"/><Relationship Id="rId5" Type="http://schemas.openxmlformats.org/officeDocument/2006/relationships/image" Target="../media/image14.jpg"/><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22C071A-B5C7-4201-9105-9AA42933E6D8}"/>
              </a:ext>
            </a:extLst>
          </p:cNvPr>
          <p:cNvPicPr>
            <a:picLocks noChangeAspect="1"/>
          </p:cNvPicPr>
          <p:nvPr/>
        </p:nvPicPr>
        <p:blipFill>
          <a:blip r:embed="rId3"/>
          <a:stretch>
            <a:fillRect/>
          </a:stretch>
        </p:blipFill>
        <p:spPr>
          <a:xfrm>
            <a:off x="744111" y="0"/>
            <a:ext cx="5594852" cy="5984341"/>
          </a:xfrm>
          <a:prstGeom prst="rect">
            <a:avLst/>
          </a:prstGeom>
        </p:spPr>
      </p:pic>
      <p:sp>
        <p:nvSpPr>
          <p:cNvPr id="31" name="Freeform: Shape 30">
            <a:extLst>
              <a:ext uri="{FF2B5EF4-FFF2-40B4-BE49-F238E27FC236}">
                <a16:creationId xmlns:a16="http://schemas.microsoft.com/office/drawing/2014/main" id="{98175416-F044-4376-B9D8-7A713051EADD}"/>
              </a:ext>
            </a:extLst>
          </p:cNvPr>
          <p:cNvSpPr/>
          <p:nvPr/>
        </p:nvSpPr>
        <p:spPr>
          <a:xfrm flipV="1">
            <a:off x="1159776" y="2125467"/>
            <a:ext cx="9109987" cy="1636755"/>
          </a:xfrm>
          <a:custGeom>
            <a:avLst/>
            <a:gdLst>
              <a:gd name="connsiteX0" fmla="*/ 1930390 w 7878247"/>
              <a:gd name="connsiteY0" fmla="*/ 0 h 2876550"/>
              <a:gd name="connsiteX1" fmla="*/ 7878247 w 7878247"/>
              <a:gd name="connsiteY1" fmla="*/ 0 h 2876550"/>
              <a:gd name="connsiteX2" fmla="*/ 7878247 w 7878247"/>
              <a:gd name="connsiteY2" fmla="*/ 2876550 h 2876550"/>
              <a:gd name="connsiteX3" fmla="*/ 946160 w 7878247"/>
              <a:gd name="connsiteY3" fmla="*/ 2876550 h 2876550"/>
              <a:gd name="connsiteX4" fmla="*/ 0 w 7878247"/>
              <a:gd name="connsiteY4" fmla="*/ 1930390 h 287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8247" h="2876550">
                <a:moveTo>
                  <a:pt x="1930390" y="0"/>
                </a:moveTo>
                <a:lnTo>
                  <a:pt x="7878247" y="0"/>
                </a:lnTo>
                <a:lnTo>
                  <a:pt x="7878247" y="2876550"/>
                </a:lnTo>
                <a:lnTo>
                  <a:pt x="946160" y="2876550"/>
                </a:lnTo>
                <a:lnTo>
                  <a:pt x="0" y="19303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100" dirty="0"/>
          </a:p>
        </p:txBody>
      </p:sp>
      <p:sp>
        <p:nvSpPr>
          <p:cNvPr id="18" name="직사각형 2">
            <a:extLst>
              <a:ext uri="{FF2B5EF4-FFF2-40B4-BE49-F238E27FC236}">
                <a16:creationId xmlns:a16="http://schemas.microsoft.com/office/drawing/2014/main" id="{6A13920A-C4A8-4BF7-9922-270BF9C1C61C}"/>
              </a:ext>
            </a:extLst>
          </p:cNvPr>
          <p:cNvSpPr/>
          <p:nvPr/>
        </p:nvSpPr>
        <p:spPr>
          <a:xfrm>
            <a:off x="2341253" y="2432630"/>
            <a:ext cx="7091067" cy="830997"/>
          </a:xfrm>
          <a:prstGeom prst="rect">
            <a:avLst/>
          </a:prstGeom>
        </p:spPr>
        <p:txBody>
          <a:bodyPr wrap="square">
            <a:spAutoFit/>
          </a:bodyPr>
          <a:lstStyle/>
          <a:p>
            <a:pPr algn="ctr" fontAlgn="t">
              <a:defRPr/>
            </a:pPr>
            <a:r>
              <a:rPr lang="ru-RU" sz="2400" b="1" dirty="0">
                <a:solidFill>
                  <a:schemeClr val="bg1"/>
                </a:solidFill>
                <a:latin typeface="Bahnschrift" panose="020B0502040204020203" pitchFamily="34" charset="0"/>
                <a:cs typeface="Times New Roman" pitchFamily="18" charset="0"/>
              </a:rPr>
              <a:t>. ИНСОН РЕСУРЛАРИНИ БОШҚАРИШДА РАҲБАРЛИК ВА ЛИДЕРЛИК</a:t>
            </a:r>
            <a:endParaRPr lang="uz-Cyrl-UZ" sz="2400" b="1" dirty="0">
              <a:solidFill>
                <a:schemeClr val="bg1"/>
              </a:solidFill>
              <a:latin typeface="Bahnschrift" panose="020B0502040204020203" pitchFamily="34" charset="0"/>
              <a:cs typeface="Times New Roman" pitchFamily="18" charset="0"/>
            </a:endParaRPr>
          </a:p>
        </p:txBody>
      </p:sp>
      <p:sp>
        <p:nvSpPr>
          <p:cNvPr id="19" name="Прямоугольник 18">
            <a:extLst>
              <a:ext uri="{FF2B5EF4-FFF2-40B4-BE49-F238E27FC236}">
                <a16:creationId xmlns:a16="http://schemas.microsoft.com/office/drawing/2014/main" id="{F18AD658-1726-4BD9-93F1-EC318EE1F203}"/>
              </a:ext>
            </a:extLst>
          </p:cNvPr>
          <p:cNvSpPr/>
          <p:nvPr/>
        </p:nvSpPr>
        <p:spPr>
          <a:xfrm>
            <a:off x="7389157" y="4649929"/>
            <a:ext cx="1747232" cy="908134"/>
          </a:xfrm>
          <a:prstGeom prst="rect">
            <a:avLst/>
          </a:prstGeom>
          <a:solidFill>
            <a:schemeClr val="tx1"/>
          </a:solidFill>
        </p:spPr>
        <p:txBody>
          <a:bodyPr>
            <a:spAutoFit/>
          </a:bodyPr>
          <a:lstStyle/>
          <a:p>
            <a:pPr algn="ctr">
              <a:defRPr/>
            </a:pPr>
            <a:r>
              <a:rPr lang="uz-Cyrl-UZ" sz="1767" b="1" dirty="0">
                <a:ln>
                  <a:prstDash val="solid"/>
                </a:ln>
                <a:solidFill>
                  <a:schemeClr val="bg1"/>
                </a:solidFill>
                <a:latin typeface="Bahnschrift" panose="020B0502040204020203" pitchFamily="34" charset="0"/>
                <a:cs typeface="Times New Roman" panose="02020603050405020304" pitchFamily="18" charset="0"/>
              </a:rPr>
              <a:t>Қодиров Туйғун</a:t>
            </a:r>
          </a:p>
          <a:p>
            <a:pPr algn="ctr">
              <a:defRPr/>
            </a:pPr>
            <a:r>
              <a:rPr lang="uz-Cyrl-UZ" sz="1767" b="1" dirty="0">
                <a:ln>
                  <a:prstDash val="solid"/>
                </a:ln>
                <a:solidFill>
                  <a:schemeClr val="bg1"/>
                </a:solidFill>
                <a:latin typeface="Bahnschrift" panose="020B0502040204020203" pitchFamily="34" charset="0"/>
                <a:cs typeface="Times New Roman" panose="02020603050405020304" pitchFamily="18" charset="0"/>
              </a:rPr>
              <a:t>Узоқович</a:t>
            </a:r>
            <a:endParaRPr lang="ru-RU" sz="1767" b="1" dirty="0">
              <a:ln>
                <a:prstDash val="solid"/>
              </a:ln>
              <a:solidFill>
                <a:schemeClr val="bg1"/>
              </a:solidFill>
              <a:latin typeface="Bahnschrift" panose="020B0502040204020203" pitchFamily="34" charset="0"/>
              <a:cs typeface="Times New Roman" panose="02020603050405020304" pitchFamily="18" charset="0"/>
            </a:endParaRPr>
          </a:p>
        </p:txBody>
      </p:sp>
      <p:cxnSp>
        <p:nvCxnSpPr>
          <p:cNvPr id="20" name="Прямая соединительная линия 19">
            <a:extLst>
              <a:ext uri="{FF2B5EF4-FFF2-40B4-BE49-F238E27FC236}">
                <a16:creationId xmlns:a16="http://schemas.microsoft.com/office/drawing/2014/main" id="{144ED124-42E2-4D0A-A529-520726D8ADFF}"/>
              </a:ext>
            </a:extLst>
          </p:cNvPr>
          <p:cNvCxnSpPr/>
          <p:nvPr/>
        </p:nvCxnSpPr>
        <p:spPr>
          <a:xfrm>
            <a:off x="9275415" y="4649929"/>
            <a:ext cx="0" cy="900892"/>
          </a:xfrm>
          <a:prstGeom prst="line">
            <a:avLst/>
          </a:prstGeom>
          <a:noFill/>
          <a:ln w="76200" cap="flat" cmpd="sng" algn="ctr">
            <a:solidFill>
              <a:srgbClr val="FF0000"/>
            </a:solidFill>
            <a:prstDash val="solid"/>
            <a:miter lim="800000"/>
          </a:ln>
          <a:effectLst/>
        </p:spPr>
      </p:cxnSp>
      <p:sp>
        <p:nvSpPr>
          <p:cNvPr id="22" name="Прямоугольник 21">
            <a:extLst>
              <a:ext uri="{FF2B5EF4-FFF2-40B4-BE49-F238E27FC236}">
                <a16:creationId xmlns:a16="http://schemas.microsoft.com/office/drawing/2014/main" id="{6566099E-1723-4039-B59B-3196A9D5750D}"/>
              </a:ext>
            </a:extLst>
          </p:cNvPr>
          <p:cNvSpPr/>
          <p:nvPr/>
        </p:nvSpPr>
        <p:spPr>
          <a:xfrm>
            <a:off x="9414442" y="4638710"/>
            <a:ext cx="2276410" cy="923330"/>
          </a:xfrm>
          <a:prstGeom prst="rect">
            <a:avLst/>
          </a:prstGeom>
          <a:solidFill>
            <a:schemeClr val="tx1"/>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z-Cyrl-UZ" sz="1800" b="1" i="0" u="none" strike="noStrike" kern="0" cap="none" spc="0" normalizeH="0" baseline="0" noProof="0" dirty="0">
                <a:ln>
                  <a:noFill/>
                </a:ln>
                <a:solidFill>
                  <a:schemeClr val="bg1"/>
                </a:solidFill>
                <a:effectLst/>
                <a:uLnTx/>
                <a:uFillTx/>
                <a:latin typeface="Bahnschrift" panose="020B0502040204020203" pitchFamily="34" charset="0"/>
                <a:cs typeface="Times New Roman" panose="02020603050405020304" pitchFamily="18" charset="0"/>
              </a:rPr>
              <a:t>Ўқув-услубий бўлим бошлиғи,</a:t>
            </a:r>
          </a:p>
          <a:p>
            <a:pPr marL="0" marR="0" lvl="0" indent="0" defTabSz="914400" eaLnBrk="1" fontAlgn="auto" latinLnBrk="0" hangingPunct="1">
              <a:lnSpc>
                <a:spcPct val="100000"/>
              </a:lnSpc>
              <a:spcBef>
                <a:spcPts val="0"/>
              </a:spcBef>
              <a:spcAft>
                <a:spcPts val="0"/>
              </a:spcAft>
              <a:buClrTx/>
              <a:buSzTx/>
              <a:buFontTx/>
              <a:buNone/>
              <a:tabLst/>
              <a:defRPr/>
            </a:pPr>
            <a:r>
              <a:rPr kumimoji="0" lang="uz-Cyrl-UZ" sz="1800" b="1" i="1" u="none" strike="noStrike" kern="0" cap="none" spc="0" normalizeH="0" baseline="0" noProof="0" dirty="0">
                <a:ln>
                  <a:noFill/>
                </a:ln>
                <a:solidFill>
                  <a:schemeClr val="bg1"/>
                </a:solidFill>
                <a:effectLst/>
                <a:uLnTx/>
                <a:uFillTx/>
                <a:latin typeface="Bahnschrift" panose="020B0502040204020203" pitchFamily="34" charset="0"/>
                <a:cs typeface="Times New Roman" panose="02020603050405020304" pitchFamily="18" charset="0"/>
              </a:rPr>
              <a:t>и.ф.н., профессор.</a:t>
            </a:r>
            <a:endParaRPr kumimoji="0" lang="ru-RU" sz="1800" b="0" i="1" u="none" strike="noStrike" kern="0" cap="none" spc="0" normalizeH="0" baseline="0" noProof="0" dirty="0">
              <a:ln>
                <a:noFill/>
              </a:ln>
              <a:solidFill>
                <a:schemeClr val="bg1"/>
              </a:solidFill>
              <a:effectLst/>
              <a:uLnTx/>
              <a:uFillTx/>
              <a:latin typeface="Bahnschrift" panose="020B0502040204020203" pitchFamily="34" charset="0"/>
            </a:endParaRPr>
          </a:p>
        </p:txBody>
      </p:sp>
      <p:sp>
        <p:nvSpPr>
          <p:cNvPr id="8" name="TextBox 7">
            <a:extLst>
              <a:ext uri="{FF2B5EF4-FFF2-40B4-BE49-F238E27FC236}">
                <a16:creationId xmlns:a16="http://schemas.microsoft.com/office/drawing/2014/main" id="{ACD1A32E-A4B9-4CE0-8357-B7EB32DB0DA3}"/>
              </a:ext>
            </a:extLst>
          </p:cNvPr>
          <p:cNvSpPr txBox="1"/>
          <p:nvPr/>
        </p:nvSpPr>
        <p:spPr>
          <a:xfrm>
            <a:off x="8090372" y="278889"/>
            <a:ext cx="3994613" cy="369332"/>
          </a:xfrm>
          <a:prstGeom prst="rect">
            <a:avLst/>
          </a:prstGeom>
          <a:noFill/>
        </p:spPr>
        <p:txBody>
          <a:bodyPr wrap="square">
            <a:spAutoFit/>
          </a:bodyPr>
          <a:lstStyle/>
          <a:p>
            <a:r>
              <a:rPr lang="ru-RU" b="1" i="1" dirty="0"/>
              <a:t>ИНСОН РЕСУРЛАРИНИ БОШҚАРИШ</a:t>
            </a:r>
          </a:p>
        </p:txBody>
      </p:sp>
      <p:sp>
        <p:nvSpPr>
          <p:cNvPr id="9" name="Нижний колонтитул 1">
            <a:extLst>
              <a:ext uri="{FF2B5EF4-FFF2-40B4-BE49-F238E27FC236}">
                <a16:creationId xmlns:a16="http://schemas.microsoft.com/office/drawing/2014/main" id="{3D204CC9-9A4D-4BB7-8B59-ABEC91720595}"/>
              </a:ext>
            </a:extLst>
          </p:cNvPr>
          <p:cNvSpPr txBox="1">
            <a:spLocks/>
          </p:cNvSpPr>
          <p:nvPr/>
        </p:nvSpPr>
        <p:spPr>
          <a:xfrm>
            <a:off x="3975572" y="6062453"/>
            <a:ext cx="4114800"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err="1"/>
              <a:t>Қодиров</a:t>
            </a:r>
            <a:r>
              <a:rPr lang="ru-RU" dirty="0"/>
              <a:t> </a:t>
            </a:r>
            <a:r>
              <a:rPr lang="ru-RU" dirty="0" err="1"/>
              <a:t>Туйғун</a:t>
            </a:r>
            <a:endParaRPr lang="ru-RU" dirty="0"/>
          </a:p>
        </p:txBody>
      </p:sp>
    </p:spTree>
    <p:extLst>
      <p:ext uri="{BB962C8B-B14F-4D97-AF65-F5344CB8AC3E}">
        <p14:creationId xmlns:p14="http://schemas.microsoft.com/office/powerpoint/2010/main" val="43050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ЛИДЕРЛИК</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a:bodyPr>
          <a:lstStyle/>
          <a:p>
            <a:r>
              <a:rPr lang="uz-Cyrl-UZ" sz="3600" dirty="0"/>
              <a:t>ижтимоий таъсир қилиш жараёни бўлиб, унда лидер ташкилий мақсадларга эришиш учун бўйсунувчиларнинг ихтиёрий равишда иштирок этишига интилади</a:t>
            </a:r>
            <a:endParaRPr lang="ru-RU" sz="3600" dirty="0"/>
          </a:p>
          <a:p>
            <a:r>
              <a:rPr lang="uz-Cyrl-UZ" sz="3600" dirty="0"/>
              <a:t>мақсадларга эришиш учун гуруҳ фаолиятига таъсир қилиш жараёни.</a:t>
            </a:r>
            <a:endParaRPr lang="ru-RU" sz="3600" dirty="0"/>
          </a:p>
          <a:p>
            <a:pPr algn="just"/>
            <a:endParaRPr lang="ru-RU" sz="3600"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3ABAF375-100C-4C43-B3B3-BB706B5EA06B}"/>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76641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ЛИДЕРЛИК</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xfrm>
            <a:off x="4834550" y="2338733"/>
            <a:ext cx="6410608" cy="3343904"/>
          </a:xfr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a:bodyPr>
          <a:lstStyle/>
          <a:p>
            <a:r>
              <a:rPr lang="uz-Cyrl-UZ" sz="3600" dirty="0"/>
              <a:t>бу одамларни қилаётган ишларидан нафратлантирмасдан, ўзлари хоҳламаган нарсаларни қилишга мажбурлаш қобилиятидир.</a:t>
            </a:r>
            <a:endParaRPr lang="ru-RU" sz="3600" dirty="0"/>
          </a:p>
        </p:txBody>
      </p:sp>
      <p:pic>
        <p:nvPicPr>
          <p:cNvPr id="1026" name="Picture 2" descr="Лидерство. Кто такой лидер и какими качествами он обладает? — Даниил  Максимов на Hashtap">
            <a:extLst>
              <a:ext uri="{FF2B5EF4-FFF2-40B4-BE49-F238E27FC236}">
                <a16:creationId xmlns:a16="http://schemas.microsoft.com/office/drawing/2014/main" id="{2FA236E2-0E04-480A-AF3E-A4E68DCF4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3" y="1955549"/>
            <a:ext cx="4413927" cy="4110273"/>
          </a:xfrm>
          <a:prstGeom prst="rect">
            <a:avLst/>
          </a:prstGeom>
          <a:noFill/>
          <a:extLst>
            <a:ext uri="{909E8E84-426E-40DD-AFC4-6F175D3DCCD1}">
              <a14:hiddenFill xmlns:a14="http://schemas.microsoft.com/office/drawing/2010/main">
                <a:solidFill>
                  <a:srgbClr val="FFFFFF"/>
                </a:solidFill>
              </a14:hiddenFill>
            </a:ext>
          </a:extLst>
        </p:spPr>
      </p:pic>
      <p:sp>
        <p:nvSpPr>
          <p:cNvPr id="4" name="Нижний колонтитул 3">
            <a:extLst>
              <a:ext uri="{FF2B5EF4-FFF2-40B4-BE49-F238E27FC236}">
                <a16:creationId xmlns:a16="http://schemas.microsoft.com/office/drawing/2014/main" id="{FBC686AB-13F7-4B6B-9820-FD94300E6F64}"/>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56558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F85DBC-E1BA-4300-B18B-1780B97E0C92}"/>
              </a:ext>
            </a:extLst>
          </p:cNvPr>
          <p:cNvSpPr>
            <a:spLocks noGrp="1"/>
          </p:cNvSpPr>
          <p:nvPr>
            <p:ph type="title"/>
          </p:nvPr>
        </p:nvSpPr>
        <p:spPr>
          <a:xfrm>
            <a:off x="838200" y="365126"/>
            <a:ext cx="10515600" cy="504008"/>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uz-Cyrl-UZ" sz="4000" b="1" dirty="0">
                <a:effectLst/>
                <a:latin typeface="Arial" panose="020B0604020202020204" pitchFamily="34" charset="0"/>
                <a:ea typeface="Calibri" panose="020F0502020204030204" pitchFamily="34" charset="0"/>
                <a:cs typeface="Arial" panose="020B0604020202020204" pitchFamily="34" charset="0"/>
              </a:rPr>
              <a:t>Лидер қуйидаги умумий хусусиятларга эга:</a:t>
            </a:r>
            <a:endParaRPr lang="ru-RU" sz="40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C7B58EDA-871A-4FCD-BDC1-9EDCE943EE3B}"/>
              </a:ext>
            </a:extLst>
          </p:cNvPr>
          <p:cNvSpPr>
            <a:spLocks noGrp="1"/>
          </p:cNvSpPr>
          <p:nvPr>
            <p:ph idx="1"/>
          </p:nvPr>
        </p:nvSpPr>
        <p:spPr>
          <a:xfrm>
            <a:off x="838200" y="959667"/>
            <a:ext cx="10515600" cy="5767058"/>
          </a:xfrm>
          <a:solidFill>
            <a:schemeClr val="accent6">
              <a:lumMod val="20000"/>
              <a:lumOff val="80000"/>
            </a:schemeClr>
          </a:solidFill>
          <a:ln>
            <a:solidFill>
              <a:schemeClr val="accent1"/>
            </a:solidFill>
          </a:ln>
        </p:spPr>
        <p:txBody>
          <a:bodyPr>
            <a:normAutofit/>
          </a:bodyPr>
          <a:lstStyle/>
          <a:p>
            <a:pPr marL="0" indent="0" algn="just">
              <a:lnSpc>
                <a:spcPct val="100000"/>
              </a:lnSpc>
              <a:spcAft>
                <a:spcPts val="0"/>
              </a:spcAft>
              <a:buNone/>
            </a:pPr>
            <a:r>
              <a:rPr lang="uz-Cyrl-UZ" sz="1600" b="1" i="1" dirty="0">
                <a:effectLst/>
                <a:latin typeface="Arial" panose="020B0604020202020204" pitchFamily="34" charset="0"/>
                <a:ea typeface="Calibri" panose="020F0502020204030204" pitchFamily="34" charset="0"/>
                <a:cs typeface="Arial" panose="020B0604020202020204" pitchFamily="34" charset="0"/>
              </a:rPr>
              <a:t>1. Унинг издошлари бўлиши керак</a:t>
            </a:r>
            <a:r>
              <a:rPr lang="uz-Cyrl-UZ" sz="1600" dirty="0">
                <a:effectLst/>
                <a:latin typeface="Arial" panose="020B0604020202020204" pitchFamily="34" charset="0"/>
                <a:ea typeface="Calibri" panose="020F0502020204030204" pitchFamily="34" charset="0"/>
                <a:cs typeface="Arial" panose="020B0604020202020204" pitchFamily="34" charset="0"/>
              </a:rPr>
              <a:t>. Издошлар лидерлик асосини ташкил этувчи элемент бўлиб, айнан уларнинг мавжудлиги шахсга лидер сифатида қарашга асос бўлади ва бу хусусият уни бошқалардан ажратиб туради. Лидерликка интилувчи аксарият раҳбарларнинг дастлаб "</a:t>
            </a:r>
            <a:r>
              <a:rPr lang="uz-Cyrl-UZ" sz="1600" b="1" dirty="0">
                <a:effectLst/>
                <a:latin typeface="Arial" panose="020B0604020202020204" pitchFamily="34" charset="0"/>
                <a:ea typeface="Calibri" panose="020F0502020204030204" pitchFamily="34" charset="0"/>
                <a:cs typeface="Arial" panose="020B0604020202020204" pitchFamily="34" charset="0"/>
              </a:rPr>
              <a:t>Қандай қилиб бошқараман?" ёки "Раҳбар бўлиш учун менга нима керак?" </a:t>
            </a:r>
            <a:r>
              <a:rPr lang="uz-Cyrl-UZ" sz="1600" dirty="0">
                <a:effectLst/>
                <a:latin typeface="Arial" panose="020B0604020202020204" pitchFamily="34" charset="0"/>
                <a:ea typeface="Calibri" panose="020F0502020204030204" pitchFamily="34" charset="0"/>
                <a:cs typeface="Arial" panose="020B0604020202020204" pitchFamily="34" charset="0"/>
              </a:rPr>
              <a:t>деган саволларга жавоб излашдан бошлашлари уларни лидерлик имкониятлариини ошира олмайди, балким уларни жамоа бутунлай тан олмаслишги ҳам мумкин.  Лидер ўз олдига қўядиган энг тўғри саволлар қуйидагича бўлиши мумкин: </a:t>
            </a:r>
            <a:r>
              <a:rPr lang="uz-Cyrl-UZ" sz="1600" b="1" dirty="0">
                <a:effectLst/>
                <a:latin typeface="Arial" panose="020B0604020202020204" pitchFamily="34" charset="0"/>
                <a:ea typeface="Calibri" panose="020F0502020204030204" pitchFamily="34" charset="0"/>
                <a:cs typeface="Arial" panose="020B0604020202020204" pitchFamily="34" charset="0"/>
              </a:rPr>
              <a:t>"Мен иттифоқчиларни қандай топсам бўлади?", "Бошқаларнинг эҳтиёжлари ва манфаатлари қандай?", "Қандай қилиб мен бошқаларни менга эргашишга мажбур қилишим мумкин?"</a:t>
            </a:r>
            <a:endParaRPr lang="ru-RU" sz="1600"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2.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Лидерлик - ўзаро таъсирлар доираси</a:t>
            </a:r>
            <a:r>
              <a:rPr lang="uz-Cyrl-UZ" sz="1600" dirty="0">
                <a:effectLst/>
                <a:latin typeface="Arial" panose="020B0604020202020204" pitchFamily="34" charset="0"/>
                <a:ea typeface="Calibri" panose="020F0502020204030204" pitchFamily="34" charset="0"/>
                <a:cs typeface="Arial" panose="020B0604020202020204" pitchFamily="34" charset="0"/>
              </a:rPr>
              <a:t>. Лидер бўлишнинг асосий шарти унинг издошлар бўлиши экан, лидерлик  нафақат унинг шахсияти билан, балки унга эргашувчи одамлар ўртасидаги муносабатлар маҳсулидир. Лидерлик шахсий эмас, балки </a:t>
            </a:r>
            <a:r>
              <a:rPr lang="uz-Cyrl-UZ" sz="1600" b="1" dirty="0">
                <a:effectLst/>
                <a:latin typeface="Arial" panose="020B0604020202020204" pitchFamily="34" charset="0"/>
                <a:ea typeface="Calibri" panose="020F0502020204030204" pitchFamily="34" charset="0"/>
                <a:cs typeface="Arial" panose="020B0604020202020204" pitchFamily="34" charset="0"/>
              </a:rPr>
              <a:t>шахслараро ҳодисадир</a:t>
            </a:r>
            <a:r>
              <a:rPr lang="uz-Cyrl-UZ" sz="1600" dirty="0">
                <a:effectLst/>
                <a:latin typeface="Arial" panose="020B0604020202020204" pitchFamily="34" charset="0"/>
                <a:ea typeface="Calibri" panose="020F0502020204030204" pitchFamily="34" charset="0"/>
                <a:cs typeface="Arial" panose="020B0604020202020204" pitchFamily="34" charset="0"/>
              </a:rPr>
              <a:t>. Шунга асосланиб, лидернинг муҳим вазифаси бошқа шахслар билан мустаҳкам ишчи муносабатларини ўрнатишдир.</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3.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Лидерлик авторитетга (обрў-эътибор) асосланади</a:t>
            </a:r>
            <a:r>
              <a:rPr lang="uz-Cyrl-UZ" sz="1600" dirty="0">
                <a:effectLst/>
                <a:latin typeface="Arial" panose="020B0604020202020204" pitchFamily="34" charset="0"/>
                <a:ea typeface="Calibri" panose="020F0502020204030204" pitchFamily="34" charset="0"/>
                <a:cs typeface="Arial" panose="020B0604020202020204" pitchFamily="34" charset="0"/>
              </a:rPr>
              <a:t>. Авторитет муайян гуруҳ аъзолари томонидан қадрланадиган фазилатларга асосланади. Лидерда бу фазилатларнинг мавжудлиги издошларнинг унинг ҳаракатлари ва қарорларига содиқлиги ва ишончини белгилайди, шунда у мустақил равишда, гуруҳ билан маслаҳатлашмасдан қарор қабул қилиши мумкин. Обрў-эътиборга расмий ҳокимиятга эга бўлмаса ҳам, лекин бошқалар учун юқори даражада аҳамиятга эга бўлган шахс эга бўлиши мумкин.</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Aft>
                <a:spcPts val="0"/>
              </a:spcAft>
              <a:buNone/>
            </a:pPr>
            <a:r>
              <a:rPr lang="uz-Cyrl-UZ" sz="1600" b="1" i="1" dirty="0">
                <a:effectLst/>
                <a:latin typeface="Arial" panose="020B0604020202020204" pitchFamily="34" charset="0"/>
                <a:ea typeface="Calibri" panose="020F0502020204030204" pitchFamily="34" charset="0"/>
                <a:cs typeface="Arial" panose="020B0604020202020204" pitchFamily="34" charset="0"/>
              </a:rPr>
              <a:t>4. Лидерлик лидерлик ҳодисаларидан (ҳаракатларидан) иборат</a:t>
            </a:r>
            <a:r>
              <a:rPr lang="uz-Cyrl-UZ" sz="1600" dirty="0">
                <a:effectLst/>
                <a:latin typeface="Arial" panose="020B0604020202020204" pitchFamily="34" charset="0"/>
                <a:ea typeface="Calibri" panose="020F0502020204030204" pitchFamily="34" charset="0"/>
                <a:cs typeface="Arial" panose="020B0604020202020204" pitchFamily="34" charset="0"/>
              </a:rPr>
              <a:t>. Одатда, лидерликка узоқ муддатли жараён сифатида қаралади, унда лидерлар йўлбошчилик қилади, издошлар эса унга эргашадилар. Лидерлик жараёни лидерлик хатти-ҳаракатларидан, яъни бошланиши ва охирига эга бўлган ходисалардан иборат.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Лидерлик воқеаларнинг аксарияти қисқа муддатда содир бўлади. </a:t>
            </a:r>
            <a:endParaRPr lang="ru-RU" sz="1600" b="1" i="1"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ru-RU" sz="24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8CEF5312-BCFB-480B-81DC-73D05669A1A0}"/>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731036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A5DC7B-544C-4EB9-AFF2-5CD7F48F28E0}"/>
              </a:ext>
            </a:extLst>
          </p:cNvPr>
          <p:cNvSpPr>
            <a:spLocks noGrp="1"/>
          </p:cNvSpPr>
          <p:nvPr>
            <p:ph type="title"/>
          </p:nvPr>
        </p:nvSpPr>
        <p:spPr>
          <a:xfrm>
            <a:off x="838200" y="365125"/>
            <a:ext cx="10515600" cy="721291"/>
          </a:xfrm>
          <a:solidFill>
            <a:schemeClr val="tx1">
              <a:lumMod val="10000"/>
              <a:lumOff val="90000"/>
            </a:schemeClr>
          </a:solidFill>
          <a:ln>
            <a:solidFill>
              <a:schemeClr val="accent1"/>
            </a:solidFill>
          </a:ln>
        </p:spPr>
        <p:txBody>
          <a:bodyPr/>
          <a:lstStyle/>
          <a:p>
            <a:r>
              <a:rPr lang="uz-Cyrl-UZ" dirty="0">
                <a:latin typeface="Times New Roman" panose="02020603050405020304" pitchFamily="18" charset="0"/>
                <a:ea typeface="Calibri" panose="020F0502020204030204" pitchFamily="34" charset="0"/>
                <a:cs typeface="Times New Roman" panose="02020603050405020304" pitchFamily="18" charset="0"/>
              </a:rPr>
              <a:t>Лидер ва раҳбар ўртасидаги фарқлар </a:t>
            </a:r>
            <a:endParaRPr lang="ru-RU" dirty="0"/>
          </a:p>
        </p:txBody>
      </p:sp>
      <p:sp>
        <p:nvSpPr>
          <p:cNvPr id="3" name="Объект 2">
            <a:extLst>
              <a:ext uri="{FF2B5EF4-FFF2-40B4-BE49-F238E27FC236}">
                <a16:creationId xmlns:a16="http://schemas.microsoft.com/office/drawing/2014/main" id="{B859048A-EC01-4EF2-BA38-3ACA71FBA05C}"/>
              </a:ext>
            </a:extLst>
          </p:cNvPr>
          <p:cNvSpPr>
            <a:spLocks noGrp="1"/>
          </p:cNvSpPr>
          <p:nvPr>
            <p:ph idx="1"/>
          </p:nvPr>
        </p:nvSpPr>
        <p:spPr>
          <a:xfrm>
            <a:off x="838200" y="1303699"/>
            <a:ext cx="10515600" cy="5314384"/>
          </a:xfrm>
          <a:solidFill>
            <a:schemeClr val="accent6">
              <a:lumMod val="20000"/>
              <a:lumOff val="80000"/>
            </a:schemeClr>
          </a:solidFill>
          <a:ln>
            <a:solidFill>
              <a:schemeClr val="accent1"/>
            </a:solidFill>
          </a:ln>
        </p:spPr>
        <p:txBody>
          <a:bodyPr>
            <a:normAutofit lnSpcReduction="10000"/>
          </a:bodyPr>
          <a:lstStyle/>
          <a:p>
            <a:pPr marL="0" indent="0" algn="just">
              <a:lnSpc>
                <a:spcPct val="120000"/>
              </a:lnSpc>
              <a:spcAft>
                <a:spcPts val="0"/>
              </a:spcAft>
              <a:buNone/>
            </a:pPr>
            <a:r>
              <a:rPr lang="uz-Cyrl-UZ" sz="1600" dirty="0">
                <a:effectLst/>
                <a:latin typeface="Arial" panose="020B0604020202020204" pitchFamily="34" charset="0"/>
                <a:ea typeface="Calibri" panose="020F0502020204030204" pitchFamily="34" charset="0"/>
                <a:cs typeface="Arial" panose="020B0604020202020204" pitchFamily="34" charset="0"/>
              </a:rPr>
              <a:t>1) </a:t>
            </a:r>
            <a:r>
              <a:rPr lang="uz-Cyrl-UZ" sz="1600" b="1" dirty="0">
                <a:effectLst/>
                <a:latin typeface="Arial" panose="020B0604020202020204" pitchFamily="34" charset="0"/>
                <a:ea typeface="Calibri" panose="020F0502020204030204" pitchFamily="34" charset="0"/>
                <a:cs typeface="Arial" panose="020B0604020202020204" pitchFamily="34" charset="0"/>
              </a:rPr>
              <a:t>лидер</a:t>
            </a:r>
            <a:r>
              <a:rPr lang="uz-Cyrl-UZ" sz="1600" dirty="0">
                <a:effectLst/>
                <a:latin typeface="Arial" panose="020B0604020202020204" pitchFamily="34" charset="0"/>
                <a:ea typeface="Calibri" panose="020F0502020204030204" pitchFamily="34" charset="0"/>
                <a:cs typeface="Arial" panose="020B0604020202020204" pitchFamily="34" charset="0"/>
              </a:rPr>
              <a:t> шахслараро муносабатларни, раҳбар эса расмий муносабатларни тартибга солади. Лидер фақат гуруҳ ичидаги муносабатлар билан боғлиқ, </a:t>
            </a:r>
            <a:r>
              <a:rPr lang="uz-Cyrl-UZ" sz="1600" b="1" dirty="0">
                <a:effectLst/>
                <a:latin typeface="Arial" panose="020B0604020202020204" pitchFamily="34" charset="0"/>
                <a:ea typeface="Calibri" panose="020F0502020204030204" pitchFamily="34" charset="0"/>
                <a:cs typeface="Arial" panose="020B0604020202020204" pitchFamily="34" charset="0"/>
              </a:rPr>
              <a:t>раҳбар</a:t>
            </a:r>
            <a:r>
              <a:rPr lang="uz-Cyrl-UZ" sz="1600" dirty="0">
                <a:effectLst/>
                <a:latin typeface="Arial" panose="020B0604020202020204" pitchFamily="34" charset="0"/>
                <a:ea typeface="Calibri" panose="020F0502020204030204" pitchFamily="34" charset="0"/>
                <a:cs typeface="Arial" panose="020B0604020202020204" pitchFamily="34" charset="0"/>
              </a:rPr>
              <a:t> эса ташкилотнинг микротузилмасида ўз гуруҳининг маълум даражадаги муносабатларини таъминлайди;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dirty="0">
                <a:effectLst/>
                <a:latin typeface="Arial" panose="020B0604020202020204" pitchFamily="34" charset="0"/>
                <a:ea typeface="Calibri" panose="020F0502020204030204" pitchFamily="34" charset="0"/>
                <a:cs typeface="Arial" panose="020B0604020202020204" pitchFamily="34" charset="0"/>
              </a:rPr>
              <a:t>2) </a:t>
            </a:r>
            <a:r>
              <a:rPr lang="uz-Cyrl-UZ" sz="1600" b="1" dirty="0">
                <a:effectLst/>
                <a:latin typeface="Arial" panose="020B0604020202020204" pitchFamily="34" charset="0"/>
                <a:ea typeface="Calibri" panose="020F0502020204030204" pitchFamily="34" charset="0"/>
                <a:cs typeface="Arial" panose="020B0604020202020204" pitchFamily="34" charset="0"/>
              </a:rPr>
              <a:t>лидер</a:t>
            </a:r>
            <a:r>
              <a:rPr lang="uz-Cyrl-UZ" sz="1600" dirty="0">
                <a:effectLst/>
                <a:latin typeface="Arial" panose="020B0604020202020204" pitchFamily="34" charset="0"/>
                <a:ea typeface="Calibri" panose="020F0502020204030204" pitchFamily="34" charset="0"/>
                <a:cs typeface="Arial" panose="020B0604020202020204" pitchFamily="34" charset="0"/>
              </a:rPr>
              <a:t> ўз гуруҳининг вакили ва унинг аъзоси ҳисобланади. У </a:t>
            </a:r>
            <a:r>
              <a:rPr lang="uz-Cyrl-UZ" sz="1600" b="1" dirty="0">
                <a:effectLst/>
                <a:latin typeface="Arial" panose="020B0604020202020204" pitchFamily="34" charset="0"/>
                <a:ea typeface="Calibri" panose="020F0502020204030204" pitchFamily="34" charset="0"/>
                <a:cs typeface="Arial" panose="020B0604020202020204" pitchFamily="34" charset="0"/>
              </a:rPr>
              <a:t>микромуҳит</a:t>
            </a:r>
            <a:r>
              <a:rPr lang="uz-Cyrl-UZ" sz="1600" dirty="0">
                <a:effectLst/>
                <a:latin typeface="Arial" panose="020B0604020202020204" pitchFamily="34" charset="0"/>
                <a:ea typeface="Calibri" panose="020F0502020204030204" pitchFamily="34" charset="0"/>
                <a:cs typeface="Arial" panose="020B0604020202020204" pitchFamily="34" charset="0"/>
              </a:rPr>
              <a:t> элементи сифатида ҳаракат қилади, </a:t>
            </a:r>
            <a:r>
              <a:rPr lang="uz-Cyrl-UZ" sz="1600" b="1" dirty="0">
                <a:effectLst/>
                <a:latin typeface="Arial" panose="020B0604020202020204" pitchFamily="34" charset="0"/>
                <a:ea typeface="Calibri" panose="020F0502020204030204" pitchFamily="34" charset="0"/>
                <a:cs typeface="Arial" panose="020B0604020202020204" pitchFamily="34" charset="0"/>
              </a:rPr>
              <a:t>раҳбар</a:t>
            </a:r>
            <a:r>
              <a:rPr lang="uz-Cyrl-UZ" sz="1600" dirty="0">
                <a:effectLst/>
                <a:latin typeface="Arial" panose="020B0604020202020204" pitchFamily="34" charset="0"/>
                <a:ea typeface="Calibri" panose="020F0502020204030204" pitchFamily="34" charset="0"/>
                <a:cs typeface="Arial" panose="020B0604020202020204" pitchFamily="34" charset="0"/>
              </a:rPr>
              <a:t> эса </a:t>
            </a:r>
            <a:r>
              <a:rPr lang="uz-Cyrl-UZ" sz="1600" b="1" dirty="0">
                <a:effectLst/>
                <a:latin typeface="Arial" panose="020B0604020202020204" pitchFamily="34" charset="0"/>
                <a:ea typeface="Calibri" panose="020F0502020204030204" pitchFamily="34" charset="0"/>
                <a:cs typeface="Arial" panose="020B0604020202020204" pitchFamily="34" charset="0"/>
              </a:rPr>
              <a:t>макро</a:t>
            </a:r>
            <a:r>
              <a:rPr lang="uz-Cyrl-UZ" sz="1600" dirty="0">
                <a:effectLst/>
                <a:latin typeface="Arial" panose="020B0604020202020204" pitchFamily="34" charset="0"/>
                <a:ea typeface="Calibri" panose="020F0502020204030204" pitchFamily="34" charset="0"/>
                <a:cs typeface="Arial" panose="020B0604020202020204" pitchFamily="34" charset="0"/>
              </a:rPr>
              <a:t> муҳитга кириб, ижтимоий муносабатларнинг юқори даражасида ўз гуруҳи иродасини ифодалайди;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dirty="0">
                <a:effectLst/>
                <a:latin typeface="Arial" panose="020B0604020202020204" pitchFamily="34" charset="0"/>
                <a:ea typeface="Calibri" panose="020F0502020204030204" pitchFamily="34" charset="0"/>
                <a:cs typeface="Arial" panose="020B0604020202020204" pitchFamily="34" charset="0"/>
              </a:rPr>
              <a:t>3) </a:t>
            </a:r>
            <a:r>
              <a:rPr lang="uz-Cyrl-UZ" sz="1600" b="1" dirty="0">
                <a:effectLst/>
                <a:latin typeface="Arial" panose="020B0604020202020204" pitchFamily="34" charset="0"/>
                <a:ea typeface="Calibri" panose="020F0502020204030204" pitchFamily="34" charset="0"/>
                <a:cs typeface="Arial" panose="020B0604020202020204" pitchFamily="34" charset="0"/>
              </a:rPr>
              <a:t>лидерлик</a:t>
            </a:r>
            <a:r>
              <a:rPr lang="uz-Cyrl-UZ" sz="1600" dirty="0">
                <a:effectLst/>
                <a:latin typeface="Arial" panose="020B0604020202020204" pitchFamily="34" charset="0"/>
                <a:ea typeface="Calibri" panose="020F0502020204030204" pitchFamily="34" charset="0"/>
                <a:cs typeface="Arial" panose="020B0604020202020204" pitchFamily="34" charset="0"/>
              </a:rPr>
              <a:t> стихияли жараёндир, </a:t>
            </a:r>
            <a:r>
              <a:rPr lang="uz-Cyrl-UZ" sz="1600" b="1" dirty="0">
                <a:effectLst/>
                <a:latin typeface="Arial" panose="020B0604020202020204" pitchFamily="34" charset="0"/>
                <a:ea typeface="Calibri" panose="020F0502020204030204" pitchFamily="34" charset="0"/>
                <a:cs typeface="Arial" panose="020B0604020202020204" pitchFamily="34" charset="0"/>
              </a:rPr>
              <a:t>раҳбарлик</a:t>
            </a:r>
            <a:r>
              <a:rPr lang="uz-Cyrl-UZ" sz="1600" dirty="0">
                <a:effectLst/>
                <a:latin typeface="Arial" panose="020B0604020202020204" pitchFamily="34" charset="0"/>
                <a:ea typeface="Calibri" panose="020F0502020204030204" pitchFamily="34" charset="0"/>
                <a:cs typeface="Arial" panose="020B0604020202020204" pitchFamily="34" charset="0"/>
              </a:rPr>
              <a:t> эса барқарорроқ ҳодиса сифатида намоён бўлади.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dirty="0">
                <a:effectLst/>
                <a:latin typeface="Arial" panose="020B0604020202020204" pitchFamily="34" charset="0"/>
                <a:ea typeface="Calibri" panose="020F0502020204030204" pitchFamily="34" charset="0"/>
                <a:cs typeface="Arial" panose="020B0604020202020204" pitchFamily="34" charset="0"/>
              </a:rPr>
              <a:t>4) </a:t>
            </a:r>
            <a:r>
              <a:rPr lang="uz-Cyrl-UZ" sz="1600" b="1" dirty="0">
                <a:effectLst/>
                <a:latin typeface="Arial" panose="020B0604020202020204" pitchFamily="34" charset="0"/>
                <a:ea typeface="Calibri" panose="020F0502020204030204" pitchFamily="34" charset="0"/>
                <a:cs typeface="Arial" panose="020B0604020202020204" pitchFamily="34" charset="0"/>
              </a:rPr>
              <a:t>раҳбарга</a:t>
            </a:r>
            <a:r>
              <a:rPr lang="uz-Cyrl-UZ" sz="1600" dirty="0">
                <a:effectLst/>
                <a:latin typeface="Arial" panose="020B0604020202020204" pitchFamily="34" charset="0"/>
                <a:ea typeface="Calibri" panose="020F0502020204030204" pitchFamily="34" charset="0"/>
                <a:cs typeface="Arial" panose="020B0604020202020204" pitchFamily="34" charset="0"/>
              </a:rPr>
              <a:t> қўл остидагиларга таъсир ўтказиш жараёнида лидерга нисбатан кўпроқ </a:t>
            </a:r>
            <a:r>
              <a:rPr lang="uz-Cyrl-UZ" sz="1600" b="1" dirty="0">
                <a:effectLst/>
                <a:latin typeface="Arial" panose="020B0604020202020204" pitchFamily="34" charset="0"/>
                <a:ea typeface="Calibri" panose="020F0502020204030204" pitchFamily="34" charset="0"/>
                <a:cs typeface="Arial" panose="020B0604020202020204" pitchFamily="34" charset="0"/>
              </a:rPr>
              <a:t>ваколатларга</a:t>
            </a:r>
            <a:r>
              <a:rPr lang="uz-Cyrl-UZ" sz="1600" dirty="0">
                <a:effectLst/>
                <a:latin typeface="Arial" panose="020B0604020202020204" pitchFamily="34" charset="0"/>
                <a:ea typeface="Calibri" panose="020F0502020204030204" pitchFamily="34" charset="0"/>
                <a:cs typeface="Arial" panose="020B0604020202020204" pitchFamily="34" charset="0"/>
              </a:rPr>
              <a:t> эга, яъни у расмий ва норасмий таъсир чораларини қўллаши мумкин. </a:t>
            </a:r>
            <a:r>
              <a:rPr lang="uz-Cyrl-UZ" sz="1600" b="1" dirty="0">
                <a:effectLst/>
                <a:latin typeface="Arial" panose="020B0604020202020204" pitchFamily="34" charset="0"/>
                <a:ea typeface="Calibri" panose="020F0502020204030204" pitchFamily="34" charset="0"/>
                <a:cs typeface="Arial" panose="020B0604020202020204" pitchFamily="34" charset="0"/>
              </a:rPr>
              <a:t>Лидер</a:t>
            </a:r>
            <a:r>
              <a:rPr lang="uz-Cyrl-UZ" sz="1600" dirty="0">
                <a:effectLst/>
                <a:latin typeface="Arial" panose="020B0604020202020204" pitchFamily="34" charset="0"/>
                <a:ea typeface="Calibri" panose="020F0502020204030204" pitchFamily="34" charset="0"/>
                <a:cs typeface="Arial" panose="020B0604020202020204" pitchFamily="34" charset="0"/>
              </a:rPr>
              <a:t> фақат </a:t>
            </a:r>
            <a:r>
              <a:rPr lang="uz-Cyrl-UZ" sz="1600" b="1" dirty="0">
                <a:effectLst/>
                <a:latin typeface="Arial" panose="020B0604020202020204" pitchFamily="34" charset="0"/>
                <a:ea typeface="Calibri" panose="020F0502020204030204" pitchFamily="34" charset="0"/>
                <a:cs typeface="Arial" panose="020B0604020202020204" pitchFamily="34" charset="0"/>
              </a:rPr>
              <a:t>норасмий</a:t>
            </a:r>
            <a:r>
              <a:rPr lang="uz-Cyrl-UZ" sz="1600" dirty="0">
                <a:effectLst/>
                <a:latin typeface="Arial" panose="020B0604020202020204" pitchFamily="34" charset="0"/>
                <a:ea typeface="Calibri" panose="020F0502020204030204" pitchFamily="34" charset="0"/>
                <a:cs typeface="Arial" panose="020B0604020202020204" pitchFamily="34" charset="0"/>
              </a:rPr>
              <a:t> таъсир чораларидан фойдаланиш имкониятига эга.</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dirty="0">
                <a:effectLst/>
                <a:latin typeface="Arial" panose="020B0604020202020204" pitchFamily="34" charset="0"/>
                <a:ea typeface="Calibri" panose="020F0502020204030204" pitchFamily="34" charset="0"/>
                <a:cs typeface="Arial" panose="020B0604020202020204" pitchFamily="34" charset="0"/>
              </a:rPr>
              <a:t>5) лидер ва бошқарувчи ўртасидаги фарқ қарор қабул қилиш жараёни билан боғлиқ. Уларни амалга ошириш учун </a:t>
            </a:r>
            <a:r>
              <a:rPr lang="uz-Cyrl-UZ" sz="1600" b="1" dirty="0">
                <a:effectLst/>
                <a:latin typeface="Arial" panose="020B0604020202020204" pitchFamily="34" charset="0"/>
                <a:ea typeface="Calibri" panose="020F0502020204030204" pitchFamily="34" charset="0"/>
                <a:cs typeface="Arial" panose="020B0604020202020204" pitchFamily="34" charset="0"/>
              </a:rPr>
              <a:t>раҳбар катта ҳажмдаги ташқи ва ички маълумотлардан</a:t>
            </a:r>
            <a:r>
              <a:rPr lang="uz-Cyrl-UZ" sz="1600" dirty="0">
                <a:effectLst/>
                <a:latin typeface="Arial" panose="020B0604020202020204" pitchFamily="34" charset="0"/>
                <a:ea typeface="Calibri" panose="020F0502020204030204" pitchFamily="34" charset="0"/>
                <a:cs typeface="Arial" panose="020B0604020202020204" pitchFamily="34" charset="0"/>
              </a:rPr>
              <a:t>  фойдаланади. Лидер фақат </a:t>
            </a:r>
            <a:r>
              <a:rPr lang="uz-Cyrl-UZ" sz="1600" b="1" dirty="0">
                <a:effectLst/>
                <a:latin typeface="Arial" panose="020B0604020202020204" pitchFamily="34" charset="0"/>
                <a:ea typeface="Calibri" panose="020F0502020204030204" pitchFamily="34" charset="0"/>
                <a:cs typeface="Arial" panose="020B0604020202020204" pitchFamily="34" charset="0"/>
              </a:rPr>
              <a:t>ўз гуруҳига таалуқли маълумотларга таянади</a:t>
            </a:r>
            <a:r>
              <a:rPr lang="uz-Cyrl-UZ" sz="1600" dirty="0">
                <a:effectLst/>
                <a:latin typeface="Arial" panose="020B0604020202020204" pitchFamily="34" charset="0"/>
                <a:ea typeface="Calibri" panose="020F0502020204030204" pitchFamily="34" charset="0"/>
                <a:cs typeface="Arial" panose="020B0604020202020204" pitchFamily="34" charset="0"/>
              </a:rPr>
              <a:t>. Лидер ҳар доим обрўга эга бўлиши, акс ҳолда у лидер бўла олмайди. Раҳбарнинг авторитети бўлиши ҳам мумкин ёки умуман бўлмаслиги ҳам мумкин. Лидер томонидан қарор қабул қилиш бевосита, раҳбар томонидан эса билвосита амалга оширилади.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pPr>
            <a:r>
              <a:rPr lang="uz-Cyrl-UZ" sz="1600" kern="0" dirty="0">
                <a:effectLst/>
                <a:latin typeface="Arial" panose="020B0604020202020204" pitchFamily="34" charset="0"/>
                <a:ea typeface="Calibri" panose="020F0502020204030204" pitchFamily="34" charset="0"/>
                <a:cs typeface="Arial" panose="020B0604020202020204" pitchFamily="34" charset="0"/>
              </a:rPr>
              <a:t>6) </a:t>
            </a:r>
            <a:r>
              <a:rPr lang="uz-Cyrl-UZ" sz="1600" b="1" kern="0" dirty="0">
                <a:effectLst/>
                <a:latin typeface="Arial" panose="020B0604020202020204" pitchFamily="34" charset="0"/>
                <a:ea typeface="Calibri" panose="020F0502020204030204" pitchFamily="34" charset="0"/>
                <a:cs typeface="Arial" panose="020B0604020202020204" pitchFamily="34" charset="0"/>
              </a:rPr>
              <a:t>раҳбарнинг</a:t>
            </a:r>
            <a:r>
              <a:rPr lang="uz-Cyrl-UZ" sz="1600" kern="0" dirty="0">
                <a:effectLst/>
                <a:latin typeface="Arial" panose="020B0604020202020204" pitchFamily="34" charset="0"/>
                <a:ea typeface="Calibri" panose="020F0502020204030204" pitchFamily="34" charset="0"/>
                <a:cs typeface="Arial" panose="020B0604020202020204" pitchFamily="34" charset="0"/>
              </a:rPr>
              <a:t> фаолият доираси </a:t>
            </a:r>
            <a:r>
              <a:rPr lang="uz-Cyrl-UZ" sz="1600" b="1" kern="0" dirty="0">
                <a:effectLst/>
                <a:latin typeface="Arial" panose="020B0604020202020204" pitchFamily="34" charset="0"/>
                <a:ea typeface="Calibri" panose="020F0502020204030204" pitchFamily="34" charset="0"/>
                <a:cs typeface="Arial" panose="020B0604020202020204" pitchFamily="34" charset="0"/>
              </a:rPr>
              <a:t>кенгроқди</a:t>
            </a:r>
            <a:r>
              <a:rPr lang="uz-Cyrl-UZ" sz="1600" kern="0" dirty="0">
                <a:effectLst/>
                <a:latin typeface="Arial" panose="020B0604020202020204" pitchFamily="34" charset="0"/>
                <a:ea typeface="Calibri" panose="020F0502020204030204" pitchFamily="34" charset="0"/>
                <a:cs typeface="Arial" panose="020B0604020202020204" pitchFamily="34" charset="0"/>
              </a:rPr>
              <a:t>р, </a:t>
            </a:r>
            <a:r>
              <a:rPr lang="uz-Cyrl-UZ" sz="1600" b="1" kern="0" dirty="0">
                <a:effectLst/>
                <a:latin typeface="Arial" panose="020B0604020202020204" pitchFamily="34" charset="0"/>
                <a:ea typeface="Calibri" panose="020F0502020204030204" pitchFamily="34" charset="0"/>
                <a:cs typeface="Arial" panose="020B0604020202020204" pitchFamily="34" charset="0"/>
              </a:rPr>
              <a:t>лидер</a:t>
            </a:r>
            <a:r>
              <a:rPr lang="uz-Cyrl-UZ" sz="1600" kern="0" dirty="0">
                <a:effectLst/>
                <a:latin typeface="Arial" panose="020B0604020202020204" pitchFamily="34" charset="0"/>
                <a:ea typeface="Calibri" panose="020F0502020204030204" pitchFamily="34" charset="0"/>
                <a:cs typeface="Arial" panose="020B0604020202020204" pitchFamily="34" charset="0"/>
              </a:rPr>
              <a:t> маълум бир </a:t>
            </a:r>
            <a:r>
              <a:rPr lang="uz-Cyrl-UZ" sz="1600" b="1" kern="0" dirty="0">
                <a:effectLst/>
                <a:latin typeface="Arial" panose="020B0604020202020204" pitchFamily="34" charset="0"/>
                <a:ea typeface="Calibri" panose="020F0502020204030204" pitchFamily="34" charset="0"/>
                <a:cs typeface="Arial" panose="020B0604020202020204" pitchFamily="34" charset="0"/>
              </a:rPr>
              <a:t>гуруҳ доираси </a:t>
            </a:r>
            <a:r>
              <a:rPr lang="uz-Cyrl-UZ" sz="1600" kern="0" dirty="0">
                <a:effectLst/>
                <a:latin typeface="Arial" panose="020B0604020202020204" pitchFamily="34" charset="0"/>
                <a:ea typeface="Calibri" panose="020F0502020204030204" pitchFamily="34" charset="0"/>
                <a:cs typeface="Arial" panose="020B0604020202020204" pitchFamily="34" charset="0"/>
              </a:rPr>
              <a:t>билан чекланган</a:t>
            </a:r>
            <a:endParaRPr lang="ru-RU" sz="24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FD946DB6-C1DD-45F8-A832-605D6219ADF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40221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9D7106-23EA-4D63-9297-2737050673F5}"/>
              </a:ext>
            </a:extLst>
          </p:cNvPr>
          <p:cNvSpPr>
            <a:spLocks noGrp="1"/>
          </p:cNvSpPr>
          <p:nvPr>
            <p:ph type="title"/>
          </p:nvPr>
        </p:nvSpPr>
        <p:spPr>
          <a:xfrm>
            <a:off x="838200" y="365126"/>
            <a:ext cx="10179867" cy="531167"/>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uz-Cyrl-UZ" sz="2800" b="1" dirty="0">
                <a:effectLst/>
                <a:latin typeface="Arial" panose="020B0604020202020204" pitchFamily="34" charset="0"/>
                <a:ea typeface="Calibri" panose="020F0502020204030204" pitchFamily="34" charset="0"/>
                <a:cs typeface="Arial" panose="020B0604020202020204" pitchFamily="34" charset="0"/>
              </a:rPr>
              <a:t>Раҳбар ва лидернинг таққослама сифатлари</a:t>
            </a:r>
            <a:endParaRPr lang="ru-RU" sz="6000" dirty="0">
              <a:latin typeface="Arial" panose="020B0604020202020204" pitchFamily="34"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440E0280-9442-4ACA-BE29-3A01A7B49C17}"/>
              </a:ext>
            </a:extLst>
          </p:cNvPr>
          <p:cNvGraphicFramePr>
            <a:graphicFrameLocks noGrp="1"/>
          </p:cNvGraphicFramePr>
          <p:nvPr>
            <p:extLst>
              <p:ext uri="{D42A27DB-BD31-4B8C-83A1-F6EECF244321}">
                <p14:modId xmlns:p14="http://schemas.microsoft.com/office/powerpoint/2010/main" val="3746043386"/>
              </p:ext>
            </p:extLst>
          </p:nvPr>
        </p:nvGraphicFramePr>
        <p:xfrm>
          <a:off x="838200" y="1062896"/>
          <a:ext cx="10179867" cy="5429978"/>
        </p:xfrm>
        <a:graphic>
          <a:graphicData uri="http://schemas.openxmlformats.org/drawingml/2006/table">
            <a:tbl>
              <a:tblPr firstRow="1" bandRow="1"/>
              <a:tblGrid>
                <a:gridCol w="5008391">
                  <a:extLst>
                    <a:ext uri="{9D8B030D-6E8A-4147-A177-3AD203B41FA5}">
                      <a16:colId xmlns:a16="http://schemas.microsoft.com/office/drawing/2014/main" val="3074172033"/>
                    </a:ext>
                  </a:extLst>
                </a:gridCol>
                <a:gridCol w="5171476">
                  <a:extLst>
                    <a:ext uri="{9D8B030D-6E8A-4147-A177-3AD203B41FA5}">
                      <a16:colId xmlns:a16="http://schemas.microsoft.com/office/drawing/2014/main" val="1490432311"/>
                    </a:ext>
                  </a:extLst>
                </a:gridCol>
              </a:tblGrid>
              <a:tr h="497188">
                <a:tc>
                  <a:txBody>
                    <a:bodyPr/>
                    <a:lstStyle/>
                    <a:p>
                      <a:pPr algn="ctr">
                        <a:lnSpc>
                          <a:spcPct val="107000"/>
                        </a:lnSpc>
                        <a:spcAft>
                          <a:spcPts val="0"/>
                        </a:spcAft>
                      </a:pPr>
                      <a:r>
                        <a:rPr lang="uz-Cyrl-UZ" sz="2000" b="1" kern="1200">
                          <a:effectLst/>
                          <a:latin typeface="Arial" panose="020B0604020202020204" pitchFamily="34" charset="0"/>
                          <a:ea typeface="Times New Roman" panose="02020603050405020304" pitchFamily="18" charset="0"/>
                          <a:cs typeface="Arial" panose="020B0604020202020204" pitchFamily="34" charset="0"/>
                        </a:rPr>
                        <a:t>РАҲБАР</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uz-Cyrl-UZ" sz="2000" b="1"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ЛИДЕР</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37089341"/>
                  </a:ext>
                </a:extLst>
              </a:tr>
              <a:tr h="40932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Администратор</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Инноватор</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554090"/>
                  </a:ext>
                </a:extLst>
              </a:tr>
              <a:tr h="40932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Буйруқлар беради, ишонтиради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Илҳомлантиради, рағбатлантиради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674617"/>
                  </a:ext>
                </a:extLst>
              </a:tr>
              <a:tr h="82907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Бошқаларнинг кўрсатмаларига амал қилади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Ўз мақсадларини амалга оширади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93976"/>
                  </a:ext>
                </a:extLst>
              </a:tr>
              <a:tr h="40932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Ҳисоб-китоб асосида ишлайди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Ўз қарашлари асосида ҳаракат қилади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642376"/>
                  </a:ext>
                </a:extLst>
              </a:tr>
              <a:tr h="40932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Ташкиллаштирига йўналтирилган</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Одамларга эътибор қаратади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448013"/>
                  </a:ext>
                </a:extLst>
              </a:tr>
              <a:tr h="409329">
                <a:tc>
                  <a:txBody>
                    <a:bodyPr/>
                    <a:lstStyle/>
                    <a:p>
                      <a:pPr algn="ctr">
                        <a:lnSpc>
                          <a:spcPct val="107000"/>
                        </a:lnSpc>
                        <a:spcAft>
                          <a:spcPts val="0"/>
                        </a:spcAft>
                      </a:pPr>
                      <a:r>
                        <a:rPr lang="uz-Cyrl-UZ" sz="2000" kern="1200" dirty="0">
                          <a:effectLst/>
                          <a:latin typeface="Arial" panose="020B0604020202020204" pitchFamily="34" charset="0"/>
                          <a:ea typeface="Calibri" panose="020F0502020204030204" pitchFamily="34" charset="0"/>
                          <a:cs typeface="Arial" panose="020B0604020202020204" pitchFamily="34" charset="0"/>
                        </a:rPr>
                        <a:t>Назорат қилади</a:t>
                      </a:r>
                      <a:endParaRPr lang="ru-RU" sz="1800"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Ишонтиради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463042"/>
                  </a:ext>
                </a:extLst>
              </a:tr>
              <a:tr h="40932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Ҳаракатни қўллаб-қувватлайди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Ҳаракатга туртки беради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85907"/>
                  </a:ext>
                </a:extLst>
              </a:tr>
              <a:tr h="40932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Қарорлар қабул қилади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Ечимларни амалга оширади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435747"/>
                  </a:ext>
                </a:extLst>
              </a:tr>
              <a:tr h="829079">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Қандай керак бўлса, шундай қилади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kern="1200">
                          <a:effectLst/>
                          <a:latin typeface="Arial" panose="020B0604020202020204" pitchFamily="34" charset="0"/>
                          <a:ea typeface="Calibri" panose="020F0502020204030204" pitchFamily="34" charset="0"/>
                          <a:cs typeface="Arial" panose="020B0604020202020204" pitchFamily="34" charset="0"/>
                        </a:rPr>
                        <a:t>Нима қилиш керак бўлса, шуни  қилади</a:t>
                      </a:r>
                      <a:endParaRPr lang="ru-RU" sz="18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22010"/>
                  </a:ext>
                </a:extLst>
              </a:tr>
              <a:tr h="409329">
                <a:tc>
                  <a:txBody>
                    <a:bodyPr/>
                    <a:lstStyle/>
                    <a:p>
                      <a:pPr algn="ctr">
                        <a:lnSpc>
                          <a:spcPct val="107000"/>
                        </a:lnSpc>
                        <a:spcAft>
                          <a:spcPts val="0"/>
                        </a:spcAft>
                      </a:pPr>
                      <a:r>
                        <a:rPr lang="uz-Cyrl-UZ" sz="2000" b="1" kern="1200" dirty="0">
                          <a:effectLst/>
                          <a:latin typeface="Arial" panose="020B0604020202020204" pitchFamily="34" charset="0"/>
                          <a:ea typeface="Calibri" panose="020F0502020204030204" pitchFamily="34" charset="0"/>
                          <a:cs typeface="Arial" panose="020B0604020202020204" pitchFamily="34" charset="0"/>
                        </a:rPr>
                        <a:t>Ҳурмат қилинади</a:t>
                      </a:r>
                      <a:endParaRPr lang="ru-RU"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z-Cyrl-UZ" sz="2000" b="1" kern="1200" dirty="0">
                          <a:effectLst/>
                          <a:latin typeface="Arial" panose="020B0604020202020204" pitchFamily="34" charset="0"/>
                          <a:ea typeface="Calibri" panose="020F0502020204030204" pitchFamily="34" charset="0"/>
                          <a:cs typeface="Arial" panose="020B0604020202020204" pitchFamily="34" charset="0"/>
                        </a:rPr>
                        <a:t>Уни яхши кўришади</a:t>
                      </a:r>
                      <a:endParaRPr lang="ru-RU" sz="1800" b="1" kern="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38958"/>
                  </a:ext>
                </a:extLst>
              </a:tr>
            </a:tbl>
          </a:graphicData>
        </a:graphic>
      </p:graphicFrame>
      <p:sp>
        <p:nvSpPr>
          <p:cNvPr id="3" name="Нижний колонтитул 2">
            <a:extLst>
              <a:ext uri="{FF2B5EF4-FFF2-40B4-BE49-F238E27FC236}">
                <a16:creationId xmlns:a16="http://schemas.microsoft.com/office/drawing/2014/main" id="{64B99AD9-3ADF-4029-B306-C7D449008FCD}"/>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96061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7D017D-470E-4D31-86B4-C12B4FAF4857}"/>
              </a:ext>
            </a:extLst>
          </p:cNvPr>
          <p:cNvSpPr>
            <a:spLocks noGrp="1"/>
          </p:cNvSpPr>
          <p:nvPr>
            <p:ph type="title"/>
          </p:nvPr>
        </p:nvSpPr>
        <p:spPr>
          <a:xfrm>
            <a:off x="838200" y="365126"/>
            <a:ext cx="10515600" cy="413472"/>
          </a:xfrm>
          <a:solidFill>
            <a:schemeClr val="accent6">
              <a:lumMod val="20000"/>
              <a:lumOff val="80000"/>
            </a:schemeClr>
          </a:solidFill>
          <a:ln>
            <a:solidFill>
              <a:schemeClr val="accent1"/>
            </a:solidFill>
          </a:ln>
        </p:spPr>
        <p:txBody>
          <a:bodyPr>
            <a:noAutofit/>
          </a:bodyPr>
          <a:lstStyle/>
          <a:p>
            <a:pPr algn="ctr"/>
            <a:r>
              <a:rPr lang="uz-Cyrl-UZ" sz="2400" b="1" dirty="0">
                <a:effectLst/>
                <a:latin typeface="Arial" panose="020B0604020202020204" pitchFamily="34" charset="0"/>
                <a:ea typeface="Calibri" panose="020F0502020204030204" pitchFamily="34" charset="0"/>
                <a:cs typeface="Arial" panose="020B0604020202020204" pitchFamily="34" charset="0"/>
              </a:rPr>
              <a:t>Лидернинг (раҳбарнинг) функциялари қуйидагилардан иборат:</a:t>
            </a:r>
            <a:endParaRPr lang="ru-RU" sz="24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02F3EF50-DF65-40BD-A814-DA40ACDAE7F8}"/>
              </a:ext>
            </a:extLst>
          </p:cNvPr>
          <p:cNvSpPr>
            <a:spLocks noGrp="1"/>
          </p:cNvSpPr>
          <p:nvPr>
            <p:ph idx="1"/>
          </p:nvPr>
        </p:nvSpPr>
        <p:spPr>
          <a:xfrm>
            <a:off x="838200" y="869132"/>
            <a:ext cx="10515600" cy="5839485"/>
          </a:xfrm>
          <a:solidFill>
            <a:schemeClr val="bg1">
              <a:lumMod val="95000"/>
            </a:schemeClr>
          </a:solidFill>
          <a:ln>
            <a:solidFill>
              <a:schemeClr val="accent1"/>
            </a:solidFill>
          </a:ln>
        </p:spPr>
        <p:txBody>
          <a:bodyPr>
            <a:normAutofit fontScale="92500" lnSpcReduction="10000"/>
          </a:bodyPr>
          <a:lstStyle/>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1. Йўналтирувчи функция</a:t>
            </a:r>
            <a:r>
              <a:rPr lang="uz-Cyrl-UZ" sz="1200" dirty="0">
                <a:effectLst/>
                <a:latin typeface="Arial" panose="020B0604020202020204" pitchFamily="34" charset="0"/>
                <a:ea typeface="Calibri" panose="020F0502020204030204" pitchFamily="34" charset="0"/>
                <a:cs typeface="Arial" panose="020B0604020202020204" pitchFamily="34" charset="0"/>
              </a:rPr>
              <a:t>. Лидернинг энг муҳим функцияларидан бири бу гуруҳ фаолиятининг устувор мақсадларини белгилаш ва уларга эришиш учун издошларини рағбатлантиришдир.</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2. Режалаштириш функцияси</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у ёки бу даражада, устувор мақсадларга эришиш учун усуллар ва воситаларни ишлаб чиқиш масъулиятини ўз зиммасига олади. Ушбу функцияга бевосита ташкилотнинг узоқ муддатли режаларини ишлаб чиқиш ва уни амалга ошириш босқичларини белгилаш киради. Кўпинча лидер ҳаракатлар режасини тўлиқ билади,  гуруҳнинг қолган аъзолари эса фақат режанинг алоҳида, улар билан боғлиқ бўлмаган қисмлари билан таниш бўладилар.</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i="1" dirty="0">
                <a:effectLst/>
                <a:latin typeface="Arial" panose="020B0604020202020204" pitchFamily="34" charset="0"/>
                <a:ea typeface="Calibri" panose="020F0502020204030204" pitchFamily="34" charset="0"/>
                <a:cs typeface="Arial" panose="020B0604020202020204" pitchFamily="34" charset="0"/>
              </a:rPr>
              <a:t>3</a:t>
            </a:r>
            <a:r>
              <a:rPr lang="uz-Cyrl-UZ" sz="1200" b="1" i="1" dirty="0">
                <a:effectLst/>
                <a:latin typeface="Arial" panose="020B0604020202020204" pitchFamily="34" charset="0"/>
                <a:ea typeface="Calibri" panose="020F0502020204030204" pitchFamily="34" charset="0"/>
                <a:cs typeface="Arial" panose="020B0604020202020204" pitchFamily="34" charset="0"/>
              </a:rPr>
              <a:t>. Назорат ва мувофиқлаштириш функцияси</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гуруҳ фаолиятининг мувофиқлаштирувчиси ҳисобланади. Фаолиятнинг асосий йўналишларини унинг ўзи томонидан ишлаб чиқилиши ёки юқоридан туширилишидан қатъи назар, у режа бажарилишини назорат қилиш функциясини бажаради.</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4. Маъмурий функция</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мукофотлаш ва жазо чораларини кўриш манбаидир. Шу билан бирга, қўшимча равишда, норасмий ижтимоий таъсир ва усулларни қўллаши мумкин, уларнинг ёрдами билан жамоа хатти-ҳаракатлари унинг кутганига жавоб берадиган ва кўрсатадиганларга ҳурмат, умидларини оқламаганлардан норозилик билдиради.</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5. Экспертлик функцияси</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кўпинча ишончли маълумотлар манбаи сифатида малакали мутахассис ёки оддийгина кундалик маслаҳат учун мурожаат қиладиган шахсдир.</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6. Вакиллик функцияси</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гуруҳнинг расмий шахси бўлиб, уни ташқи органлар олдида вакили ҳисобланади. У гуруҳнинг барча аъзолари умумий билими ва қадриятларини аниқлайди, гуруҳдан чиқадиган ва унга кирадиган маълумотларни ўзгартиради.</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7. Эмоционал-тартибга солиш функцияси</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гуруҳ ичидаги шахслараро ва ишбилармонлик муносабатларини, шунингдек, жамоадаги ахлоқий ва психологик иқлимни тартибга солувчи шахс ҳисобланади. Шу билан бирга, тартибга солиш у томонидан шахсан ёки унга яқин одамлардан ташкил топган алоқа тармоғи орқали амалга оширилиши мумкин.</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8. Меъёрларни ўрнатиш функцияси</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аксарият ҳолларда гуруҳ меъёрларининг асосчиси, шунингдек, гуруҳ аъзолари хулқ-атвор ва профессионал ўзаро муносабатлар нормаларини белгилайди.</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200" b="1" i="1" dirty="0">
                <a:effectLst/>
                <a:latin typeface="Arial" panose="020B0604020202020204" pitchFamily="34" charset="0"/>
                <a:ea typeface="Calibri" panose="020F0502020204030204" pitchFamily="34" charset="0"/>
                <a:cs typeface="Arial" panose="020B0604020202020204" pitchFamily="34" charset="0"/>
              </a:rPr>
              <a:t>9. Дунёқарашни шакллантириш функцияси</a:t>
            </a:r>
            <a:r>
              <a:rPr lang="uz-Cyrl-UZ" sz="1200" dirty="0">
                <a:effectLst/>
                <a:latin typeface="Arial" panose="020B0604020202020204" pitchFamily="34" charset="0"/>
                <a:ea typeface="Calibri" panose="020F0502020204030204" pitchFamily="34" charset="0"/>
                <a:cs typeface="Arial" panose="020B0604020202020204" pitchFamily="34" charset="0"/>
              </a:rPr>
              <a:t>. Лидер кўп жиҳатдан гуруҳ дунёқарашини ташкил этувчи қадриятларнинг манбаи ҳисобланади. У гуруҳ мансуб бўлган жамиятнинг мафкурасини шакллантиради, ташқаридан келаётган маълумотларни назорат қилувчи ва узатувчи ҳисобланади. </a:t>
            </a:r>
            <a:endParaRPr lang="ru-RU" sz="12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pPr>
            <a:r>
              <a:rPr lang="uz-Cyrl-UZ" sz="1200" b="1" i="1" kern="0" dirty="0">
                <a:effectLst/>
                <a:latin typeface="Arial" panose="020B0604020202020204" pitchFamily="34" charset="0"/>
                <a:ea typeface="Calibri" panose="020F0502020204030204" pitchFamily="34" charset="0"/>
                <a:cs typeface="Arial" panose="020B0604020202020204" pitchFamily="34" charset="0"/>
              </a:rPr>
              <a:t>10. Рамзийликни таъминлаш функцияси</a:t>
            </a:r>
            <a:r>
              <a:rPr lang="uz-Cyrl-UZ" sz="1200" b="1" kern="0" dirty="0">
                <a:effectLst/>
                <a:latin typeface="Arial" panose="020B0604020202020204" pitchFamily="34" charset="0"/>
                <a:ea typeface="Calibri" panose="020F0502020204030204" pitchFamily="34" charset="0"/>
                <a:cs typeface="Arial" panose="020B0604020202020204" pitchFamily="34" charset="0"/>
              </a:rPr>
              <a:t>. </a:t>
            </a:r>
            <a:r>
              <a:rPr lang="uz-Cyrl-UZ" sz="1200" kern="0" dirty="0">
                <a:effectLst/>
                <a:latin typeface="Arial" panose="020B0604020202020204" pitchFamily="34" charset="0"/>
                <a:ea typeface="Calibri" panose="020F0502020204030204" pitchFamily="34" charset="0"/>
                <a:cs typeface="Arial" panose="020B0604020202020204" pitchFamily="34" charset="0"/>
              </a:rPr>
              <a:t>Юқори даражада уюшган гуруҳларда нафақат ички, балки бошқа гуруҳлардан ташқи ажралиб туришга интилади. Бундай гуруҳлар кийиниш маданиятида ва хатти-ҳаракатларида турли хил рамзий белгилардан фойдаланадилар. Кўпинча лидерларнинг ўзлари гуруҳларнинг ўзаги сифатида унинг рамзи вазифасини бажарадилар</a:t>
            </a:r>
            <a:endParaRPr lang="ru-RU" sz="20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EF1A2A90-4341-41A4-93CE-BF203D839FCB}"/>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98242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7741C6-D425-455C-A610-36F4D85BDE17}"/>
              </a:ext>
            </a:extLst>
          </p:cNvPr>
          <p:cNvSpPr>
            <a:spLocks noGrp="1"/>
          </p:cNvSpPr>
          <p:nvPr>
            <p:ph type="title"/>
          </p:nvPr>
        </p:nvSpPr>
        <p:spPr>
          <a:xfrm>
            <a:off x="838200" y="365125"/>
            <a:ext cx="10515600" cy="875200"/>
          </a:xfrm>
        </p:spPr>
        <p:style>
          <a:lnRef idx="2">
            <a:schemeClr val="dk1">
              <a:shade val="50000"/>
            </a:schemeClr>
          </a:lnRef>
          <a:fillRef idx="1">
            <a:schemeClr val="dk1"/>
          </a:fillRef>
          <a:effectRef idx="0">
            <a:schemeClr val="dk1"/>
          </a:effectRef>
          <a:fontRef idx="minor">
            <a:schemeClr val="lt1"/>
          </a:fontRef>
        </p:style>
        <p:txBody>
          <a:bodyPr>
            <a:noAutofit/>
          </a:bodyPr>
          <a:lstStyle/>
          <a:p>
            <a:pPr marL="228600" marR="0" lvl="0" indent="-228600" algn="ctr" defTabSz="914400" rtl="0" eaLnBrk="1" fontAlgn="auto" latinLnBrk="0" hangingPunct="1">
              <a:lnSpc>
                <a:spcPct val="100000"/>
              </a:lnSpc>
              <a:spcBef>
                <a:spcPts val="1000"/>
              </a:spcBef>
              <a:spcAft>
                <a:spcPts val="0"/>
              </a:spcAft>
              <a:tabLst/>
              <a:defRPr/>
            </a:pPr>
            <a:r>
              <a:rPr kumimoji="0" lang="uz-Cyrl-UZ" sz="18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1. Ташкилотларда лидерларнинг содда ва энг кенг тарқалган таснифи </a:t>
            </a:r>
            <a:r>
              <a:rPr kumimoji="0" lang="uz-Cyrl-UZ" sz="1800" b="1" i="1"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лидер ролларига</a:t>
            </a:r>
            <a:r>
              <a:rPr kumimoji="0" lang="uz-Cyrl-UZ" sz="18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 кўра унинг тўрт турини ўз ичига олади:</a:t>
            </a:r>
            <a:endParaRPr lang="ru-RU" sz="5400" b="1" dirty="0">
              <a:solidFill>
                <a:schemeClr val="bg1"/>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A5CA090D-ECFA-4F77-99E7-D7A78DB06D19}"/>
              </a:ext>
            </a:extLst>
          </p:cNvPr>
          <p:cNvSpPr>
            <a:spLocks noGrp="1"/>
          </p:cNvSpPr>
          <p:nvPr>
            <p:ph idx="1"/>
          </p:nvPr>
        </p:nvSpPr>
        <p:spPr>
          <a:xfrm>
            <a:off x="838200" y="1466661"/>
            <a:ext cx="10515600" cy="4710302"/>
          </a:xfrm>
          <a:solidFill>
            <a:schemeClr val="bg1">
              <a:lumMod val="95000"/>
            </a:schemeClr>
          </a:solidFill>
          <a:ln>
            <a:solidFill>
              <a:schemeClr val="accent1"/>
            </a:solidFill>
          </a:ln>
        </p:spPr>
        <p:txBody>
          <a:bodyPr>
            <a:normAutofit fontScale="77500" lnSpcReduction="20000"/>
          </a:bodyPr>
          <a:lstStyle/>
          <a:p>
            <a:pPr marL="0" indent="0" algn="just">
              <a:lnSpc>
                <a:spcPct val="150000"/>
              </a:lnSpc>
              <a:spcAft>
                <a:spcPts val="0"/>
              </a:spcAft>
              <a:buNone/>
            </a:pPr>
            <a:r>
              <a:rPr lang="uz-Cyrl-UZ" sz="1800" b="1" i="1" dirty="0">
                <a:effectLst/>
                <a:latin typeface="Arial" panose="020B0604020202020204" pitchFamily="34" charset="0"/>
                <a:ea typeface="Calibri" panose="020F0502020204030204" pitchFamily="34" charset="0"/>
                <a:cs typeface="Arial" panose="020B0604020202020204" pitchFamily="34" charset="0"/>
              </a:rPr>
              <a:t>1) ишбилармон лидерлик</a:t>
            </a:r>
            <a:r>
              <a:rPr lang="uz-Cyrl-UZ" sz="1800" dirty="0">
                <a:effectLst/>
                <a:latin typeface="Arial" panose="020B0604020202020204" pitchFamily="34" charset="0"/>
                <a:ea typeface="Calibri" panose="020F0502020204030204" pitchFamily="34" charset="0"/>
                <a:cs typeface="Arial" panose="020B0604020202020204" pitchFamily="34" charset="0"/>
              </a:rPr>
              <a:t>. Бу ишлаб чиқариш ёки хизмат кўрсатиш мақсадларини амалга оширувчи гуруҳларга хосдир. У юқори малака, ташкилий муаммоларни бошқаларга қараганда яхшироқ ҳал қилиш қобилияти, тадбиркорлик обрўси, тажрибаси ва бошқалар каби фазилатларга асосланади. Ишбилармон лидер бошқарув самарадорлигига энг кучли таъсир қилади;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sz="1800" b="1" i="1" dirty="0">
                <a:effectLst/>
                <a:latin typeface="Arial" panose="020B0604020202020204" pitchFamily="34" charset="0"/>
                <a:ea typeface="Calibri" panose="020F0502020204030204" pitchFamily="34" charset="0"/>
                <a:cs typeface="Arial" panose="020B0604020202020204" pitchFamily="34" charset="0"/>
              </a:rPr>
              <a:t>2) ҳиссий лидерлик</a:t>
            </a:r>
            <a:r>
              <a:rPr lang="uz-Cyrl-UZ" sz="1800" b="1" dirty="0">
                <a:effectLst/>
                <a:latin typeface="Arial" panose="020B0604020202020204" pitchFamily="34" charset="0"/>
                <a:ea typeface="Calibri" panose="020F0502020204030204" pitchFamily="34" charset="0"/>
                <a:cs typeface="Arial" panose="020B0604020202020204" pitchFamily="34" charset="0"/>
              </a:rPr>
              <a:t>. </a:t>
            </a:r>
            <a:r>
              <a:rPr lang="uz-Cyrl-UZ" sz="1800" dirty="0">
                <a:effectLst/>
                <a:latin typeface="Arial" panose="020B0604020202020204" pitchFamily="34" charset="0"/>
                <a:ea typeface="Calibri" panose="020F0502020204030204" pitchFamily="34" charset="0"/>
                <a:cs typeface="Arial" panose="020B0604020202020204" pitchFamily="34" charset="0"/>
              </a:rPr>
              <a:t>У ижтимоий-психологик гуруҳларда симпатия ва шахслараро мулоқотнинг жозибадорлиги асосида вужудга келади. Эмоционал лидер издошларида ишонч уйғотади, илиқлик бахш этади, руҳий тарангликни йўқотади ва ахлоқий-психологик қулай муҳитини яратади;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sz="1800" b="1" i="1" dirty="0">
                <a:effectLst/>
                <a:latin typeface="Arial" panose="020B0604020202020204" pitchFamily="34" charset="0"/>
                <a:ea typeface="Calibri" panose="020F0502020204030204" pitchFamily="34" charset="0"/>
                <a:cs typeface="Arial" panose="020B0604020202020204" pitchFamily="34" charset="0"/>
              </a:rPr>
              <a:t>3) вазиятли лидерлик</a:t>
            </a:r>
            <a:r>
              <a:rPr lang="uz-Cyrl-UZ" sz="1800" b="1" dirty="0">
                <a:effectLst/>
                <a:latin typeface="Arial" panose="020B0604020202020204" pitchFamily="34" charset="0"/>
                <a:ea typeface="Calibri" panose="020F0502020204030204" pitchFamily="34" charset="0"/>
                <a:cs typeface="Arial" panose="020B0604020202020204" pitchFamily="34" charset="0"/>
              </a:rPr>
              <a:t>. </a:t>
            </a:r>
            <a:r>
              <a:rPr lang="uz-Cyrl-UZ" sz="1800" dirty="0">
                <a:effectLst/>
                <a:latin typeface="Arial" panose="020B0604020202020204" pitchFamily="34" charset="0"/>
                <a:ea typeface="Calibri" panose="020F0502020204030204" pitchFamily="34" charset="0"/>
                <a:cs typeface="Arial" panose="020B0604020202020204" pitchFamily="34" charset="0"/>
              </a:rPr>
              <a:t>Бундай лидерлик ўз табиатига кўра ҳам ишбилармонлик, ҳам ҳиссий бўлиши мумкин. Бироқ, унинг ўзига хос хусусияти фақат маълум бир вазият билан боғлиқлигидир. Вазиятли лидер гуруҳни фақат маълум бир вазиятда, масалан, ёнғин пайтида ёки умумий тартибсизликлар келиб чиққанда бошқариши мумкин.</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sz="1800" b="1" i="1" dirty="0">
                <a:effectLst/>
                <a:latin typeface="Arial" panose="020B0604020202020204" pitchFamily="34" charset="0"/>
                <a:ea typeface="Calibri" panose="020F0502020204030204" pitchFamily="34" charset="0"/>
                <a:cs typeface="Arial" panose="020B0604020202020204" pitchFamily="34" charset="0"/>
              </a:rPr>
              <a:t>4) расмий лидерлик. </a:t>
            </a:r>
            <a:r>
              <a:rPr lang="uz-Cyrl-UZ" sz="1800" dirty="0">
                <a:effectLst/>
                <a:latin typeface="Arial" panose="020B0604020202020204" pitchFamily="34" charset="0"/>
                <a:ea typeface="Calibri" panose="020F0502020204030204" pitchFamily="34" charset="0"/>
                <a:cs typeface="Arial" panose="020B0604020202020204" pitchFamily="34" charset="0"/>
              </a:rPr>
              <a:t>Лидер эгаллаган лавозим мавқеи билан белгиланади. Раҳбар, унинг шахсий фазилатларидан қатъи назар, ходимлар унга бўйсунади ва фикри ҳисобга олади, айрим масалаларда ходимларнинг қараши уникидан фарқлансада, озми-кўпми ҳурматга сазовор бўлади. Расмий ҳокимият маълум даражада ўз эгасига ўтади, чунки одамлар одатда "</a:t>
            </a:r>
            <a:r>
              <a:rPr lang="uz-Cyrl-UZ" sz="1800" b="1" i="1" dirty="0">
                <a:effectLst/>
                <a:latin typeface="Arial" panose="020B0604020202020204" pitchFamily="34" charset="0"/>
                <a:ea typeface="Calibri" panose="020F0502020204030204" pitchFamily="34" charset="0"/>
                <a:cs typeface="Arial" panose="020B0604020202020204" pitchFamily="34" charset="0"/>
              </a:rPr>
              <a:t>катта раҳбарлар тасодифий, қобилиятсиз одамни юқори (раҳбарлик) лавозимига қўймайдилар</a:t>
            </a:r>
            <a:r>
              <a:rPr lang="uz-Cyrl-UZ" sz="1800" dirty="0">
                <a:effectLst/>
                <a:latin typeface="Arial" panose="020B0604020202020204" pitchFamily="34" charset="0"/>
                <a:ea typeface="Calibri" panose="020F0502020204030204" pitchFamily="34" charset="0"/>
                <a:cs typeface="Arial" panose="020B0604020202020204" pitchFamily="34" charset="0"/>
              </a:rPr>
              <a:t>" деган тамойилга асосланадилар. Институционал лидерлик, ўз моҳиятига кўра, расмий лидерликдир.</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04E92AE0-DF9E-47C9-BBE3-F15EBC2C172C}"/>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64118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654519-9694-49AC-B595-C8E78210994B}"/>
              </a:ext>
            </a:extLst>
          </p:cNvPr>
          <p:cNvSpPr>
            <a:spLocks noGrp="1"/>
          </p:cNvSpPr>
          <p:nvPr>
            <p:ph type="title"/>
          </p:nvPr>
        </p:nvSpPr>
        <p:spPr>
          <a:xfrm>
            <a:off x="838200" y="365125"/>
            <a:ext cx="10515600" cy="89330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lnSpc>
                <a:spcPct val="100000"/>
              </a:lnSpc>
            </a:pPr>
            <a:r>
              <a:rPr lang="uz-Cyrl-UZ" sz="2800" b="1" dirty="0">
                <a:effectLst/>
                <a:latin typeface="Arial" panose="020B0604020202020204" pitchFamily="34" charset="0"/>
                <a:ea typeface="Calibri" panose="020F0502020204030204" pitchFamily="34" charset="0"/>
                <a:cs typeface="Arial" panose="020B0604020202020204" pitchFamily="34" charset="0"/>
              </a:rPr>
              <a:t>2. </a:t>
            </a:r>
            <a:r>
              <a:rPr lang="uz-Cyrl-UZ" sz="2800" b="1" i="1" dirty="0">
                <a:effectLst/>
                <a:latin typeface="Arial" panose="020B0604020202020204" pitchFamily="34" charset="0"/>
                <a:ea typeface="Calibri" panose="020F0502020204030204" pitchFamily="34" charset="0"/>
                <a:cs typeface="Arial" panose="020B0604020202020204" pitchFamily="34" charset="0"/>
              </a:rPr>
              <a:t>Лидерларнинг типажига</a:t>
            </a:r>
            <a:r>
              <a:rPr lang="uz-Cyrl-UZ" sz="2800" b="1" dirty="0">
                <a:effectLst/>
                <a:latin typeface="Arial" panose="020B0604020202020204" pitchFamily="34" charset="0"/>
                <a:ea typeface="Calibri" panose="020F0502020204030204" pitchFamily="34" charset="0"/>
                <a:cs typeface="Arial" panose="020B0604020202020204" pitchFamily="34" charset="0"/>
              </a:rPr>
              <a:t> кўра улар қуйидагича таснифланади:</a:t>
            </a:r>
            <a:endParaRPr lang="ru-RU" sz="28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7A9F300-9865-483A-9840-72133BDC44EB}"/>
              </a:ext>
            </a:extLst>
          </p:cNvPr>
          <p:cNvSpPr>
            <a:spLocks noGrp="1"/>
          </p:cNvSpPr>
          <p:nvPr>
            <p:ph idx="1"/>
          </p:nvPr>
        </p:nvSpPr>
        <p:spPr>
          <a:xfrm>
            <a:off x="838200" y="1412341"/>
            <a:ext cx="10515600" cy="5205742"/>
          </a:xfrm>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2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ташкилотчи</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 </a:t>
            </a:r>
            <a:r>
              <a:rPr lang="uz-Cyrl-UZ" sz="1600" dirty="0">
                <a:effectLst/>
                <a:latin typeface="Arial" panose="020B0604020202020204" pitchFamily="34" charset="0"/>
                <a:ea typeface="Calibri" panose="020F0502020204030204" pitchFamily="34" charset="0"/>
                <a:cs typeface="Arial" panose="020B0604020202020204" pitchFamily="34" charset="0"/>
              </a:rPr>
              <a:t>– гуруҳни мақсад сари бирлаштирувчи, муаммоларни ҳал қилишнинг самарали усуллари ва воситаларини тезда топиш қобилиятига эга;</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b="1" dirty="0">
                <a:effectLst/>
                <a:latin typeface="Arial" panose="020B0604020202020204" pitchFamily="34" charset="0"/>
                <a:ea typeface="Calibri" panose="020F0502020204030204" pitchFamily="34" charset="0"/>
                <a:cs typeface="Arial" panose="020B0604020202020204" pitchFamily="34" charset="0"/>
              </a:rPr>
              <a:t>-</a:t>
            </a:r>
            <a:r>
              <a:rPr lang="uz-Cyrl-UZ" sz="1600" b="1" i="1" dirty="0">
                <a:effectLst/>
                <a:latin typeface="Arial" panose="020B0604020202020204" pitchFamily="34" charset="0"/>
                <a:ea typeface="Calibri" panose="020F0502020204030204" pitchFamily="34" charset="0"/>
                <a:cs typeface="Arial" panose="020B0604020202020204" pitchFamily="34" charset="0"/>
              </a:rPr>
              <a:t> ташаббускор</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a:t>
            </a:r>
            <a:r>
              <a:rPr lang="uz-Cyrl-UZ" sz="1600" dirty="0">
                <a:effectLst/>
                <a:latin typeface="Arial" panose="020B0604020202020204" pitchFamily="34" charset="0"/>
                <a:ea typeface="Calibri" panose="020F0502020204030204" pitchFamily="34" charset="0"/>
                <a:cs typeface="Arial" panose="020B0604020202020204" pitchFamily="34" charset="0"/>
              </a:rPr>
              <a:t>– янги муаммоларни ҳал қилишда устунлик қилади, янги ғояларни илгари суради;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ижодкор</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 </a:t>
            </a:r>
            <a:r>
              <a:rPr lang="uz-Cyrl-UZ" sz="1600" dirty="0">
                <a:effectLst/>
                <a:latin typeface="Arial" panose="020B0604020202020204" pitchFamily="34" charset="0"/>
                <a:ea typeface="Calibri" panose="020F0502020204030204" pitchFamily="34" charset="0"/>
                <a:cs typeface="Arial" panose="020B0604020202020204" pitchFamily="34" charset="0"/>
              </a:rPr>
              <a:t>– инновatsiон ғояларга, ечими йўқ булиб кўринган муаммоларни ҳал қилиш қобилиятига эга эканлиги билан ажралиб туради;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жангчи лидер </a:t>
            </a: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dirty="0">
                <a:effectLst/>
                <a:latin typeface="Arial" panose="020B0604020202020204" pitchFamily="34" charset="0"/>
                <a:ea typeface="Calibri" panose="020F0502020204030204" pitchFamily="34" charset="0"/>
                <a:cs typeface="Arial" panose="020B0604020202020204" pitchFamily="34" charset="0"/>
              </a:rPr>
              <a:t>иродали, ўзига ишонган одам. Ўзи ишонган нарсани ҳимоя қилишга тайёр ва ён беришга мойил эмас;</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b="1" dirty="0">
                <a:effectLst/>
                <a:latin typeface="Arial" panose="020B0604020202020204" pitchFamily="34" charset="0"/>
                <a:ea typeface="Calibri" panose="020F0502020204030204" pitchFamily="34" charset="0"/>
                <a:cs typeface="Arial" panose="020B0604020202020204" pitchFamily="34" charset="0"/>
              </a:rPr>
              <a:t>-</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лидер-эрудит</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dirty="0">
                <a:effectLst/>
                <a:latin typeface="Arial" panose="020B0604020202020204" pitchFamily="34" charset="0"/>
                <a:ea typeface="Calibri" panose="020F0502020204030204" pitchFamily="34" charset="0"/>
                <a:cs typeface="Arial" panose="020B0604020202020204" pitchFamily="34" charset="0"/>
              </a:rPr>
              <a:t>– кенг касбий ва энциклопедик билими билан ажралиб туради;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дипломат</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a:t>
            </a:r>
            <a:r>
              <a:rPr lang="uz-Cyrl-UZ" sz="1600" dirty="0">
                <a:effectLst/>
                <a:latin typeface="Arial" panose="020B0604020202020204" pitchFamily="34" charset="0"/>
                <a:ea typeface="Calibri" panose="020F0502020204030204" pitchFamily="34" charset="0"/>
                <a:cs typeface="Arial" panose="020B0604020202020204" pitchFamily="34" charset="0"/>
              </a:rPr>
              <a:t>– вазиятни мукаммал билишга таянади, хар бир ҳолат хақида ва ғийбатлардан хабардор, шунинг учун кимга ва қандай таъсир қилишни яхши билади;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юпатувчи лидер</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dirty="0">
                <a:effectLst/>
                <a:latin typeface="Arial" panose="020B0604020202020204" pitchFamily="34" charset="0"/>
                <a:ea typeface="Calibri" panose="020F0502020204030204" pitchFamily="34" charset="0"/>
                <a:cs typeface="Arial" panose="020B0604020202020204" pitchFamily="34" charset="0"/>
              </a:rPr>
              <a:t>– ҳар қандай қийин вазиятларда ёрдам беришга тайёр;</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dirty="0">
                <a:effectLst/>
                <a:latin typeface="Arial" panose="020B0604020202020204" pitchFamily="34" charset="0"/>
                <a:ea typeface="Calibri" panose="020F0502020204030204" pitchFamily="34" charset="0"/>
                <a:cs typeface="Arial" panose="020B0604020202020204" pitchFamily="34" charset="0"/>
              </a:rPr>
              <a:t> </a:t>
            </a: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эталлон</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a:t>
            </a:r>
            <a:r>
              <a:rPr lang="uz-Cyrl-UZ" sz="1600" dirty="0">
                <a:effectLst/>
                <a:latin typeface="Arial" panose="020B0604020202020204" pitchFamily="34" charset="0"/>
                <a:ea typeface="Calibri" panose="020F0502020204030204" pitchFamily="34" charset="0"/>
                <a:cs typeface="Arial" panose="020B0604020202020204" pitchFamily="34" charset="0"/>
              </a:rPr>
              <a:t>– эмоционал жалб қилиш маркази, "юлдуз" ролига мос келади, намуна бўлиб хизмат қилади, идеал;</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20000"/>
              </a:lnSpc>
              <a:spcAft>
                <a:spcPts val="0"/>
              </a:spcAft>
              <a:buNone/>
            </a:pPr>
            <a:r>
              <a:rPr lang="uz-Cyrl-UZ" sz="1600" i="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уста</a:t>
            </a:r>
            <a:r>
              <a:rPr lang="uz-Cyrl-UZ" sz="1600" b="1" dirty="0">
                <a:effectLst/>
                <a:latin typeface="Arial" panose="020B0604020202020204" pitchFamily="34" charset="0"/>
                <a:ea typeface="Calibri" panose="020F0502020204030204" pitchFamily="34" charset="0"/>
                <a:cs typeface="Arial" panose="020B0604020202020204" pitchFamily="34" charset="0"/>
              </a:rPr>
              <a:t> </a:t>
            </a:r>
            <a:r>
              <a:rPr lang="uz-Cyrl-UZ" sz="1600" b="1" i="1" dirty="0">
                <a:effectLst/>
                <a:latin typeface="Arial" panose="020B0604020202020204" pitchFamily="34" charset="0"/>
                <a:ea typeface="Calibri" panose="020F0502020204030204" pitchFamily="34" charset="0"/>
                <a:cs typeface="Arial" panose="020B0604020202020204" pitchFamily="34" charset="0"/>
              </a:rPr>
              <a:t>лидер</a:t>
            </a:r>
            <a:r>
              <a:rPr lang="uz-Cyrl-UZ" sz="1600" dirty="0">
                <a:effectLst/>
                <a:latin typeface="Arial" panose="020B0604020202020204" pitchFamily="34" charset="0"/>
                <a:ea typeface="Calibri" panose="020F0502020204030204" pitchFamily="34" charset="0"/>
                <a:cs typeface="Arial" panose="020B0604020202020204" pitchFamily="34" charset="0"/>
              </a:rPr>
              <a:t>– фаолиятнинг муайян тури бўйича етук мутахассис.</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pPr>
            <a:endParaRPr lang="ru-RU"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750301F6-F5B2-4E6A-BABD-4D812337A76D}"/>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19112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01FE58-8834-4C1E-9AB3-F76D8E0526E8}"/>
              </a:ext>
            </a:extLst>
          </p:cNvPr>
          <p:cNvSpPr>
            <a:spLocks noGrp="1"/>
          </p:cNvSpPr>
          <p:nvPr>
            <p:ph type="title"/>
          </p:nvPr>
        </p:nvSpPr>
        <p:spPr>
          <a:xfrm>
            <a:off x="838200" y="365126"/>
            <a:ext cx="10515600" cy="531168"/>
          </a:xfrm>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uz-Cyrl-UZ" sz="2400" b="1" dirty="0">
                <a:effectLst/>
                <a:latin typeface="Times New Roman" panose="02020603050405020304" pitchFamily="18" charset="0"/>
                <a:ea typeface="Calibri" panose="020F0502020204030204" pitchFamily="34" charset="0"/>
                <a:cs typeface="Times New Roman" panose="02020603050405020304" pitchFamily="18" charset="0"/>
              </a:rPr>
              <a:t>Лидерларнинг гуруҳ томонидан эътироф этилишига қараб таснифлаши</a:t>
            </a:r>
            <a:endParaRPr lang="ru-RU" sz="2400" b="1" dirty="0"/>
          </a:p>
        </p:txBody>
      </p:sp>
      <p:sp>
        <p:nvSpPr>
          <p:cNvPr id="3" name="Объект 2">
            <a:extLst>
              <a:ext uri="{FF2B5EF4-FFF2-40B4-BE49-F238E27FC236}">
                <a16:creationId xmlns:a16="http://schemas.microsoft.com/office/drawing/2014/main" id="{F1BE82A6-1F61-40EC-93F2-9BCD86AAB779}"/>
              </a:ext>
            </a:extLst>
          </p:cNvPr>
          <p:cNvSpPr>
            <a:spLocks noGrp="1"/>
          </p:cNvSpPr>
          <p:nvPr>
            <p:ph idx="1"/>
          </p:nvPr>
        </p:nvSpPr>
        <p:spPr>
          <a:xfrm>
            <a:off x="838200" y="1195057"/>
            <a:ext cx="10515600" cy="4981906"/>
          </a:xfrm>
          <a:solidFill>
            <a:schemeClr val="bg1">
              <a:lumMod val="95000"/>
            </a:schemeClr>
          </a:solidFill>
          <a:ln>
            <a:solidFill>
              <a:schemeClr val="accent1"/>
            </a:solidFill>
          </a:ln>
        </p:spPr>
        <p:txBody>
          <a:bodyPr>
            <a:normAutofit lnSpcReduction="10000"/>
          </a:bodyPr>
          <a:lstStyle/>
          <a:p>
            <a:pPr marL="0" indent="0" algn="just">
              <a:lnSpc>
                <a:spcPct val="110000"/>
              </a:lnSpc>
              <a:spcAft>
                <a:spcPts val="0"/>
              </a:spcAft>
              <a:buNone/>
            </a:pPr>
            <a:r>
              <a:rPr lang="uz-Cyrl-UZ" sz="2000" dirty="0">
                <a:effectLst/>
                <a:latin typeface="Arial" panose="020B0604020202020204" pitchFamily="34" charset="0"/>
                <a:ea typeface="Calibri" panose="020F0502020204030204" pitchFamily="34" charset="0"/>
                <a:cs typeface="Arial" panose="020B0604020202020204" pitchFamily="34" charset="0"/>
              </a:rPr>
              <a:t>1</a:t>
            </a:r>
            <a:r>
              <a:rPr lang="uz-Cyrl-UZ" sz="2000" b="1" dirty="0">
                <a:effectLst/>
                <a:latin typeface="Arial" panose="020B0604020202020204" pitchFamily="34" charset="0"/>
                <a:ea typeface="Calibri" panose="020F0502020204030204" pitchFamily="34" charset="0"/>
                <a:cs typeface="Arial" panose="020B0604020202020204" pitchFamily="34" charset="0"/>
              </a:rPr>
              <a:t>) </a:t>
            </a:r>
            <a:r>
              <a:rPr lang="uz-Cyrl-UZ" sz="2000" b="1" i="1" dirty="0">
                <a:effectLst/>
                <a:latin typeface="Arial" panose="020B0604020202020204" pitchFamily="34" charset="0"/>
                <a:ea typeface="Calibri" panose="020F0502020204030204" pitchFamily="34" charset="0"/>
                <a:cs typeface="Arial" panose="020B0604020202020204" pitchFamily="34" charset="0"/>
              </a:rPr>
              <a:t>"бизлардан биримиз"</a:t>
            </a:r>
            <a:r>
              <a:rPr lang="uz-Cyrl-UZ" sz="2000" i="1" dirty="0">
                <a:effectLst/>
                <a:latin typeface="Arial" panose="020B0604020202020204" pitchFamily="34" charset="0"/>
                <a:ea typeface="Calibri" panose="020F0502020204030204" pitchFamily="34" charset="0"/>
                <a:cs typeface="Arial" panose="020B0604020202020204" pitchFamily="34" charset="0"/>
              </a:rPr>
              <a:t>.</a:t>
            </a:r>
            <a:r>
              <a:rPr lang="uz-Cyrl-UZ" sz="2000" dirty="0">
                <a:effectLst/>
                <a:latin typeface="Arial" panose="020B0604020202020204" pitchFamily="34" charset="0"/>
                <a:ea typeface="Calibri" panose="020F0502020204030204" pitchFamily="34" charset="0"/>
                <a:cs typeface="Arial" panose="020B0604020202020204" pitchFamily="34" charset="0"/>
              </a:rPr>
              <a:t> Ушбу турдаги лидер, айниқса, гуруҳ аъзолари орасида яққол ажралиб турмайди. У маълум бир соҳада "тенглар орасида биринчи", энг омадли ёки раҳбарлик лавозимига тасодифан қабул қилинади. Умуман олганда у жамоанинг барча аъзолари каби яшайди, ишлайди, завқланади, қийналади, тўғри ёки нотўғри қарор қабул қилади ва ҳоказо;</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sz="2000" b="1" dirty="0">
                <a:effectLst/>
                <a:latin typeface="Arial" panose="020B0604020202020204" pitchFamily="34" charset="0"/>
                <a:ea typeface="Calibri" panose="020F0502020204030204" pitchFamily="34" charset="0"/>
                <a:cs typeface="Arial" panose="020B0604020202020204" pitchFamily="34" charset="0"/>
              </a:rPr>
              <a:t>2) </a:t>
            </a:r>
            <a:r>
              <a:rPr lang="uz-Cyrl-UZ" sz="2000" b="1" i="1" dirty="0">
                <a:effectLst/>
                <a:latin typeface="Arial" panose="020B0604020202020204" pitchFamily="34" charset="0"/>
                <a:ea typeface="Calibri" panose="020F0502020204030204" pitchFamily="34" charset="0"/>
                <a:cs typeface="Arial" panose="020B0604020202020204" pitchFamily="34" charset="0"/>
              </a:rPr>
              <a:t>"бизнинг энг яхшимиз</a:t>
            </a:r>
            <a:r>
              <a:rPr lang="uz-Cyrl-UZ" sz="2000" i="1" dirty="0">
                <a:effectLst/>
                <a:latin typeface="Arial" panose="020B0604020202020204" pitchFamily="34" charset="0"/>
                <a:ea typeface="Calibri" panose="020F0502020204030204" pitchFamily="34" charset="0"/>
                <a:cs typeface="Arial" panose="020B0604020202020204" pitchFamily="34" charset="0"/>
              </a:rPr>
              <a:t>"</a:t>
            </a:r>
            <a:r>
              <a:rPr lang="uz-Cyrl-UZ" sz="2000" dirty="0">
                <a:effectLst/>
                <a:latin typeface="Arial" panose="020B0604020202020204" pitchFamily="34" charset="0"/>
                <a:ea typeface="Calibri" panose="020F0502020204030204" pitchFamily="34" charset="0"/>
                <a:cs typeface="Arial" panose="020B0604020202020204" pitchFamily="34" charset="0"/>
              </a:rPr>
              <a:t>. Бу типга мансуб лидер кўп (ишбилармонлик, ахлоқий, мулоқот ва бошқа) параметрларда гуруҳдан ажралиб туради ва одатда намуна сифатида қабул қилинади;</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sz="2000" b="1" dirty="0">
                <a:effectLst/>
                <a:latin typeface="Arial" panose="020B0604020202020204" pitchFamily="34" charset="0"/>
                <a:ea typeface="Calibri" panose="020F0502020204030204" pitchFamily="34" charset="0"/>
                <a:cs typeface="Arial" panose="020B0604020202020204" pitchFamily="34" charset="0"/>
              </a:rPr>
              <a:t>3) </a:t>
            </a:r>
            <a:r>
              <a:rPr lang="uz-Cyrl-UZ" sz="2000" b="1" i="1" dirty="0">
                <a:effectLst/>
                <a:latin typeface="Arial" panose="020B0604020202020204" pitchFamily="34" charset="0"/>
                <a:ea typeface="Calibri" panose="020F0502020204030204" pitchFamily="34" charset="0"/>
                <a:cs typeface="Arial" panose="020B0604020202020204" pitchFamily="34" charset="0"/>
              </a:rPr>
              <a:t>"яхши одам".</a:t>
            </a:r>
            <a:r>
              <a:rPr lang="uz-Cyrl-UZ" sz="2000" b="1" dirty="0">
                <a:effectLst/>
                <a:latin typeface="Arial" panose="020B0604020202020204" pitchFamily="34" charset="0"/>
                <a:ea typeface="Calibri" panose="020F0502020204030204" pitchFamily="34" charset="0"/>
                <a:cs typeface="Arial" panose="020B0604020202020204" pitchFamily="34" charset="0"/>
              </a:rPr>
              <a:t> </a:t>
            </a:r>
            <a:r>
              <a:rPr lang="uz-Cyrl-UZ" sz="2000" dirty="0">
                <a:effectLst/>
                <a:latin typeface="Arial" panose="020B0604020202020204" pitchFamily="34" charset="0"/>
                <a:ea typeface="Calibri" panose="020F0502020204030204" pitchFamily="34" charset="0"/>
                <a:cs typeface="Arial" panose="020B0604020202020204" pitchFamily="34" charset="0"/>
              </a:rPr>
              <a:t>Ушбу турдаги лидер энг яхши ахлоқий фазилатларнинг ҳақиқий тимсоли сифатида қабул қилинади ва қадрланади: одоблилик, яхши ният, бошқаларга эътиборлилик, ёрдам беришга тайёрлик ва бошқалар;</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sz="2000" b="1" dirty="0">
                <a:effectLst/>
                <a:latin typeface="Arial" panose="020B0604020202020204" pitchFamily="34" charset="0"/>
                <a:ea typeface="Calibri" panose="020F0502020204030204" pitchFamily="34" charset="0"/>
                <a:cs typeface="Arial" panose="020B0604020202020204" pitchFamily="34" charset="0"/>
              </a:rPr>
              <a:t>4) </a:t>
            </a:r>
            <a:r>
              <a:rPr lang="uz-Cyrl-UZ" sz="2000" b="1" i="1" dirty="0">
                <a:effectLst/>
                <a:latin typeface="Arial" panose="020B0604020202020204" pitchFamily="34" charset="0"/>
                <a:ea typeface="Calibri" panose="020F0502020204030204" pitchFamily="34" charset="0"/>
                <a:cs typeface="Arial" panose="020B0604020202020204" pitchFamily="34" charset="0"/>
              </a:rPr>
              <a:t>"хизматкор".</a:t>
            </a:r>
            <a:r>
              <a:rPr lang="uz-Cyrl-UZ" sz="2000" b="1" dirty="0">
                <a:effectLst/>
                <a:latin typeface="Arial" panose="020B0604020202020204" pitchFamily="34" charset="0"/>
                <a:ea typeface="Calibri" panose="020F0502020204030204" pitchFamily="34" charset="0"/>
                <a:cs typeface="Arial" panose="020B0604020202020204" pitchFamily="34" charset="0"/>
              </a:rPr>
              <a:t> </a:t>
            </a:r>
            <a:r>
              <a:rPr lang="uz-Cyrl-UZ" sz="2000" dirty="0">
                <a:effectLst/>
                <a:latin typeface="Arial" panose="020B0604020202020204" pitchFamily="34" charset="0"/>
                <a:ea typeface="Calibri" panose="020F0502020204030204" pitchFamily="34" charset="0"/>
                <a:cs typeface="Arial" panose="020B0604020202020204" pitchFamily="34" charset="0"/>
              </a:rPr>
              <a:t>Бундай раҳбар ҳар доим ўз издошлари ва бутун гуруҳ манфаатларининг вакили сифатида ҳаракат қилишга интилади, уларнинг фикрларига эътибор қаратади ва улар номидан ишлайди.</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buNone/>
            </a:pPr>
            <a:endParaRPr lang="ru-RU" sz="32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ECC6313E-85B2-415E-81A8-C4BA014A60A2}"/>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46587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01FE58-8834-4C1E-9AB3-F76D8E0526E8}"/>
              </a:ext>
            </a:extLst>
          </p:cNvPr>
          <p:cNvSpPr>
            <a:spLocks noGrp="1"/>
          </p:cNvSpPr>
          <p:nvPr>
            <p:ph type="title"/>
          </p:nvPr>
        </p:nvSpPr>
        <p:spPr>
          <a:xfrm>
            <a:off x="838200" y="365126"/>
            <a:ext cx="10515600" cy="531168"/>
          </a:xfrm>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uz-Cyrl-UZ" sz="2400" b="1" dirty="0">
                <a:effectLst/>
                <a:latin typeface="Times New Roman" panose="02020603050405020304" pitchFamily="18" charset="0"/>
                <a:ea typeface="Calibri" panose="020F0502020204030204" pitchFamily="34" charset="0"/>
                <a:cs typeface="Times New Roman" panose="02020603050405020304" pitchFamily="18" charset="0"/>
              </a:rPr>
              <a:t>Лидерларнинг гуруҳ томонидан эътироф этилишига қараб таснифлаши</a:t>
            </a:r>
            <a:endParaRPr lang="ru-RU" sz="2400" b="1" dirty="0"/>
          </a:p>
        </p:txBody>
      </p:sp>
      <p:sp>
        <p:nvSpPr>
          <p:cNvPr id="3" name="Объект 2">
            <a:extLst>
              <a:ext uri="{FF2B5EF4-FFF2-40B4-BE49-F238E27FC236}">
                <a16:creationId xmlns:a16="http://schemas.microsoft.com/office/drawing/2014/main" id="{F1BE82A6-1F61-40EC-93F2-9BCD86AAB779}"/>
              </a:ext>
            </a:extLst>
          </p:cNvPr>
          <p:cNvSpPr>
            <a:spLocks noGrp="1"/>
          </p:cNvSpPr>
          <p:nvPr>
            <p:ph idx="1"/>
          </p:nvPr>
        </p:nvSpPr>
        <p:spPr>
          <a:xfrm>
            <a:off x="838200" y="1195057"/>
            <a:ext cx="10515600" cy="4981906"/>
          </a:xfrm>
          <a:solidFill>
            <a:schemeClr val="bg1">
              <a:lumMod val="95000"/>
            </a:schemeClr>
          </a:solidFill>
          <a:ln>
            <a:solidFill>
              <a:schemeClr val="accent1"/>
            </a:solidFill>
          </a:ln>
        </p:spPr>
        <p:txBody>
          <a:bodyPr>
            <a:normAutofit lnSpcReduction="10000"/>
          </a:bodyPr>
          <a:lstStyle/>
          <a:p>
            <a:pPr marL="0" indent="0" algn="just">
              <a:lnSpc>
                <a:spcPct val="110000"/>
              </a:lnSpc>
              <a:spcAft>
                <a:spcPts val="0"/>
              </a:spcAft>
              <a:buNone/>
            </a:pPr>
            <a:r>
              <a:rPr lang="uz-Cyrl-UZ" sz="2000" dirty="0">
                <a:effectLst/>
                <a:latin typeface="Arial" panose="020B0604020202020204" pitchFamily="34" charset="0"/>
                <a:ea typeface="Calibri" panose="020F0502020204030204" pitchFamily="34" charset="0"/>
                <a:cs typeface="Arial" panose="020B0604020202020204" pitchFamily="34" charset="0"/>
              </a:rPr>
              <a:t>1</a:t>
            </a:r>
            <a:r>
              <a:rPr lang="uz-Cyrl-UZ" sz="2000" b="1" dirty="0">
                <a:effectLst/>
                <a:latin typeface="Arial" panose="020B0604020202020204" pitchFamily="34" charset="0"/>
                <a:ea typeface="Calibri" panose="020F0502020204030204" pitchFamily="34" charset="0"/>
                <a:cs typeface="Arial" panose="020B0604020202020204" pitchFamily="34" charset="0"/>
              </a:rPr>
              <a:t>) </a:t>
            </a:r>
            <a:r>
              <a:rPr lang="uz-Cyrl-UZ" sz="2000" b="1" i="1" dirty="0">
                <a:effectLst/>
                <a:latin typeface="Arial" panose="020B0604020202020204" pitchFamily="34" charset="0"/>
                <a:ea typeface="Calibri" panose="020F0502020204030204" pitchFamily="34" charset="0"/>
                <a:cs typeface="Arial" panose="020B0604020202020204" pitchFamily="34" charset="0"/>
              </a:rPr>
              <a:t>"бизлардан биримиз"</a:t>
            </a:r>
            <a:r>
              <a:rPr lang="uz-Cyrl-UZ" sz="2000" i="1" dirty="0">
                <a:effectLst/>
                <a:latin typeface="Arial" panose="020B0604020202020204" pitchFamily="34" charset="0"/>
                <a:ea typeface="Calibri" panose="020F0502020204030204" pitchFamily="34" charset="0"/>
                <a:cs typeface="Arial" panose="020B0604020202020204" pitchFamily="34" charset="0"/>
              </a:rPr>
              <a:t>.</a:t>
            </a:r>
            <a:r>
              <a:rPr lang="uz-Cyrl-UZ" sz="2000" dirty="0">
                <a:effectLst/>
                <a:latin typeface="Arial" panose="020B0604020202020204" pitchFamily="34" charset="0"/>
                <a:ea typeface="Calibri" panose="020F0502020204030204" pitchFamily="34" charset="0"/>
                <a:cs typeface="Arial" panose="020B0604020202020204" pitchFamily="34" charset="0"/>
              </a:rPr>
              <a:t> Ушбу турдаги лидер, айниқса, гуруҳ аъзолари орасида яққол ажралиб турмайди. У маълум бир соҳада "тенглар орасида биринчи", энг омадли ёки раҳбарлик лавозимига тасодифан қабул қилинади. Умуман олганда у жамоанинг барча аъзолари каби яшайди, ишлайди, завқланади, қийналади, тўғри ёки нотўғри қарор қабул қилади ва ҳоказо;</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sz="2000" b="1" dirty="0">
                <a:effectLst/>
                <a:latin typeface="Arial" panose="020B0604020202020204" pitchFamily="34" charset="0"/>
                <a:ea typeface="Calibri" panose="020F0502020204030204" pitchFamily="34" charset="0"/>
                <a:cs typeface="Arial" panose="020B0604020202020204" pitchFamily="34" charset="0"/>
              </a:rPr>
              <a:t>2) </a:t>
            </a:r>
            <a:r>
              <a:rPr lang="uz-Cyrl-UZ" sz="2000" b="1" i="1" dirty="0">
                <a:effectLst/>
                <a:latin typeface="Arial" panose="020B0604020202020204" pitchFamily="34" charset="0"/>
                <a:ea typeface="Calibri" panose="020F0502020204030204" pitchFamily="34" charset="0"/>
                <a:cs typeface="Arial" panose="020B0604020202020204" pitchFamily="34" charset="0"/>
              </a:rPr>
              <a:t>"бизнинг энг яхшимиз</a:t>
            </a:r>
            <a:r>
              <a:rPr lang="uz-Cyrl-UZ" sz="2000" i="1" dirty="0">
                <a:effectLst/>
                <a:latin typeface="Arial" panose="020B0604020202020204" pitchFamily="34" charset="0"/>
                <a:ea typeface="Calibri" panose="020F0502020204030204" pitchFamily="34" charset="0"/>
                <a:cs typeface="Arial" panose="020B0604020202020204" pitchFamily="34" charset="0"/>
              </a:rPr>
              <a:t>"</a:t>
            </a:r>
            <a:r>
              <a:rPr lang="uz-Cyrl-UZ" sz="2000" dirty="0">
                <a:effectLst/>
                <a:latin typeface="Arial" panose="020B0604020202020204" pitchFamily="34" charset="0"/>
                <a:ea typeface="Calibri" panose="020F0502020204030204" pitchFamily="34" charset="0"/>
                <a:cs typeface="Arial" panose="020B0604020202020204" pitchFamily="34" charset="0"/>
              </a:rPr>
              <a:t>. Бу типга мансуб лидер кўп (ишбилармонлик, ахлоқий, мулоқот ва бошқа) параметрларда гуруҳдан ажралиб туради ва одатда намуна сифатида қабул қилинади;</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sz="2000" b="1" dirty="0">
                <a:effectLst/>
                <a:latin typeface="Arial" panose="020B0604020202020204" pitchFamily="34" charset="0"/>
                <a:ea typeface="Calibri" panose="020F0502020204030204" pitchFamily="34" charset="0"/>
                <a:cs typeface="Arial" panose="020B0604020202020204" pitchFamily="34" charset="0"/>
              </a:rPr>
              <a:t>3) </a:t>
            </a:r>
            <a:r>
              <a:rPr lang="uz-Cyrl-UZ" sz="2000" b="1" i="1" dirty="0">
                <a:effectLst/>
                <a:latin typeface="Arial" panose="020B0604020202020204" pitchFamily="34" charset="0"/>
                <a:ea typeface="Calibri" panose="020F0502020204030204" pitchFamily="34" charset="0"/>
                <a:cs typeface="Arial" panose="020B0604020202020204" pitchFamily="34" charset="0"/>
              </a:rPr>
              <a:t>"яхши одам".</a:t>
            </a:r>
            <a:r>
              <a:rPr lang="uz-Cyrl-UZ" sz="2000" b="1" dirty="0">
                <a:effectLst/>
                <a:latin typeface="Arial" panose="020B0604020202020204" pitchFamily="34" charset="0"/>
                <a:ea typeface="Calibri" panose="020F0502020204030204" pitchFamily="34" charset="0"/>
                <a:cs typeface="Arial" panose="020B0604020202020204" pitchFamily="34" charset="0"/>
              </a:rPr>
              <a:t> </a:t>
            </a:r>
            <a:r>
              <a:rPr lang="uz-Cyrl-UZ" sz="2000" dirty="0">
                <a:effectLst/>
                <a:latin typeface="Arial" panose="020B0604020202020204" pitchFamily="34" charset="0"/>
                <a:ea typeface="Calibri" panose="020F0502020204030204" pitchFamily="34" charset="0"/>
                <a:cs typeface="Arial" panose="020B0604020202020204" pitchFamily="34" charset="0"/>
              </a:rPr>
              <a:t>Ушбу турдаги лидер энг яхши ахлоқий фазилатларнинг ҳақиқий тимсоли сифатида қабул қилинади ва қадрланади: одоблилик, яхши ният, бошқаларга эътиборлилик, ёрдам беришга тайёрлик ва бошқалар;</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sz="2000" b="1" dirty="0">
                <a:effectLst/>
                <a:latin typeface="Arial" panose="020B0604020202020204" pitchFamily="34" charset="0"/>
                <a:ea typeface="Calibri" panose="020F0502020204030204" pitchFamily="34" charset="0"/>
                <a:cs typeface="Arial" panose="020B0604020202020204" pitchFamily="34" charset="0"/>
              </a:rPr>
              <a:t>4) </a:t>
            </a:r>
            <a:r>
              <a:rPr lang="uz-Cyrl-UZ" sz="2000" b="1" i="1" dirty="0">
                <a:effectLst/>
                <a:latin typeface="Arial" panose="020B0604020202020204" pitchFamily="34" charset="0"/>
                <a:ea typeface="Calibri" panose="020F0502020204030204" pitchFamily="34" charset="0"/>
                <a:cs typeface="Arial" panose="020B0604020202020204" pitchFamily="34" charset="0"/>
              </a:rPr>
              <a:t>"хизматкор".</a:t>
            </a:r>
            <a:r>
              <a:rPr lang="uz-Cyrl-UZ" sz="2000" b="1" dirty="0">
                <a:effectLst/>
                <a:latin typeface="Arial" panose="020B0604020202020204" pitchFamily="34" charset="0"/>
                <a:ea typeface="Calibri" panose="020F0502020204030204" pitchFamily="34" charset="0"/>
                <a:cs typeface="Arial" panose="020B0604020202020204" pitchFamily="34" charset="0"/>
              </a:rPr>
              <a:t> </a:t>
            </a:r>
            <a:r>
              <a:rPr lang="uz-Cyrl-UZ" sz="2000" dirty="0">
                <a:effectLst/>
                <a:latin typeface="Arial" panose="020B0604020202020204" pitchFamily="34" charset="0"/>
                <a:ea typeface="Calibri" panose="020F0502020204030204" pitchFamily="34" charset="0"/>
                <a:cs typeface="Arial" panose="020B0604020202020204" pitchFamily="34" charset="0"/>
              </a:rPr>
              <a:t>Бундай раҳбар ҳар доим ўз издошлари ва бутун гуруҳ манфаатларининг вакили сифатида ҳаракат қилишга интилади, уларнинг фикрларига эътибор қаратади ва улар номидан ишлайди.</a:t>
            </a:r>
            <a:endParaRPr lang="ru-RU" sz="20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buNone/>
            </a:pPr>
            <a:endParaRPr lang="ru-RU" sz="32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03054A43-BC78-4864-B7CE-BCBF3B544886}"/>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01741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653723" y="2005475"/>
            <a:ext cx="7324011" cy="3743475"/>
          </a:xfrm>
          <a:prstGeom prst="roundRect">
            <a:avLst>
              <a:gd name="adj" fmla="val 3219"/>
            </a:avLst>
          </a:prstGeom>
          <a:solidFill>
            <a:schemeClr val="accent1">
              <a:lumMod val="90000"/>
              <a:lumOff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a:pPr>
            <a:r>
              <a:rPr lang="ru-RU" sz="2000" b="1" dirty="0" err="1">
                <a:solidFill>
                  <a:schemeClr val="bg1"/>
                </a:solidFill>
                <a:latin typeface="Bahnschrift" panose="020B0502040204020203" pitchFamily="34" charset="0"/>
                <a:cs typeface="Times New Roman" panose="02020603050405020304" pitchFamily="18" charset="0"/>
              </a:rPr>
              <a:t>Замонавий</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ташкилотларда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раҳбарлик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ва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лидерликнинг</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ўрни</a:t>
            </a:r>
            <a:endParaRPr lang="ru-RU" sz="2000" b="1" dirty="0">
              <a:solidFill>
                <a:schemeClr val="bg1"/>
              </a:solidFill>
              <a:latin typeface="Bahnschrift" panose="020B0502040204020203" pitchFamily="34" charset="0"/>
              <a:cs typeface="Times New Roman" panose="02020603050405020304" pitchFamily="18" charset="0"/>
            </a:endParaRPr>
          </a:p>
          <a:p>
            <a:pPr marL="457200" indent="-457200" algn="just">
              <a:buFont typeface="+mj-lt"/>
              <a:buAutoNum type="arabicPeriod"/>
            </a:pPr>
            <a:r>
              <a:rPr lang="ru-RU" sz="2000" b="1" dirty="0" err="1">
                <a:solidFill>
                  <a:schemeClr val="bg1"/>
                </a:solidFill>
                <a:latin typeface="Bahnschrift" panose="020B0502040204020203" pitchFamily="34" charset="0"/>
                <a:cs typeface="Times New Roman" panose="02020603050405020304" pitchFamily="18" charset="0"/>
              </a:rPr>
              <a:t>Лидерлик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ва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раҳбарлик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тушунчаларининг</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мазмун-моҳияти</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ва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қиёсий</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таҳлили</a:t>
            </a:r>
            <a:r>
              <a:rPr lang="ru-RU" sz="2000" b="1" dirty="0">
                <a:solidFill>
                  <a:schemeClr val="bg1"/>
                </a:solidFill>
                <a:latin typeface="Bahnschrift" panose="020B0502040204020203" pitchFamily="34" charset="0"/>
                <a:cs typeface="Times New Roman" panose="02020603050405020304" pitchFamily="18" charset="0"/>
              </a:rPr>
              <a:t> </a:t>
            </a:r>
          </a:p>
          <a:p>
            <a:pPr marL="457200" indent="-457200" algn="just">
              <a:buFont typeface="+mj-lt"/>
              <a:buAutoNum type="arabicPeriod"/>
            </a:pPr>
            <a:r>
              <a:rPr lang="ru-RU" sz="2000" b="1" dirty="0" err="1">
                <a:solidFill>
                  <a:schemeClr val="bg1"/>
                </a:solidFill>
                <a:latin typeface="Bahnschrift" panose="020B0502040204020203" pitchFamily="34" charset="0"/>
                <a:cs typeface="Times New Roman" panose="02020603050405020304" pitchFamily="18" charset="0"/>
              </a:rPr>
              <a:t>Лидерлик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хулқ-атвори</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хусусиятлари</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ва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функциялари</a:t>
            </a:r>
            <a:r>
              <a:rPr lang="ru-RU" sz="2000" b="1" dirty="0">
                <a:solidFill>
                  <a:schemeClr val="bg1"/>
                </a:solidFill>
                <a:latin typeface="Bahnschrift" panose="020B0502040204020203" pitchFamily="34" charset="0"/>
                <a:cs typeface="Times New Roman" panose="02020603050405020304" pitchFamily="18" charset="0"/>
              </a:rPr>
              <a:t> </a:t>
            </a:r>
          </a:p>
          <a:p>
            <a:pPr marL="457200" indent="-457200" algn="just">
              <a:buFont typeface="+mj-lt"/>
              <a:buAutoNum type="arabicPeriod"/>
            </a:pPr>
            <a:r>
              <a:rPr lang="ru-RU" sz="2000" b="1" dirty="0" err="1">
                <a:solidFill>
                  <a:schemeClr val="bg1"/>
                </a:solidFill>
                <a:latin typeface="Bahnschrift" panose="020B0502040204020203" pitchFamily="34" charset="0"/>
                <a:cs typeface="Times New Roman" panose="02020603050405020304" pitchFamily="18" charset="0"/>
              </a:rPr>
              <a:t>Лидерлик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типологияси</a:t>
            </a:r>
            <a:r>
              <a:rPr lang="ru-RU" sz="2000" b="1" dirty="0">
                <a:solidFill>
                  <a:schemeClr val="bg1"/>
                </a:solidFill>
                <a:latin typeface="Bahnschrift" panose="020B0502040204020203" pitchFamily="34" charset="0"/>
                <a:cs typeface="Times New Roman" panose="02020603050405020304" pitchFamily="18" charset="0"/>
              </a:rPr>
              <a:t> </a:t>
            </a:r>
          </a:p>
          <a:p>
            <a:pPr marL="457200" indent="-457200" algn="just">
              <a:buFont typeface="+mj-lt"/>
              <a:buAutoNum type="arabicPeriod"/>
            </a:pPr>
            <a:r>
              <a:rPr lang="ru-RU" sz="2000" b="1" dirty="0" err="1">
                <a:solidFill>
                  <a:schemeClr val="bg1"/>
                </a:solidFill>
                <a:latin typeface="Bahnschrift" panose="020B0502040204020203" pitchFamily="34" charset="0"/>
                <a:cs typeface="Times New Roman" panose="02020603050405020304" pitchFamily="18" charset="0"/>
              </a:rPr>
              <a:t>Раҳбарлик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ва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лидерлик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услублар</a:t>
            </a:r>
            <a:r>
              <a:rPr lang="ru-RU" sz="2000" b="1" dirty="0">
                <a:solidFill>
                  <a:schemeClr val="bg1"/>
                </a:solidFill>
                <a:latin typeface="Bahnschrift" panose="020B0502040204020203" pitchFamily="34" charset="0"/>
                <a:cs typeface="Times New Roman" panose="02020603050405020304" pitchFamily="18" charset="0"/>
              </a:rPr>
              <a:t>.</a:t>
            </a:r>
          </a:p>
          <a:p>
            <a:pPr marL="457200" indent="-457200" algn="just">
              <a:buFont typeface="+mj-lt"/>
              <a:buAutoNum type="arabicPeriod"/>
            </a:pPr>
            <a:r>
              <a:rPr lang="ru-RU" sz="2000" b="1" dirty="0" err="1">
                <a:solidFill>
                  <a:schemeClr val="bg1"/>
                </a:solidFill>
                <a:latin typeface="Bahnschrift" panose="020B0502040204020203" pitchFamily="34" charset="0"/>
                <a:cs typeface="Times New Roman" panose="02020603050405020304" pitchFamily="18" charset="0"/>
              </a:rPr>
              <a:t>Ташкилотда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лидерликни</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бошқариш</a:t>
            </a:r>
            <a:r>
              <a:rPr lang="ru-RU" sz="2000" b="1" dirty="0">
                <a:solidFill>
                  <a:schemeClr val="bg1"/>
                </a:solidFill>
                <a:latin typeface="Bahnschrift" panose="020B0502040204020203" pitchFamily="34" charset="0"/>
                <a:cs typeface="Times New Roman" panose="02020603050405020304" pitchFamily="18" charset="0"/>
              </a:rPr>
              <a:t> </a:t>
            </a:r>
          </a:p>
          <a:p>
            <a:pPr marL="457200" indent="-457200" algn="just">
              <a:buFont typeface="+mj-lt"/>
              <a:buAutoNum type="arabicPeriod"/>
            </a:pPr>
            <a:r>
              <a:rPr lang="ru-RU" sz="2000" b="1" dirty="0" err="1">
                <a:solidFill>
                  <a:schemeClr val="bg1"/>
                </a:solidFill>
                <a:latin typeface="Bahnschrift" panose="020B0502040204020203" pitchFamily="34" charset="0"/>
                <a:cs typeface="Times New Roman" panose="02020603050405020304" pitchFamily="18" charset="0"/>
              </a:rPr>
              <a:t>Лидерлик</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ва</a:t>
            </a:r>
            <a:r>
              <a:rPr lang="ru-RU" sz="2000" b="1" dirty="0">
                <a:solidFill>
                  <a:schemeClr val="bg1"/>
                </a:solidFill>
                <a:latin typeface="Bahnschrift" panose="020B0502040204020203" pitchFamily="34" charset="0"/>
                <a:cs typeface="Times New Roman" panose="02020603050405020304" pitchFamily="18" charset="0"/>
              </a:rPr>
              <a:t> </a:t>
            </a:r>
            <a:r>
              <a:rPr lang="ru-RU" sz="2000" b="1" dirty="0" err="1">
                <a:solidFill>
                  <a:schemeClr val="bg1"/>
                </a:solidFill>
                <a:latin typeface="Bahnschrift" panose="020B0502040204020203" pitchFamily="34" charset="0"/>
                <a:cs typeface="Times New Roman" panose="02020603050405020304" pitchFamily="18" charset="0"/>
              </a:rPr>
              <a:t>ҳокимият</a:t>
            </a:r>
            <a:r>
              <a:rPr lang="ru-RU" sz="2000" b="1" dirty="0">
                <a:solidFill>
                  <a:schemeClr val="bg1"/>
                </a:solidFill>
                <a:latin typeface="Bahnschrift" panose="020B0502040204020203" pitchFamily="34" charset="0"/>
                <a:cs typeface="Times New Roman" panose="02020603050405020304" pitchFamily="18" charset="0"/>
              </a:rPr>
              <a:t> </a:t>
            </a:r>
          </a:p>
        </p:txBody>
      </p:sp>
      <p:pic>
        <p:nvPicPr>
          <p:cNvPr id="2050" name="Picture 2" descr="http://cgc.uz/uploads/gallery/Quick%20course/13.jpg"/>
          <p:cNvPicPr>
            <a:picLocks noChangeAspect="1" noChangeArrowheads="1"/>
          </p:cNvPicPr>
          <p:nvPr/>
        </p:nvPicPr>
        <p:blipFill rotWithShape="1">
          <a:blip r:embed="rId2">
            <a:extLst>
              <a:ext uri="{28A0092B-C50C-407E-A947-70E740481C1C}">
                <a14:useLocalDpi xmlns:a14="http://schemas.microsoft.com/office/drawing/2010/main" val="0"/>
              </a:ext>
            </a:extLst>
          </a:blip>
          <a:srcRect r="47649"/>
          <a:stretch/>
        </p:blipFill>
        <p:spPr bwMode="auto">
          <a:xfrm>
            <a:off x="633743" y="778598"/>
            <a:ext cx="3838669" cy="5178582"/>
          </a:xfrm>
          <a:prstGeom prst="roundRect">
            <a:avLst>
              <a:gd name="adj" fmla="val 3580"/>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6423554" y="1235043"/>
            <a:ext cx="3657600" cy="584775"/>
          </a:xfrm>
          <a:prstGeom prst="rect">
            <a:avLst/>
          </a:prstGeom>
        </p:spPr>
        <p:txBody>
          <a:bodyPr wrap="square">
            <a:spAutoFit/>
          </a:bodyPr>
          <a:lstStyle/>
          <a:p>
            <a:pPr algn="ctr"/>
            <a:r>
              <a:rPr lang="uz-Cyrl-UZ" altLang="ru-RU" sz="3200" b="1" dirty="0">
                <a:latin typeface="Times New Roman" panose="02020603050405020304" pitchFamily="18" charset="0"/>
                <a:cs typeface="Times New Roman" panose="02020603050405020304" pitchFamily="18" charset="0"/>
              </a:rPr>
              <a:t> РЕЖА:</a:t>
            </a:r>
          </a:p>
        </p:txBody>
      </p:sp>
      <p:sp>
        <p:nvSpPr>
          <p:cNvPr id="2" name="Нижний колонтитул 1">
            <a:extLst>
              <a:ext uri="{FF2B5EF4-FFF2-40B4-BE49-F238E27FC236}">
                <a16:creationId xmlns:a16="http://schemas.microsoft.com/office/drawing/2014/main" id="{D410EFD8-048D-4AC1-979D-1D63BD802186}"/>
              </a:ext>
            </a:extLst>
          </p:cNvPr>
          <p:cNvSpPr>
            <a:spLocks noGrp="1"/>
          </p:cNvSpPr>
          <p:nvPr>
            <p:ph type="ftr" sz="quarter" idx="11"/>
          </p:nvPr>
        </p:nvSpPr>
        <p:spPr/>
        <p:txBody>
          <a:bodyPr/>
          <a:lstStyle/>
          <a:p>
            <a:r>
              <a:rPr lang="ru-RU" dirty="0" err="1"/>
              <a:t>Қодиров</a:t>
            </a:r>
            <a:r>
              <a:rPr lang="ru-RU" dirty="0"/>
              <a:t> </a:t>
            </a:r>
            <a:r>
              <a:rPr lang="ru-RU" dirty="0" err="1"/>
              <a:t>Туйғун</a:t>
            </a:r>
            <a:endParaRPr lang="ru-RU" dirty="0"/>
          </a:p>
        </p:txBody>
      </p:sp>
    </p:spTree>
    <p:extLst>
      <p:ext uri="{BB962C8B-B14F-4D97-AF65-F5344CB8AC3E}">
        <p14:creationId xmlns:p14="http://schemas.microsoft.com/office/powerpoint/2010/main" val="305309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01FE58-8834-4C1E-9AB3-F76D8E0526E8}"/>
              </a:ext>
            </a:extLst>
          </p:cNvPr>
          <p:cNvSpPr>
            <a:spLocks noGrp="1"/>
          </p:cNvSpPr>
          <p:nvPr>
            <p:ph type="title"/>
          </p:nvPr>
        </p:nvSpPr>
        <p:spPr>
          <a:xfrm>
            <a:off x="344032" y="153909"/>
            <a:ext cx="11298724" cy="950613"/>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uz-Cyrl-UZ" sz="3200" b="1" dirty="0">
                <a:latin typeface="Arial" panose="020B0604020202020204" pitchFamily="34" charset="0"/>
                <a:ea typeface="Calibri" panose="020F0502020204030204" pitchFamily="34" charset="0"/>
                <a:cs typeface="Arial" panose="020B0604020202020204" pitchFamily="34" charset="0"/>
              </a:rPr>
              <a:t>Т</a:t>
            </a:r>
            <a:r>
              <a:rPr lang="uz-Cyrl-UZ" sz="3200" b="1" dirty="0">
                <a:effectLst/>
                <a:latin typeface="Arial" panose="020B0604020202020204" pitchFamily="34" charset="0"/>
                <a:ea typeface="Calibri" panose="020F0502020204030204" pitchFamily="34" charset="0"/>
                <a:cs typeface="Arial" panose="020B0604020202020204" pitchFamily="34" charset="0"/>
              </a:rPr>
              <a:t>ашкилот мақсадларини амалга оширишга таъсир қилиш йўналишига қараб:</a:t>
            </a:r>
          </a:p>
        </p:txBody>
      </p:sp>
      <p:sp>
        <p:nvSpPr>
          <p:cNvPr id="3" name="Объект 2">
            <a:extLst>
              <a:ext uri="{FF2B5EF4-FFF2-40B4-BE49-F238E27FC236}">
                <a16:creationId xmlns:a16="http://schemas.microsoft.com/office/drawing/2014/main" id="{F1BE82A6-1F61-40EC-93F2-9BCD86AAB779}"/>
              </a:ext>
            </a:extLst>
          </p:cNvPr>
          <p:cNvSpPr>
            <a:spLocks noGrp="1"/>
          </p:cNvSpPr>
          <p:nvPr>
            <p:ph idx="1"/>
          </p:nvPr>
        </p:nvSpPr>
        <p:spPr>
          <a:xfrm>
            <a:off x="344031" y="1502875"/>
            <a:ext cx="11298723" cy="4674088"/>
          </a:xfrm>
          <a:solidFill>
            <a:schemeClr val="bg1">
              <a:lumMod val="95000"/>
            </a:schemeClr>
          </a:solidFill>
          <a:ln>
            <a:solidFill>
              <a:schemeClr val="accent1"/>
            </a:solidFill>
          </a:ln>
        </p:spPr>
        <p:txBody>
          <a:bodyPr>
            <a:normAutofit lnSpcReduction="10000"/>
          </a:bodyPr>
          <a:lstStyle/>
          <a:p>
            <a:pPr marL="0" indent="0" algn="just">
              <a:lnSpc>
                <a:spcPct val="150000"/>
              </a:lnSpc>
              <a:spcAft>
                <a:spcPts val="0"/>
              </a:spcAft>
              <a:buNone/>
            </a:pPr>
            <a:r>
              <a:rPr lang="uz-Cyrl-UZ" sz="2400" dirty="0">
                <a:effectLst/>
                <a:latin typeface="Arial" panose="020B0604020202020204" pitchFamily="34" charset="0"/>
                <a:ea typeface="Calibri" panose="020F0502020204030204" pitchFamily="34" charset="0"/>
                <a:cs typeface="Arial" panose="020B0604020202020204" pitchFamily="34" charset="0"/>
              </a:rPr>
              <a:t>-</a:t>
            </a:r>
            <a:r>
              <a:rPr lang="uz-Cyrl-UZ" sz="2400" b="1" dirty="0">
                <a:effectLst/>
                <a:latin typeface="Arial" panose="020B0604020202020204" pitchFamily="34" charset="0"/>
                <a:ea typeface="Calibri" panose="020F0502020204030204" pitchFamily="34" charset="0"/>
                <a:cs typeface="Arial" panose="020B0604020202020204" pitchFamily="34" charset="0"/>
              </a:rPr>
              <a:t>конструктив лидер (функционал) </a:t>
            </a:r>
            <a:r>
              <a:rPr lang="uz-Cyrl-UZ" sz="2400" dirty="0">
                <a:effectLst/>
                <a:latin typeface="Arial" panose="020B0604020202020204" pitchFamily="34" charset="0"/>
                <a:ea typeface="Calibri" panose="020F0502020204030204" pitchFamily="34" charset="0"/>
                <a:cs typeface="Arial" panose="020B0604020202020204" pitchFamily="34" charset="0"/>
              </a:rPr>
              <a:t>– ташкилот мақсадларини амалга оширишга катта ҳисса қўшиши билан ажралиб туради; </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sz="2400" dirty="0">
                <a:effectLst/>
                <a:latin typeface="Arial" panose="020B0604020202020204" pitchFamily="34" charset="0"/>
                <a:ea typeface="Calibri" panose="020F0502020204030204" pitchFamily="34" charset="0"/>
                <a:cs typeface="Arial" panose="020B0604020202020204" pitchFamily="34" charset="0"/>
              </a:rPr>
              <a:t>-</a:t>
            </a:r>
            <a:r>
              <a:rPr lang="uz-Cyrl-UZ" sz="2400" b="1" dirty="0">
                <a:effectLst/>
                <a:latin typeface="Arial" panose="020B0604020202020204" pitchFamily="34" charset="0"/>
                <a:ea typeface="Calibri" panose="020F0502020204030204" pitchFamily="34" charset="0"/>
                <a:cs typeface="Arial" panose="020B0604020202020204" pitchFamily="34" charset="0"/>
              </a:rPr>
              <a:t>диструктив (бузғунчи) лидер </a:t>
            </a:r>
            <a:r>
              <a:rPr lang="uz-Cyrl-UZ" sz="2400" dirty="0">
                <a:effectLst/>
                <a:latin typeface="Arial" panose="020B0604020202020204" pitchFamily="34" charset="0"/>
                <a:ea typeface="Calibri" panose="020F0502020204030204" pitchFamily="34" charset="0"/>
                <a:cs typeface="Arial" panose="020B0604020202020204" pitchFamily="34" charset="0"/>
              </a:rPr>
              <a:t>– ташкилотга зарар етказувчи интилишлар (масалан, корхонада тузилган ўғрилар ёки порахўрлар гуруҳига раҳбарлик қилиш) асосида шаклланади;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sz="2400" b="1" dirty="0">
                <a:effectLst/>
                <a:latin typeface="Arial" panose="020B0604020202020204" pitchFamily="34" charset="0"/>
                <a:ea typeface="Calibri" panose="020F0502020204030204" pitchFamily="34" charset="0"/>
                <a:cs typeface="Arial" panose="020B0604020202020204" pitchFamily="34" charset="0"/>
              </a:rPr>
              <a:t>- нейтрал лидер </a:t>
            </a:r>
            <a:r>
              <a:rPr lang="uz-Cyrl-UZ" sz="2400" dirty="0">
                <a:effectLst/>
                <a:latin typeface="Arial" panose="020B0604020202020204" pitchFamily="34" charset="0"/>
                <a:ea typeface="Calibri" panose="020F0502020204030204" pitchFamily="34" charset="0"/>
                <a:cs typeface="Arial" panose="020B0604020202020204" pitchFamily="34" charset="0"/>
              </a:rPr>
              <a:t>– ўз яъни ташкилот фаолияти самарадорлигига бевосита таъсир қилмайдиган (масалан, бир ташкилотда ишлайдиган ҳаваскор боғбонлар гуруҳи орасида етакчилик). </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buNone/>
            </a:pPr>
            <a:endParaRPr lang="ru-RU" sz="36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6BB4CB6E-09C2-499F-8D74-CC840A5C53B4}"/>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18809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ЛИДЕРЛИК СТИЛЛАРИ</a:t>
            </a:r>
            <a:endParaRPr lang="ru-RU" b="1" dirty="0">
              <a:solidFill>
                <a:schemeClr val="bg1"/>
              </a:solidFill>
              <a:latin typeface="Bahnschrift" panose="020B0502040204020203" pitchFamily="34" charset="0"/>
            </a:endParaRPr>
          </a:p>
        </p:txBody>
      </p:sp>
      <p:grpSp>
        <p:nvGrpSpPr>
          <p:cNvPr id="6" name="Group 4">
            <a:extLst>
              <a:ext uri="{FF2B5EF4-FFF2-40B4-BE49-F238E27FC236}">
                <a16:creationId xmlns:a16="http://schemas.microsoft.com/office/drawing/2014/main" id="{DDB032D3-DDA4-4F60-A7D7-8A2E87C2D08C}"/>
              </a:ext>
            </a:extLst>
          </p:cNvPr>
          <p:cNvGrpSpPr>
            <a:grpSpLocks noChangeAspect="1"/>
          </p:cNvGrpSpPr>
          <p:nvPr/>
        </p:nvGrpSpPr>
        <p:grpSpPr bwMode="auto">
          <a:xfrm>
            <a:off x="207185" y="2010271"/>
            <a:ext cx="5782672" cy="3740163"/>
            <a:chOff x="1658" y="1778"/>
            <a:chExt cx="8760" cy="1800"/>
          </a:xfrm>
          <a:solidFill>
            <a:schemeClr val="tx1">
              <a:lumMod val="10000"/>
              <a:lumOff val="90000"/>
            </a:schemeClr>
          </a:solidFill>
        </p:grpSpPr>
        <p:sp>
          <p:nvSpPr>
            <p:cNvPr id="8" name="AutoShape 6">
              <a:extLst>
                <a:ext uri="{FF2B5EF4-FFF2-40B4-BE49-F238E27FC236}">
                  <a16:creationId xmlns:a16="http://schemas.microsoft.com/office/drawing/2014/main" id="{C2610D91-F63F-40B6-95E6-717B1C0F6E12}"/>
                </a:ext>
              </a:extLst>
            </p:cNvPr>
            <p:cNvSpPr>
              <a:spLocks noChangeArrowheads="1"/>
            </p:cNvSpPr>
            <p:nvPr/>
          </p:nvSpPr>
          <p:spPr bwMode="auto">
            <a:xfrm>
              <a:off x="4658" y="1778"/>
              <a:ext cx="2880" cy="540"/>
            </a:xfrm>
            <a:prstGeom prst="plaque">
              <a:avLst>
                <a:gd name="adj" fmla="val 16667"/>
              </a:avLst>
            </a:prstGeom>
            <a:grpFill/>
            <a:ln w="9525">
              <a:pattFill prst="pct75">
                <a:fgClr>
                  <a:srgbClr val="000000"/>
                </a:fgClr>
                <a:bgClr>
                  <a:srgbClr val="FFFFFF"/>
                </a:bgClr>
              </a:patt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Лидерлик</a:t>
              </a:r>
              <a:endPar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endParaRPr>
            </a:p>
          </p:txBody>
        </p:sp>
        <p:sp>
          <p:nvSpPr>
            <p:cNvPr id="9" name="AutoShape 7">
              <a:extLst>
                <a:ext uri="{FF2B5EF4-FFF2-40B4-BE49-F238E27FC236}">
                  <a16:creationId xmlns:a16="http://schemas.microsoft.com/office/drawing/2014/main" id="{5722BF64-3156-4634-8B3E-AE1685C906D2}"/>
                </a:ext>
              </a:extLst>
            </p:cNvPr>
            <p:cNvSpPr>
              <a:spLocks noChangeArrowheads="1"/>
            </p:cNvSpPr>
            <p:nvPr/>
          </p:nvSpPr>
          <p:spPr bwMode="auto">
            <a:xfrm>
              <a:off x="1658" y="3038"/>
              <a:ext cx="4320" cy="540"/>
            </a:xfrm>
            <a:prstGeom prst="roundRect">
              <a:avLst>
                <a:gd name="adj" fmla="val 16667"/>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Муносабатларга</a:t>
              </a:r>
              <a:r>
                <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rPr>
                <a:t> </a:t>
              </a: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йўналтирилган</a:t>
              </a:r>
              <a:endPar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endParaRPr>
            </a:p>
          </p:txBody>
        </p:sp>
        <p:sp>
          <p:nvSpPr>
            <p:cNvPr id="10" name="AutoShape 8">
              <a:extLst>
                <a:ext uri="{FF2B5EF4-FFF2-40B4-BE49-F238E27FC236}">
                  <a16:creationId xmlns:a16="http://schemas.microsoft.com/office/drawing/2014/main" id="{59D06B04-161F-4847-9AC0-E5E7450F351F}"/>
                </a:ext>
              </a:extLst>
            </p:cNvPr>
            <p:cNvSpPr>
              <a:spLocks noChangeArrowheads="1"/>
            </p:cNvSpPr>
            <p:nvPr/>
          </p:nvSpPr>
          <p:spPr bwMode="auto">
            <a:xfrm>
              <a:off x="6098" y="3038"/>
              <a:ext cx="4320" cy="540"/>
            </a:xfrm>
            <a:prstGeom prst="roundRect">
              <a:avLst>
                <a:gd name="adj" fmla="val 16667"/>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Вазифаларга</a:t>
              </a:r>
              <a:r>
                <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rPr>
                <a:t> </a:t>
              </a: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йўналтирилган</a:t>
              </a:r>
              <a:endPar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endParaRPr>
            </a:p>
          </p:txBody>
        </p:sp>
        <p:sp>
          <p:nvSpPr>
            <p:cNvPr id="11" name="Line 9">
              <a:extLst>
                <a:ext uri="{FF2B5EF4-FFF2-40B4-BE49-F238E27FC236}">
                  <a16:creationId xmlns:a16="http://schemas.microsoft.com/office/drawing/2014/main" id="{F16580F0-31F7-424D-BB14-817D70F568A5}"/>
                </a:ext>
              </a:extLst>
            </p:cNvPr>
            <p:cNvSpPr>
              <a:spLocks noChangeShapeType="1"/>
            </p:cNvSpPr>
            <p:nvPr/>
          </p:nvSpPr>
          <p:spPr bwMode="auto">
            <a:xfrm flipH="1">
              <a:off x="3578" y="2318"/>
              <a:ext cx="2400" cy="720"/>
            </a:xfrm>
            <a:prstGeom prst="line">
              <a:avLst/>
            </a:prstGeom>
            <a:grpFill/>
            <a:ln w="9525">
              <a:solidFill>
                <a:srgbClr val="00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2" name="Line 10">
              <a:extLst>
                <a:ext uri="{FF2B5EF4-FFF2-40B4-BE49-F238E27FC236}">
                  <a16:creationId xmlns:a16="http://schemas.microsoft.com/office/drawing/2014/main" id="{ED2CF3CA-2194-4B19-9A96-E6EFBD60EB0A}"/>
                </a:ext>
              </a:extLst>
            </p:cNvPr>
            <p:cNvSpPr>
              <a:spLocks noChangeShapeType="1"/>
            </p:cNvSpPr>
            <p:nvPr/>
          </p:nvSpPr>
          <p:spPr bwMode="auto">
            <a:xfrm>
              <a:off x="5978" y="2318"/>
              <a:ext cx="2280" cy="720"/>
            </a:xfrm>
            <a:prstGeom prst="line">
              <a:avLst/>
            </a:prstGeom>
            <a:grpFill/>
            <a:ln w="9525">
              <a:solidFill>
                <a:srgbClr val="00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grpSp>
        <p:nvGrpSpPr>
          <p:cNvPr id="14" name="Group 4">
            <a:extLst>
              <a:ext uri="{FF2B5EF4-FFF2-40B4-BE49-F238E27FC236}">
                <a16:creationId xmlns:a16="http://schemas.microsoft.com/office/drawing/2014/main" id="{A6C0D134-3426-4EC5-9305-1BEF9D1F4806}"/>
              </a:ext>
            </a:extLst>
          </p:cNvPr>
          <p:cNvGrpSpPr>
            <a:grpSpLocks noChangeAspect="1"/>
          </p:cNvGrpSpPr>
          <p:nvPr/>
        </p:nvGrpSpPr>
        <p:grpSpPr bwMode="auto">
          <a:xfrm>
            <a:off x="6409328" y="2010270"/>
            <a:ext cx="5782672" cy="3740163"/>
            <a:chOff x="1658" y="1778"/>
            <a:chExt cx="8760" cy="1800"/>
          </a:xfrm>
          <a:solidFill>
            <a:schemeClr val="tx1">
              <a:lumMod val="10000"/>
              <a:lumOff val="90000"/>
            </a:schemeClr>
          </a:solidFill>
        </p:grpSpPr>
        <p:sp>
          <p:nvSpPr>
            <p:cNvPr id="15" name="AutoShape 6">
              <a:extLst>
                <a:ext uri="{FF2B5EF4-FFF2-40B4-BE49-F238E27FC236}">
                  <a16:creationId xmlns:a16="http://schemas.microsoft.com/office/drawing/2014/main" id="{ECD49B5A-FAF3-435F-9D78-4692A5CF39F2}"/>
                </a:ext>
              </a:extLst>
            </p:cNvPr>
            <p:cNvSpPr>
              <a:spLocks noChangeArrowheads="1"/>
            </p:cNvSpPr>
            <p:nvPr/>
          </p:nvSpPr>
          <p:spPr bwMode="auto">
            <a:xfrm>
              <a:off x="4658" y="1778"/>
              <a:ext cx="2880" cy="540"/>
            </a:xfrm>
            <a:prstGeom prst="plaque">
              <a:avLst>
                <a:gd name="adj" fmla="val 16667"/>
              </a:avLst>
            </a:prstGeom>
            <a:grpFill/>
            <a:ln w="9525">
              <a:pattFill prst="pct75">
                <a:fgClr>
                  <a:srgbClr val="000000"/>
                </a:fgClr>
                <a:bgClr>
                  <a:srgbClr val="FFFFFF"/>
                </a:bgClr>
              </a:patt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Лидерлик</a:t>
              </a:r>
              <a:endPar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endParaRPr>
            </a:p>
          </p:txBody>
        </p:sp>
        <p:sp>
          <p:nvSpPr>
            <p:cNvPr id="16" name="AutoShape 7">
              <a:extLst>
                <a:ext uri="{FF2B5EF4-FFF2-40B4-BE49-F238E27FC236}">
                  <a16:creationId xmlns:a16="http://schemas.microsoft.com/office/drawing/2014/main" id="{64D7E8BC-1172-41A6-80EE-41A2574C8129}"/>
                </a:ext>
              </a:extLst>
            </p:cNvPr>
            <p:cNvSpPr>
              <a:spLocks noChangeArrowheads="1"/>
            </p:cNvSpPr>
            <p:nvPr/>
          </p:nvSpPr>
          <p:spPr bwMode="auto">
            <a:xfrm>
              <a:off x="1658" y="3038"/>
              <a:ext cx="4320" cy="540"/>
            </a:xfrm>
            <a:prstGeom prst="roundRect">
              <a:avLst>
                <a:gd name="adj" fmla="val 16667"/>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Ходимларга</a:t>
              </a:r>
              <a:r>
                <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rPr>
                <a:t>  </a:t>
              </a: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йўналтирилган</a:t>
              </a:r>
              <a:endPar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endParaRPr>
            </a:p>
          </p:txBody>
        </p:sp>
        <p:sp>
          <p:nvSpPr>
            <p:cNvPr id="17" name="AutoShape 8">
              <a:extLst>
                <a:ext uri="{FF2B5EF4-FFF2-40B4-BE49-F238E27FC236}">
                  <a16:creationId xmlns:a16="http://schemas.microsoft.com/office/drawing/2014/main" id="{D752DFF2-A9D6-4081-9A56-1C1C264581A4}"/>
                </a:ext>
              </a:extLst>
            </p:cNvPr>
            <p:cNvSpPr>
              <a:spLocks noChangeArrowheads="1"/>
            </p:cNvSpPr>
            <p:nvPr/>
          </p:nvSpPr>
          <p:spPr bwMode="auto">
            <a:xfrm>
              <a:off x="6098" y="3038"/>
              <a:ext cx="4320" cy="540"/>
            </a:xfrm>
            <a:prstGeom prst="roundRect">
              <a:avLst>
                <a:gd name="adj" fmla="val 16667"/>
              </a:avLst>
            </a:prstGeom>
            <a:grp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Ишга</a:t>
              </a:r>
              <a:br>
                <a:rPr kumimoji="0" lang="ru-RU" altLang="ru-RU" sz="1800" b="1" i="0" u="none" strike="noStrike" kern="1200" cap="none" spc="0" normalizeH="0" baseline="0" noProof="0">
                  <a:ln>
                    <a:noFill/>
                  </a:ln>
                  <a:solidFill>
                    <a:srgbClr val="002060"/>
                  </a:solidFill>
                  <a:effectLst/>
                  <a:uLnTx/>
                  <a:uFillTx/>
                  <a:latin typeface="Arial" panose="020B0604020202020204" pitchFamily="34" charset="0"/>
                  <a:ea typeface="+mn-ea"/>
                  <a:cs typeface="Times New Roman" panose="02020603050405020304" pitchFamily="18" charset="0"/>
                </a:rPr>
              </a:br>
              <a:r>
                <a:rPr kumimoji="0" lang="ru-RU" altLang="ru-RU" sz="1800" b="1" i="0" u="none" strike="noStrike" kern="1200" cap="none" spc="0" normalizeH="0" baseline="0" noProof="0">
                  <a:ln>
                    <a:noFill/>
                  </a:ln>
                  <a:solidFill>
                    <a:srgbClr val="002060"/>
                  </a:solidFill>
                  <a:effectLst/>
                  <a:uLnTx/>
                  <a:uFillTx/>
                  <a:latin typeface="Arial" panose="020B0604020202020204" pitchFamily="34" charset="0"/>
                  <a:ea typeface="+mn-ea"/>
                  <a:cs typeface="Times New Roman" panose="02020603050405020304" pitchFamily="18" charset="0"/>
                </a:rPr>
                <a:t> </a:t>
              </a:r>
              <a:r>
                <a:rPr kumimoji="0" lang="ru-RU" altLang="ru-RU" sz="1800" b="1" i="0" u="none" strike="noStrike" kern="1200" cap="none" spc="0" normalizeH="0" baseline="0" noProof="0" dirty="0" err="1">
                  <a:ln>
                    <a:noFill/>
                  </a:ln>
                  <a:solidFill>
                    <a:srgbClr val="002060"/>
                  </a:solidFill>
                  <a:effectLst/>
                  <a:uLnTx/>
                  <a:uFillTx/>
                  <a:latin typeface="Arial" panose="020B0604020202020204" pitchFamily="34" charset="0"/>
                  <a:ea typeface="+mn-ea"/>
                  <a:cs typeface="Times New Roman" panose="02020603050405020304" pitchFamily="18" charset="0"/>
                </a:rPr>
                <a:t>йўналтирилган</a:t>
              </a:r>
              <a:endParaRPr kumimoji="0" lang="ru-RU" altLang="ru-RU" sz="1800" b="1" i="0" u="none" strike="noStrike" kern="1200" cap="none" spc="0" normalizeH="0" baseline="0" noProof="0" dirty="0">
                <a:ln>
                  <a:noFill/>
                </a:ln>
                <a:solidFill>
                  <a:srgbClr val="002060"/>
                </a:solidFill>
                <a:effectLst/>
                <a:uLnTx/>
                <a:uFillTx/>
                <a:latin typeface="Arial" panose="020B0604020202020204" pitchFamily="34" charset="0"/>
                <a:ea typeface="+mn-ea"/>
                <a:cs typeface="Times New Roman" panose="02020603050405020304" pitchFamily="18" charset="0"/>
              </a:endParaRPr>
            </a:p>
          </p:txBody>
        </p:sp>
        <p:sp>
          <p:nvSpPr>
            <p:cNvPr id="18" name="Line 9">
              <a:extLst>
                <a:ext uri="{FF2B5EF4-FFF2-40B4-BE49-F238E27FC236}">
                  <a16:creationId xmlns:a16="http://schemas.microsoft.com/office/drawing/2014/main" id="{84A92DDE-5355-484D-865F-5315D64D1FA8}"/>
                </a:ext>
              </a:extLst>
            </p:cNvPr>
            <p:cNvSpPr>
              <a:spLocks noChangeShapeType="1"/>
            </p:cNvSpPr>
            <p:nvPr/>
          </p:nvSpPr>
          <p:spPr bwMode="auto">
            <a:xfrm flipH="1">
              <a:off x="3578" y="2318"/>
              <a:ext cx="2400" cy="720"/>
            </a:xfrm>
            <a:prstGeom prst="line">
              <a:avLst/>
            </a:prstGeom>
            <a:grpFill/>
            <a:ln w="9525">
              <a:solidFill>
                <a:srgbClr val="00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9" name="Line 10">
              <a:extLst>
                <a:ext uri="{FF2B5EF4-FFF2-40B4-BE49-F238E27FC236}">
                  <a16:creationId xmlns:a16="http://schemas.microsoft.com/office/drawing/2014/main" id="{E5D58990-3E5C-488E-84D1-1CA284820FD6}"/>
                </a:ext>
              </a:extLst>
            </p:cNvPr>
            <p:cNvSpPr>
              <a:spLocks noChangeShapeType="1"/>
            </p:cNvSpPr>
            <p:nvPr/>
          </p:nvSpPr>
          <p:spPr bwMode="auto">
            <a:xfrm>
              <a:off x="5978" y="2318"/>
              <a:ext cx="2280" cy="720"/>
            </a:xfrm>
            <a:prstGeom prst="line">
              <a:avLst/>
            </a:prstGeom>
            <a:grpFill/>
            <a:ln w="9525">
              <a:solidFill>
                <a:srgbClr val="000000"/>
              </a:solidFill>
              <a:round/>
              <a:headEnd/>
              <a:tailEnd type="triangl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sp>
        <p:nvSpPr>
          <p:cNvPr id="3" name="Нижний колонтитул 2">
            <a:extLst>
              <a:ext uri="{FF2B5EF4-FFF2-40B4-BE49-F238E27FC236}">
                <a16:creationId xmlns:a16="http://schemas.microsoft.com/office/drawing/2014/main" id="{BEEFD5F2-D0AA-4833-AD24-42954D7E3E4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651977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Раҳбарлик ва етакчиликнинг асосий элементлари таъсир ва ҳокимиятдир</a:t>
            </a: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ru-RU" b="1" dirty="0" err="1"/>
              <a:t>Таъсир</a:t>
            </a:r>
            <a:r>
              <a:rPr lang="ru-RU" dirty="0"/>
              <a:t> - </a:t>
            </a:r>
            <a:r>
              <a:rPr lang="ru-RU" dirty="0" err="1"/>
              <a:t>бу</a:t>
            </a:r>
            <a:r>
              <a:rPr lang="ru-RU" dirty="0"/>
              <a:t> </a:t>
            </a:r>
            <a:r>
              <a:rPr lang="uz-Cyrl-UZ" dirty="0"/>
              <a:t>шахснинг </a:t>
            </a:r>
            <a:r>
              <a:rPr lang="ru-RU" dirty="0" err="1"/>
              <a:t>бошқа</a:t>
            </a:r>
            <a:r>
              <a:rPr lang="ru-RU" dirty="0"/>
              <a:t> </a:t>
            </a:r>
            <a:r>
              <a:rPr lang="uz-Cyrl-UZ" dirty="0"/>
              <a:t>шахсларнинг </a:t>
            </a:r>
            <a:r>
              <a:rPr lang="ru-RU" dirty="0" err="1"/>
              <a:t>унга</a:t>
            </a:r>
            <a:r>
              <a:rPr lang="ru-RU" dirty="0"/>
              <a:t> </a:t>
            </a:r>
            <a:r>
              <a:rPr lang="ru-RU" dirty="0" err="1"/>
              <a:t>бўлган</a:t>
            </a:r>
            <a:r>
              <a:rPr lang="ru-RU" dirty="0"/>
              <a:t> </a:t>
            </a:r>
            <a:r>
              <a:rPr lang="ru-RU" dirty="0" err="1"/>
              <a:t>муносабати</a:t>
            </a:r>
            <a:r>
              <a:rPr lang="ru-RU" dirty="0"/>
              <a:t> </a:t>
            </a:r>
            <a:r>
              <a:rPr lang="ru-RU" dirty="0" err="1"/>
              <a:t>ва</a:t>
            </a:r>
            <a:r>
              <a:rPr lang="ru-RU" dirty="0"/>
              <a:t> </a:t>
            </a:r>
            <a:r>
              <a:rPr lang="ru-RU" dirty="0" err="1"/>
              <a:t>ҳис-туйғуларини</a:t>
            </a:r>
            <a:r>
              <a:rPr lang="ru-RU" dirty="0"/>
              <a:t> </a:t>
            </a:r>
            <a:r>
              <a:rPr lang="ru-RU" dirty="0" err="1"/>
              <a:t>ўзгартирадиган</a:t>
            </a:r>
            <a:r>
              <a:rPr lang="ru-RU" dirty="0"/>
              <a:t> </a:t>
            </a:r>
            <a:r>
              <a:rPr lang="ru-RU" dirty="0" err="1"/>
              <a:t>хатти-ҳаракати</a:t>
            </a:r>
            <a:r>
              <a:rPr lang="uz-Cyrl-UZ" dirty="0"/>
              <a:t>дир</a:t>
            </a:r>
            <a:r>
              <a:rPr lang="ru-RU" dirty="0"/>
              <a:t>. </a:t>
            </a:r>
            <a:r>
              <a:rPr lang="ru-RU" dirty="0" err="1"/>
              <a:t>Бир</a:t>
            </a:r>
            <a:r>
              <a:rPr lang="ru-RU" dirty="0"/>
              <a:t> киши </a:t>
            </a:r>
            <a:r>
              <a:rPr lang="ru-RU" dirty="0" err="1"/>
              <a:t>бошқасига</a:t>
            </a:r>
            <a:r>
              <a:rPr lang="ru-RU" dirty="0"/>
              <a:t> </a:t>
            </a:r>
            <a:r>
              <a:rPr lang="ru-RU" dirty="0" err="1"/>
              <a:t>таъсир</a:t>
            </a:r>
            <a:r>
              <a:rPr lang="ru-RU" dirty="0"/>
              <a:t> </a:t>
            </a:r>
            <a:r>
              <a:rPr lang="ru-RU" dirty="0" err="1"/>
              <a:t>қилиши</a:t>
            </a:r>
            <a:r>
              <a:rPr lang="ru-RU" dirty="0"/>
              <a:t> </a:t>
            </a:r>
            <a:r>
              <a:rPr lang="ru-RU" dirty="0" err="1"/>
              <a:t>мумкин</a:t>
            </a:r>
            <a:r>
              <a:rPr lang="ru-RU" dirty="0"/>
              <a:t> </a:t>
            </a:r>
            <a:r>
              <a:rPr lang="ru-RU" dirty="0" err="1"/>
              <a:t>бўлган</a:t>
            </a:r>
            <a:r>
              <a:rPr lang="ru-RU" dirty="0"/>
              <a:t> </a:t>
            </a:r>
            <a:r>
              <a:rPr lang="ru-RU" dirty="0" err="1"/>
              <a:t>ўзига</a:t>
            </a:r>
            <a:r>
              <a:rPr lang="ru-RU" dirty="0"/>
              <a:t> </a:t>
            </a:r>
            <a:r>
              <a:rPr lang="ru-RU" dirty="0" err="1"/>
              <a:t>хос</a:t>
            </a:r>
            <a:r>
              <a:rPr lang="ru-RU" dirty="0"/>
              <a:t> </a:t>
            </a:r>
            <a:r>
              <a:rPr lang="ru-RU" dirty="0" err="1"/>
              <a:t>воситалар</a:t>
            </a:r>
            <a:r>
              <a:rPr lang="ru-RU" dirty="0"/>
              <a:t> </a:t>
            </a:r>
            <a:r>
              <a:rPr lang="ru-RU" dirty="0" err="1"/>
              <a:t>жуда</a:t>
            </a:r>
            <a:r>
              <a:rPr lang="ru-RU" dirty="0"/>
              <a:t> </a:t>
            </a:r>
            <a:r>
              <a:rPr lang="ru-RU" dirty="0" err="1"/>
              <a:t>хилма</a:t>
            </a:r>
            <a:r>
              <a:rPr lang="ru-RU" dirty="0"/>
              <a:t>-хил </a:t>
            </a:r>
            <a:r>
              <a:rPr lang="ru-RU" dirty="0" err="1"/>
              <a:t>бўлиши</a:t>
            </a:r>
            <a:r>
              <a:rPr lang="ru-RU" dirty="0"/>
              <a:t> </a:t>
            </a:r>
            <a:r>
              <a:rPr lang="ru-RU" dirty="0" err="1"/>
              <a:t>мумкин</a:t>
            </a:r>
            <a:r>
              <a:rPr lang="ru-RU" dirty="0"/>
              <a:t>: </a:t>
            </a:r>
            <a:r>
              <a:rPr lang="uz-Cyrl-UZ" dirty="0"/>
              <a:t>бу илтимосдан тортиб то</a:t>
            </a:r>
            <a:r>
              <a:rPr lang="ru-RU" dirty="0"/>
              <a:t> </a:t>
            </a:r>
            <a:r>
              <a:rPr lang="ru-RU" dirty="0" err="1"/>
              <a:t>ишдан</a:t>
            </a:r>
            <a:r>
              <a:rPr lang="ru-RU" dirty="0"/>
              <a:t> </a:t>
            </a:r>
            <a:r>
              <a:rPr lang="ru-RU" dirty="0" err="1"/>
              <a:t>бўшатиш</a:t>
            </a:r>
            <a:r>
              <a:rPr lang="ru-RU" dirty="0"/>
              <a:t> </a:t>
            </a:r>
            <a:r>
              <a:rPr lang="ru-RU" dirty="0" err="1"/>
              <a:t>таҳдидигача</a:t>
            </a:r>
            <a:r>
              <a:rPr lang="ru-RU" dirty="0"/>
              <a:t>.</a:t>
            </a:r>
          </a:p>
          <a:p>
            <a:pPr algn="just"/>
            <a:r>
              <a:rPr lang="uz-Cyrl-UZ" dirty="0"/>
              <a:t>Раҳбарлар ўз қўл остидагиларга</a:t>
            </a:r>
            <a:r>
              <a:rPr lang="ru-RU" dirty="0"/>
              <a:t> </a:t>
            </a:r>
            <a:r>
              <a:rPr lang="ru-RU" dirty="0" err="1"/>
              <a:t>нафақат</a:t>
            </a:r>
            <a:r>
              <a:rPr lang="ru-RU" dirty="0"/>
              <a:t> </a:t>
            </a:r>
            <a:r>
              <a:rPr lang="ru-RU" dirty="0" err="1"/>
              <a:t>маълум</a:t>
            </a:r>
            <a:r>
              <a:rPr lang="ru-RU" dirty="0"/>
              <a:t> </a:t>
            </a:r>
            <a:r>
              <a:rPr lang="ru-RU" dirty="0" err="1"/>
              <a:t>бир</a:t>
            </a:r>
            <a:r>
              <a:rPr lang="ru-RU" dirty="0"/>
              <a:t> </a:t>
            </a:r>
            <a:r>
              <a:rPr lang="ru-RU" dirty="0" err="1"/>
              <a:t>ғояни</a:t>
            </a:r>
            <a:r>
              <a:rPr lang="ru-RU" dirty="0"/>
              <a:t> </a:t>
            </a:r>
            <a:r>
              <a:rPr lang="ru-RU" dirty="0" err="1"/>
              <a:t>қабул</a:t>
            </a:r>
            <a:r>
              <a:rPr lang="ru-RU" dirty="0"/>
              <a:t> </a:t>
            </a:r>
            <a:r>
              <a:rPr lang="ru-RU" dirty="0" err="1"/>
              <a:t>қилишга</a:t>
            </a:r>
            <a:r>
              <a:rPr lang="ru-RU" dirty="0"/>
              <a:t>, балки </a:t>
            </a:r>
            <a:r>
              <a:rPr lang="ru-RU" dirty="0" err="1"/>
              <a:t>ташкилот</a:t>
            </a:r>
            <a:r>
              <a:rPr lang="ru-RU" dirty="0"/>
              <a:t> </a:t>
            </a:r>
            <a:r>
              <a:rPr lang="ru-RU" dirty="0" err="1"/>
              <a:t>мақсадларига</a:t>
            </a:r>
            <a:r>
              <a:rPr lang="ru-RU" dirty="0"/>
              <a:t> </a:t>
            </a:r>
            <a:r>
              <a:rPr lang="ru-RU" dirty="0" err="1"/>
              <a:t>эришиш</a:t>
            </a:r>
            <a:r>
              <a:rPr lang="ru-RU" dirty="0"/>
              <a:t> </a:t>
            </a:r>
            <a:r>
              <a:rPr lang="ru-RU" dirty="0" err="1"/>
              <a:t>учун</a:t>
            </a:r>
            <a:r>
              <a:rPr lang="ru-RU" dirty="0"/>
              <a:t> </a:t>
            </a:r>
            <a:r>
              <a:rPr lang="ru-RU" dirty="0" err="1"/>
              <a:t>зарур</a:t>
            </a:r>
            <a:r>
              <a:rPr lang="ru-RU" dirty="0"/>
              <a:t> </a:t>
            </a:r>
            <a:r>
              <a:rPr lang="ru-RU" dirty="0" err="1"/>
              <a:t>бўлган</a:t>
            </a:r>
            <a:r>
              <a:rPr lang="ru-RU" dirty="0"/>
              <a:t> </a:t>
            </a:r>
            <a:r>
              <a:rPr lang="ru-RU" dirty="0" err="1"/>
              <a:t>ҳаракатларга</a:t>
            </a:r>
            <a:r>
              <a:rPr lang="ru-RU" dirty="0"/>
              <a:t> </a:t>
            </a:r>
            <a:r>
              <a:rPr lang="ru-RU" dirty="0" err="1"/>
              <a:t>олиб</a:t>
            </a:r>
            <a:r>
              <a:rPr lang="ru-RU" dirty="0"/>
              <a:t> </a:t>
            </a:r>
            <a:r>
              <a:rPr lang="ru-RU" dirty="0" err="1"/>
              <a:t>келадиган</a:t>
            </a:r>
            <a:r>
              <a:rPr lang="ru-RU" dirty="0"/>
              <a:t> </a:t>
            </a:r>
            <a:r>
              <a:rPr lang="ru-RU" dirty="0" err="1"/>
              <a:t>тарзда</a:t>
            </a:r>
            <a:r>
              <a:rPr lang="ru-RU" dirty="0"/>
              <a:t> </a:t>
            </a:r>
            <a:r>
              <a:rPr lang="ru-RU" b="1" dirty="0" err="1"/>
              <a:t>таъсир</a:t>
            </a:r>
            <a:r>
              <a:rPr lang="ru-RU" b="1" dirty="0"/>
              <a:t> </a:t>
            </a:r>
            <a:r>
              <a:rPr lang="ru-RU" b="1" dirty="0" err="1"/>
              <a:t>ўтказишлари</a:t>
            </a:r>
            <a:r>
              <a:rPr lang="ru-RU" b="1" dirty="0"/>
              <a:t> </a:t>
            </a:r>
            <a:r>
              <a:rPr lang="ru-RU" dirty="0" err="1"/>
              <a:t>керак</a:t>
            </a:r>
            <a:r>
              <a:rPr lang="ru-RU" dirty="0"/>
              <a:t>. </a:t>
            </a:r>
          </a:p>
          <a:p>
            <a:pPr algn="just"/>
            <a:r>
              <a:rPr lang="uz-Cyrl-UZ" dirty="0"/>
              <a:t>С</a:t>
            </a:r>
            <a:r>
              <a:rPr lang="ru-RU" dirty="0" err="1"/>
              <a:t>амарали</a:t>
            </a:r>
            <a:r>
              <a:rPr lang="ru-RU" dirty="0"/>
              <a:t> </a:t>
            </a:r>
            <a:r>
              <a:rPr lang="uz-Cyrl-UZ" dirty="0"/>
              <a:t>е</a:t>
            </a:r>
            <a:r>
              <a:rPr lang="ru-RU" dirty="0" err="1"/>
              <a:t>такчилик</a:t>
            </a:r>
            <a:r>
              <a:rPr lang="ru-RU" dirty="0"/>
              <a:t> </a:t>
            </a:r>
            <a:r>
              <a:rPr lang="ru-RU" dirty="0" err="1"/>
              <a:t>ва</a:t>
            </a:r>
            <a:r>
              <a:rPr lang="ru-RU" dirty="0"/>
              <a:t> </a:t>
            </a:r>
            <a:r>
              <a:rPr lang="ru-RU" dirty="0" err="1"/>
              <a:t>таъсирни</a:t>
            </a:r>
            <a:r>
              <a:rPr lang="ru-RU" dirty="0"/>
              <a:t> </a:t>
            </a:r>
            <a:r>
              <a:rPr lang="uz-Cyrl-UZ" dirty="0"/>
              <a:t>амалга ошириш учун раҳбар </a:t>
            </a:r>
            <a:r>
              <a:rPr lang="uz-Cyrl-UZ" b="1" dirty="0">
                <a:solidFill>
                  <a:schemeClr val="accent1"/>
                </a:solidFill>
              </a:rPr>
              <a:t>ўз  ҳокимиятини </a:t>
            </a:r>
            <a:r>
              <a:rPr lang="ru-RU" b="1" dirty="0" err="1">
                <a:solidFill>
                  <a:schemeClr val="accent1"/>
                </a:solidFill>
              </a:rPr>
              <a:t>ривожлантириши</a:t>
            </a:r>
            <a:r>
              <a:rPr lang="ru-RU" b="1" dirty="0">
                <a:solidFill>
                  <a:schemeClr val="accent1"/>
                </a:solidFill>
              </a:rPr>
              <a:t> </a:t>
            </a:r>
            <a:r>
              <a:rPr lang="ru-RU" dirty="0" err="1"/>
              <a:t>ва</a:t>
            </a:r>
            <a:r>
              <a:rPr lang="ru-RU" dirty="0"/>
              <a:t> </a:t>
            </a:r>
            <a:r>
              <a:rPr lang="uz-Cyrl-UZ" b="1" dirty="0"/>
              <a:t>жорий эта олиши </a:t>
            </a:r>
            <a:r>
              <a:rPr lang="uz-Cyrl-UZ" dirty="0"/>
              <a:t>лозим.</a:t>
            </a:r>
            <a:endParaRPr lang="ru-RU" dirty="0"/>
          </a:p>
          <a:p>
            <a:pPr algn="just"/>
            <a:endParaRPr lang="ru-RU"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761F0082-51BA-4738-820F-5608353E9D1C}"/>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4064263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noAutofit/>
          </a:bodyPr>
          <a:lstStyle/>
          <a:p>
            <a:pPr algn="ctr"/>
            <a:r>
              <a:rPr lang="uz-Cyrl-UZ" sz="3600" b="1" dirty="0">
                <a:solidFill>
                  <a:schemeClr val="bg1"/>
                </a:solidFill>
                <a:latin typeface="Bahnschrift" panose="020B0502040204020203" pitchFamily="34" charset="0"/>
              </a:rPr>
              <a:t>Ҳокимият - бу бошқаларнинг хатти-ҳаракатларига таъсир қилиш имкониятидир.</a:t>
            </a: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just"/>
            <a:r>
              <a:rPr lang="ru-RU" dirty="0" err="1"/>
              <a:t>Aмалий</a:t>
            </a:r>
            <a:r>
              <a:rPr lang="ru-RU" dirty="0"/>
              <a:t> </a:t>
            </a:r>
            <a:r>
              <a:rPr lang="ru-RU" dirty="0" err="1"/>
              <a:t>бошқарувда</a:t>
            </a:r>
            <a:r>
              <a:rPr lang="ru-RU" dirty="0"/>
              <a:t> </a:t>
            </a:r>
            <a:r>
              <a:rPr lang="ru-RU" dirty="0" err="1"/>
              <a:t>ҳокимият</a:t>
            </a:r>
            <a:r>
              <a:rPr lang="ru-RU" dirty="0"/>
              <a:t> </a:t>
            </a:r>
            <a:r>
              <a:rPr lang="ru-RU" dirty="0" err="1"/>
              <a:t>кўпинча</a:t>
            </a:r>
            <a:r>
              <a:rPr lang="ru-RU" dirty="0"/>
              <a:t> </a:t>
            </a:r>
            <a:r>
              <a:rPr lang="uz-Cyrl-UZ" dirty="0"/>
              <a:t>маълум бир </a:t>
            </a:r>
            <a:r>
              <a:rPr lang="ru-RU" dirty="0" err="1"/>
              <a:t>ҳуқуқ</a:t>
            </a:r>
            <a:r>
              <a:rPr lang="ru-RU" dirty="0"/>
              <a:t> </a:t>
            </a:r>
            <a:r>
              <a:rPr lang="ru-RU" dirty="0" err="1"/>
              <a:t>ва</a:t>
            </a:r>
            <a:r>
              <a:rPr lang="ru-RU" dirty="0"/>
              <a:t> </a:t>
            </a:r>
            <a:r>
              <a:rPr lang="ru-RU" dirty="0" err="1"/>
              <a:t>ваколатлар</a:t>
            </a:r>
            <a:r>
              <a:rPr lang="uz-Cyrl-UZ" dirty="0"/>
              <a:t>га эгалик сифатида қабул қилинади, ваҳоланки ҳақиқий </a:t>
            </a:r>
            <a:r>
              <a:rPr lang="ru-RU" dirty="0" err="1"/>
              <a:t>ҳокимият</a:t>
            </a:r>
            <a:r>
              <a:rPr lang="ru-RU" dirty="0"/>
              <a:t> </a:t>
            </a:r>
            <a:r>
              <a:rPr lang="ru-RU" dirty="0" err="1"/>
              <a:t>улардан</a:t>
            </a:r>
            <a:r>
              <a:rPr lang="ru-RU" dirty="0"/>
              <a:t> </a:t>
            </a:r>
            <a:r>
              <a:rPr lang="uz-Cyrl-UZ" dirty="0"/>
              <a:t>самарали </a:t>
            </a:r>
            <a:r>
              <a:rPr lang="ru-RU" dirty="0" err="1"/>
              <a:t>фойдаланишнинг</a:t>
            </a:r>
            <a:r>
              <a:rPr lang="ru-RU" dirty="0"/>
              <a:t> </a:t>
            </a:r>
            <a:r>
              <a:rPr lang="ru-RU" dirty="0" err="1"/>
              <a:t>қобилиятидир</a:t>
            </a:r>
            <a:r>
              <a:rPr lang="ru-RU" dirty="0"/>
              <a:t>, </a:t>
            </a:r>
            <a:r>
              <a:rPr lang="ru-RU" dirty="0" err="1"/>
              <a:t>бу</a:t>
            </a:r>
            <a:r>
              <a:rPr lang="ru-RU" dirty="0"/>
              <a:t> </a:t>
            </a:r>
            <a:r>
              <a:rPr lang="ru-RU" dirty="0" err="1"/>
              <a:t>одамларнинг</a:t>
            </a:r>
            <a:r>
              <a:rPr lang="ru-RU" dirty="0"/>
              <a:t> </a:t>
            </a:r>
            <a:r>
              <a:rPr lang="uz-Cyrl-UZ" dirty="0"/>
              <a:t>хоҳиш-истакларидан </a:t>
            </a:r>
            <a:r>
              <a:rPr lang="ru-RU" dirty="0" err="1"/>
              <a:t>қатъий</a:t>
            </a:r>
            <a:r>
              <a:rPr lang="ru-RU" dirty="0"/>
              <a:t> </a:t>
            </a:r>
            <a:r>
              <a:rPr lang="uz-Cyrl-UZ" dirty="0"/>
              <a:t>уларга </a:t>
            </a:r>
            <a:r>
              <a:rPr lang="ru-RU" dirty="0" err="1"/>
              <a:t>назар</a:t>
            </a:r>
            <a:r>
              <a:rPr lang="ru-RU" dirty="0"/>
              <a:t> </a:t>
            </a:r>
            <a:r>
              <a:rPr lang="ru-RU" dirty="0" err="1"/>
              <a:t>таъсир</a:t>
            </a:r>
            <a:r>
              <a:rPr lang="ru-RU" dirty="0"/>
              <a:t> </a:t>
            </a:r>
            <a:r>
              <a:rPr lang="ru-RU" dirty="0" err="1"/>
              <a:t>қилиш</a:t>
            </a:r>
            <a:r>
              <a:rPr lang="ru-RU" dirty="0"/>
              <a:t> </a:t>
            </a:r>
            <a:r>
              <a:rPr lang="uz-Cyrl-UZ" dirty="0"/>
              <a:t>имконияти ва </a:t>
            </a:r>
            <a:r>
              <a:rPr lang="ru-RU" dirty="0" err="1"/>
              <a:t>қобилиятидир</a:t>
            </a:r>
            <a:r>
              <a:rPr lang="ru-RU" dirty="0"/>
              <a:t>. </a:t>
            </a:r>
          </a:p>
          <a:p>
            <a:pPr algn="just"/>
            <a:r>
              <a:rPr lang="ru-RU" dirty="0"/>
              <a:t>Р</a:t>
            </a:r>
            <a:r>
              <a:rPr lang="uz-Cyrl-UZ" dirty="0"/>
              <a:t>аҳбарнинг р</a:t>
            </a:r>
            <a:r>
              <a:rPr lang="ru-RU" dirty="0" err="1"/>
              <a:t>асмий</a:t>
            </a:r>
            <a:r>
              <a:rPr lang="uz-Cyrl-UZ" dirty="0"/>
              <a:t> ваколатларидан ташқари у </a:t>
            </a:r>
            <a:r>
              <a:rPr lang="ru-RU" dirty="0" err="1"/>
              <a:t>қўшимча</a:t>
            </a:r>
            <a:r>
              <a:rPr lang="ru-RU" dirty="0"/>
              <a:t> </a:t>
            </a:r>
            <a:r>
              <a:rPr lang="ru-RU" dirty="0" err="1"/>
              <a:t>равишда</a:t>
            </a:r>
            <a:r>
              <a:rPr lang="ru-RU" dirty="0"/>
              <a:t> </a:t>
            </a:r>
            <a:r>
              <a:rPr lang="uz-Cyrl-UZ" dirty="0"/>
              <a:t>маълум бир </a:t>
            </a:r>
            <a:r>
              <a:rPr lang="ru-RU" dirty="0" err="1"/>
              <a:t>ҳокимият</a:t>
            </a:r>
            <a:r>
              <a:rPr lang="uz-Cyrl-UZ" dirty="0"/>
              <a:t>га ҳам эга бўлиши лозим, чунки у </a:t>
            </a:r>
            <a:r>
              <a:rPr lang="ru-RU" dirty="0" err="1"/>
              <a:t>ўз</a:t>
            </a:r>
            <a:r>
              <a:rPr lang="ru-RU" dirty="0"/>
              <a:t> </a:t>
            </a:r>
            <a:r>
              <a:rPr lang="ru-RU" dirty="0" err="1"/>
              <a:t>бошқарув</a:t>
            </a:r>
            <a:r>
              <a:rPr lang="ru-RU" dirty="0"/>
              <a:t> </a:t>
            </a:r>
            <a:r>
              <a:rPr lang="uz-Cyrl-UZ" dirty="0"/>
              <a:t>жамоаси</a:t>
            </a:r>
            <a:r>
              <a:rPr lang="ru-RU" dirty="0"/>
              <a:t> </a:t>
            </a:r>
            <a:r>
              <a:rPr lang="ru-RU" dirty="0" err="1"/>
              <a:t>ичидаги</a:t>
            </a:r>
            <a:r>
              <a:rPr lang="ru-RU" dirty="0"/>
              <a:t> </a:t>
            </a:r>
            <a:r>
              <a:rPr lang="ru-RU" dirty="0" err="1"/>
              <a:t>ва</a:t>
            </a:r>
            <a:r>
              <a:rPr lang="ru-RU" dirty="0"/>
              <a:t> </a:t>
            </a:r>
            <a:r>
              <a:rPr lang="ru-RU" dirty="0" err="1"/>
              <a:t>ташқарисидаги</a:t>
            </a:r>
            <a:r>
              <a:rPr lang="ru-RU" dirty="0"/>
              <a:t> </a:t>
            </a:r>
            <a:r>
              <a:rPr lang="uz-Cyrl-UZ" dirty="0"/>
              <a:t>шахсларга</a:t>
            </a:r>
            <a:r>
              <a:rPr lang="ru-RU" dirty="0"/>
              <a:t> </a:t>
            </a:r>
            <a:r>
              <a:rPr lang="ru-RU" dirty="0" err="1"/>
              <a:t>боғлиқдир</a:t>
            </a:r>
            <a:r>
              <a:rPr lang="ru-RU" dirty="0"/>
              <a:t>.</a:t>
            </a:r>
          </a:p>
          <a:p>
            <a:pPr algn="just"/>
            <a:endParaRPr lang="ru-RU"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B43307C7-4404-4846-8FCB-127231E4377D}"/>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817356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ҲОКИМИЯТ</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uz-Cyrl-UZ" dirty="0"/>
              <a:t>ў</a:t>
            </a:r>
            <a:r>
              <a:rPr lang="ru-RU" dirty="0"/>
              <a:t>з </a:t>
            </a:r>
            <a:r>
              <a:rPr lang="ru-RU" dirty="0" err="1"/>
              <a:t>хоҳиш-иродасини</a:t>
            </a:r>
            <a:r>
              <a:rPr lang="ru-RU" dirty="0"/>
              <a:t> </a:t>
            </a:r>
            <a:r>
              <a:rPr lang="ru-RU" dirty="0" err="1"/>
              <a:t>амалга</a:t>
            </a:r>
            <a:r>
              <a:rPr lang="ru-RU" dirty="0"/>
              <a:t> </a:t>
            </a:r>
            <a:r>
              <a:rPr lang="ru-RU" dirty="0" err="1"/>
              <a:t>ошириш</a:t>
            </a:r>
            <a:r>
              <a:rPr lang="ru-RU" dirty="0"/>
              <a:t>, </a:t>
            </a:r>
            <a:r>
              <a:rPr lang="ru-RU" dirty="0" err="1"/>
              <a:t>бошқа</a:t>
            </a:r>
            <a:r>
              <a:rPr lang="ru-RU" dirty="0"/>
              <a:t> </a:t>
            </a:r>
            <a:r>
              <a:rPr lang="ru-RU" dirty="0" err="1"/>
              <a:t>одамларнинг</a:t>
            </a:r>
            <a:r>
              <a:rPr lang="ru-RU" dirty="0"/>
              <a:t> </a:t>
            </a:r>
            <a:r>
              <a:rPr lang="ru-RU" dirty="0" err="1"/>
              <a:t>хатти-ҳаракатларига</a:t>
            </a:r>
            <a:r>
              <a:rPr lang="ru-RU" dirty="0"/>
              <a:t> </a:t>
            </a:r>
            <a:r>
              <a:rPr lang="ru-RU" dirty="0" err="1"/>
              <a:t>ҳар</a:t>
            </a:r>
            <a:r>
              <a:rPr lang="ru-RU" dirty="0"/>
              <a:t> </a:t>
            </a:r>
            <a:r>
              <a:rPr lang="ru-RU" dirty="0" err="1"/>
              <a:t>қандай</a:t>
            </a:r>
            <a:r>
              <a:rPr lang="ru-RU" dirty="0"/>
              <a:t> </a:t>
            </a:r>
            <a:r>
              <a:rPr lang="ru-RU" dirty="0" err="1"/>
              <a:t>восита</a:t>
            </a:r>
            <a:r>
              <a:rPr lang="ru-RU" dirty="0"/>
              <a:t> </a:t>
            </a:r>
            <a:r>
              <a:rPr lang="ru-RU" dirty="0" err="1"/>
              <a:t>билан</a:t>
            </a:r>
            <a:r>
              <a:rPr lang="ru-RU" dirty="0"/>
              <a:t> </a:t>
            </a:r>
            <a:r>
              <a:rPr lang="ru-RU" dirty="0" err="1"/>
              <a:t>ҳал</a:t>
            </a:r>
            <a:r>
              <a:rPr lang="ru-RU" dirty="0"/>
              <a:t> </a:t>
            </a:r>
            <a:r>
              <a:rPr lang="ru-RU" dirty="0" err="1"/>
              <a:t>қилувчи</a:t>
            </a:r>
            <a:r>
              <a:rPr lang="ru-RU" dirty="0"/>
              <a:t> та</a:t>
            </a:r>
            <a:r>
              <a:rPr lang="uz-Cyrl-UZ" dirty="0"/>
              <a:t>ъ</a:t>
            </a:r>
            <a:r>
              <a:rPr lang="ru-RU" dirty="0"/>
              <a:t>сир к</a:t>
            </a:r>
            <a:r>
              <a:rPr lang="uz-Cyrl-UZ" dirty="0"/>
              <a:t>ў</a:t>
            </a:r>
            <a:r>
              <a:rPr lang="ru-RU" dirty="0" err="1"/>
              <a:t>рсатиш</a:t>
            </a:r>
            <a:r>
              <a:rPr lang="ru-RU" dirty="0"/>
              <a:t> </a:t>
            </a:r>
            <a:r>
              <a:rPr lang="ru-RU" dirty="0" err="1"/>
              <a:t>қобилияти</a:t>
            </a:r>
            <a:r>
              <a:rPr lang="ru-RU" dirty="0"/>
              <a:t> </a:t>
            </a:r>
            <a:r>
              <a:rPr lang="ru-RU" dirty="0" err="1"/>
              <a:t>ва</a:t>
            </a:r>
            <a:r>
              <a:rPr lang="ru-RU" dirty="0"/>
              <a:t> </a:t>
            </a:r>
            <a:r>
              <a:rPr lang="ru-RU" dirty="0" err="1"/>
              <a:t>имконияти</a:t>
            </a:r>
            <a:r>
              <a:rPr lang="ru-RU" dirty="0"/>
              <a:t>;</a:t>
            </a:r>
          </a:p>
          <a:p>
            <a:r>
              <a:rPr lang="ru-RU" dirty="0" err="1"/>
              <a:t>бир</a:t>
            </a:r>
            <a:r>
              <a:rPr lang="ru-RU" dirty="0"/>
              <a:t> </a:t>
            </a:r>
            <a:r>
              <a:rPr lang="ru-RU" dirty="0" err="1"/>
              <a:t>ёки</a:t>
            </a:r>
            <a:r>
              <a:rPr lang="ru-RU" dirty="0"/>
              <a:t> </a:t>
            </a:r>
            <a:r>
              <a:rPr lang="ru-RU" dirty="0" err="1"/>
              <a:t>бир</a:t>
            </a:r>
            <a:r>
              <a:rPr lang="ru-RU" dirty="0"/>
              <a:t> </a:t>
            </a:r>
            <a:r>
              <a:rPr lang="ru-RU" dirty="0" err="1"/>
              <a:t>нечта</a:t>
            </a:r>
            <a:r>
              <a:rPr lang="ru-RU" dirty="0"/>
              <a:t> б</a:t>
            </a:r>
            <a:r>
              <a:rPr lang="uz-Cyrl-UZ" dirty="0"/>
              <a:t>ў</a:t>
            </a:r>
            <a:r>
              <a:rPr lang="ru-RU" dirty="0" err="1"/>
              <a:t>линмаларнинг</a:t>
            </a:r>
            <a:r>
              <a:rPr lang="ru-RU" dirty="0"/>
              <a:t> (</a:t>
            </a:r>
            <a:r>
              <a:rPr lang="ru-RU" dirty="0" err="1"/>
              <a:t>мас</a:t>
            </a:r>
            <a:r>
              <a:rPr lang="uz-Cyrl-UZ" dirty="0"/>
              <a:t>ъ</a:t>
            </a:r>
            <a:r>
              <a:rPr lang="ru-RU" dirty="0" err="1"/>
              <a:t>ул</a:t>
            </a:r>
            <a:r>
              <a:rPr lang="ru-RU" dirty="0"/>
              <a:t> б</a:t>
            </a:r>
            <a:r>
              <a:rPr lang="uz-Cyrl-UZ" dirty="0"/>
              <a:t>ў</a:t>
            </a:r>
            <a:r>
              <a:rPr lang="ru-RU" dirty="0" err="1"/>
              <a:t>линмаларнинг</a:t>
            </a:r>
            <a:r>
              <a:rPr lang="ru-RU" dirty="0"/>
              <a:t>) </a:t>
            </a:r>
            <a:r>
              <a:rPr lang="ru-RU" dirty="0" err="1"/>
              <a:t>хатти-ҳаракатлари</a:t>
            </a:r>
            <a:r>
              <a:rPr lang="ru-RU" dirty="0"/>
              <a:t> б</a:t>
            </a:r>
            <a:r>
              <a:rPr lang="uz-Cyrl-UZ" dirty="0"/>
              <a:t>аъ</a:t>
            </a:r>
            <a:r>
              <a:rPr lang="ru-RU" dirty="0" err="1"/>
              <a:t>зи</a:t>
            </a:r>
            <a:r>
              <a:rPr lang="ru-RU" dirty="0"/>
              <a:t> </a:t>
            </a:r>
            <a:r>
              <a:rPr lang="ru-RU" dirty="0" err="1"/>
              <a:t>ҳолларда</a:t>
            </a:r>
            <a:r>
              <a:rPr lang="ru-RU" dirty="0"/>
              <a:t> </a:t>
            </a:r>
            <a:r>
              <a:rPr lang="ru-RU" dirty="0" err="1"/>
              <a:t>бошқа</a:t>
            </a:r>
            <a:r>
              <a:rPr lang="ru-RU" dirty="0"/>
              <a:t> </a:t>
            </a:r>
            <a:r>
              <a:rPr lang="ru-RU" dirty="0" err="1"/>
              <a:t>бирликлар</a:t>
            </a:r>
            <a:r>
              <a:rPr lang="ru-RU" dirty="0"/>
              <a:t> (</a:t>
            </a:r>
            <a:r>
              <a:rPr lang="ru-RU" dirty="0" err="1"/>
              <a:t>назорат</a:t>
            </a:r>
            <a:r>
              <a:rPr lang="ru-RU" dirty="0"/>
              <a:t> </a:t>
            </a:r>
            <a:r>
              <a:rPr lang="ru-RU" dirty="0" err="1"/>
              <a:t>қилувчи</a:t>
            </a:r>
            <a:r>
              <a:rPr lang="ru-RU" dirty="0"/>
              <a:t> </a:t>
            </a:r>
            <a:r>
              <a:rPr lang="ru-RU" dirty="0" err="1"/>
              <a:t>бирликлар</a:t>
            </a:r>
            <a:r>
              <a:rPr lang="ru-RU" dirty="0"/>
              <a:t>) </a:t>
            </a:r>
            <a:r>
              <a:rPr lang="ru-RU" dirty="0" err="1"/>
              <a:t>хатти-ҳаракатларига</a:t>
            </a:r>
            <a:r>
              <a:rPr lang="ru-RU" dirty="0"/>
              <a:t> </a:t>
            </a:r>
            <a:r>
              <a:rPr lang="ru-RU" dirty="0" err="1"/>
              <a:t>бо</a:t>
            </a:r>
            <a:r>
              <a:rPr lang="uz-Cyrl-UZ" dirty="0"/>
              <a:t>ғ</a:t>
            </a:r>
            <a:r>
              <a:rPr lang="ru-RU" dirty="0" err="1"/>
              <a:t>лиқ</a:t>
            </a:r>
            <a:r>
              <a:rPr lang="ru-RU" dirty="0"/>
              <a:t> б</a:t>
            </a:r>
            <a:r>
              <a:rPr lang="uz-Cyrl-UZ" dirty="0"/>
              <a:t>ў </a:t>
            </a:r>
            <a:r>
              <a:rPr lang="ru-RU" dirty="0" err="1"/>
              <a:t>лган</a:t>
            </a:r>
            <a:r>
              <a:rPr lang="ru-RU" dirty="0"/>
              <a:t> </a:t>
            </a:r>
            <a:r>
              <a:rPr lang="ru-RU" dirty="0" err="1"/>
              <a:t>ижтимоий</a:t>
            </a:r>
            <a:r>
              <a:rPr lang="ru-RU" dirty="0"/>
              <a:t> </a:t>
            </a:r>
            <a:r>
              <a:rPr lang="ru-RU" dirty="0" err="1"/>
              <a:t>бирликлар</a:t>
            </a:r>
            <a:r>
              <a:rPr lang="ru-RU" dirty="0"/>
              <a:t> </a:t>
            </a:r>
            <a:r>
              <a:rPr lang="uz-Cyrl-UZ" dirty="0"/>
              <a:t>ў</a:t>
            </a:r>
            <a:r>
              <a:rPr lang="ru-RU" dirty="0" err="1"/>
              <a:t>ртасидаги</a:t>
            </a:r>
            <a:r>
              <a:rPr lang="ru-RU" dirty="0"/>
              <a:t> </a:t>
            </a:r>
            <a:r>
              <a:rPr lang="ru-RU" dirty="0" err="1"/>
              <a:t>муносабатлар</a:t>
            </a:r>
            <a:r>
              <a:rPr lang="ru-RU" dirty="0"/>
              <a:t>;</a:t>
            </a:r>
          </a:p>
          <a:p>
            <a:r>
              <a:rPr lang="ru-RU" dirty="0" err="1"/>
              <a:t>гуруҳ</a:t>
            </a:r>
            <a:r>
              <a:rPr lang="ru-RU" dirty="0"/>
              <a:t> </a:t>
            </a:r>
            <a:r>
              <a:rPr lang="ru-RU" dirty="0" err="1"/>
              <a:t>ёки</a:t>
            </a:r>
            <a:r>
              <a:rPr lang="ru-RU" dirty="0"/>
              <a:t> </a:t>
            </a:r>
            <a:r>
              <a:rPr lang="ru-RU" dirty="0" err="1"/>
              <a:t>шахснинг</a:t>
            </a:r>
            <a:r>
              <a:rPr lang="ru-RU" dirty="0"/>
              <a:t> </a:t>
            </a:r>
            <a:r>
              <a:rPr lang="ru-RU" dirty="0" err="1"/>
              <a:t>бошқасига</a:t>
            </a:r>
            <a:r>
              <a:rPr lang="ru-RU" dirty="0"/>
              <a:t> т</a:t>
            </a:r>
            <a:r>
              <a:rPr lang="uz-Cyrl-UZ" dirty="0"/>
              <a:t>аъ</a:t>
            </a:r>
            <a:r>
              <a:rPr lang="ru-RU" dirty="0"/>
              <a:t>сир </a:t>
            </a:r>
            <a:r>
              <a:rPr lang="ru-RU" dirty="0" err="1"/>
              <a:t>қилиш</a:t>
            </a:r>
            <a:r>
              <a:rPr lang="ru-RU" dirty="0"/>
              <a:t> </a:t>
            </a:r>
            <a:r>
              <a:rPr lang="ru-RU" dirty="0" err="1"/>
              <a:t>қобилияти</a:t>
            </a:r>
            <a:r>
              <a:rPr lang="ru-RU" dirty="0"/>
              <a:t>;</a:t>
            </a:r>
          </a:p>
          <a:p>
            <a:r>
              <a:rPr lang="ru-RU" dirty="0" err="1"/>
              <a:t>бир</a:t>
            </a:r>
            <a:r>
              <a:rPr lang="ru-RU" dirty="0"/>
              <a:t> </a:t>
            </a:r>
            <a:r>
              <a:rPr lang="ru-RU" dirty="0" err="1"/>
              <a:t>шахс</a:t>
            </a:r>
            <a:r>
              <a:rPr lang="ru-RU" dirty="0"/>
              <a:t> </a:t>
            </a:r>
            <a:r>
              <a:rPr lang="ru-RU" dirty="0" err="1"/>
              <a:t>ёки</a:t>
            </a:r>
            <a:r>
              <a:rPr lang="ru-RU" dirty="0"/>
              <a:t> </a:t>
            </a:r>
            <a:r>
              <a:rPr lang="ru-RU" dirty="0" err="1"/>
              <a:t>гуруҳнинг</a:t>
            </a:r>
            <a:r>
              <a:rPr lang="ru-RU" dirty="0"/>
              <a:t> </a:t>
            </a:r>
            <a:r>
              <a:rPr lang="ru-RU" dirty="0" err="1"/>
              <a:t>муқаррар</a:t>
            </a:r>
            <a:r>
              <a:rPr lang="ru-RU" dirty="0"/>
              <a:t> </a:t>
            </a:r>
            <a:r>
              <a:rPr lang="ru-RU" dirty="0" err="1"/>
              <a:t>қаршиликка</a:t>
            </a:r>
            <a:r>
              <a:rPr lang="ru-RU" dirty="0"/>
              <a:t> </a:t>
            </a:r>
            <a:r>
              <a:rPr lang="ru-RU" dirty="0" err="1"/>
              <a:t>қарамай</a:t>
            </a:r>
            <a:r>
              <a:rPr lang="ru-RU" dirty="0"/>
              <a:t> қ</a:t>
            </a:r>
            <a:r>
              <a:rPr lang="uz-Cyrl-UZ" dirty="0"/>
              <a:t>ў</a:t>
            </a:r>
            <a:r>
              <a:rPr lang="ru-RU" dirty="0" err="1"/>
              <a:t>рқув</a:t>
            </a:r>
            <a:r>
              <a:rPr lang="ru-RU" dirty="0"/>
              <a:t> </a:t>
            </a:r>
            <a:r>
              <a:rPr lang="ru-RU" dirty="0" err="1"/>
              <a:t>орқали</a:t>
            </a:r>
            <a:r>
              <a:rPr lang="ru-RU" dirty="0"/>
              <a:t>, </a:t>
            </a:r>
            <a:r>
              <a:rPr lang="uz-Cyrl-UZ" dirty="0"/>
              <a:t>рағбатлантиришни рад этиш</a:t>
            </a:r>
            <a:r>
              <a:rPr lang="ru-RU" dirty="0"/>
              <a:t> </a:t>
            </a:r>
            <a:r>
              <a:rPr lang="ru-RU" dirty="0" err="1"/>
              <a:t>ёки</a:t>
            </a:r>
            <a:r>
              <a:rPr lang="ru-RU" dirty="0"/>
              <a:t> </a:t>
            </a:r>
            <a:r>
              <a:rPr lang="ru-RU" dirty="0" err="1"/>
              <a:t>жазо</a:t>
            </a:r>
            <a:r>
              <a:rPr lang="ru-RU" dirty="0"/>
              <a:t> </a:t>
            </a:r>
            <a:r>
              <a:rPr lang="uz-Cyrl-UZ" dirty="0"/>
              <a:t>қўллаш </a:t>
            </a:r>
            <a:r>
              <a:rPr lang="ru-RU" dirty="0" err="1"/>
              <a:t>шаклида</a:t>
            </a:r>
            <a:r>
              <a:rPr lang="ru-RU" dirty="0"/>
              <a:t> </a:t>
            </a:r>
            <a:r>
              <a:rPr lang="ru-RU" dirty="0" err="1"/>
              <a:t>ва</a:t>
            </a:r>
            <a:r>
              <a:rPr lang="ru-RU" dirty="0"/>
              <a:t> </a:t>
            </a:r>
            <a:r>
              <a:rPr lang="uz-Cyrl-UZ" dirty="0"/>
              <a:t>ў</a:t>
            </a:r>
            <a:r>
              <a:rPr lang="ru-RU" dirty="0"/>
              <a:t>з </a:t>
            </a:r>
            <a:r>
              <a:rPr lang="ru-RU" dirty="0" err="1"/>
              <a:t>иродасини</a:t>
            </a:r>
            <a:r>
              <a:rPr lang="ru-RU" dirty="0"/>
              <a:t> </a:t>
            </a:r>
            <a:r>
              <a:rPr lang="ru-RU" dirty="0" err="1"/>
              <a:t>амалга</a:t>
            </a:r>
            <a:r>
              <a:rPr lang="ru-RU" dirty="0"/>
              <a:t> </a:t>
            </a:r>
            <a:r>
              <a:rPr lang="ru-RU" dirty="0" err="1"/>
              <a:t>ошириш</a:t>
            </a:r>
            <a:r>
              <a:rPr lang="ru-RU" dirty="0"/>
              <a:t> </a:t>
            </a:r>
            <a:r>
              <a:rPr lang="ru-RU" dirty="0" err="1"/>
              <a:t>қобилияти</a:t>
            </a:r>
            <a:r>
              <a:rPr lang="ru-RU" dirty="0"/>
              <a:t>;</a:t>
            </a:r>
          </a:p>
          <a:p>
            <a:pPr algn="just"/>
            <a:endParaRPr lang="ru-RU"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4429F9D7-FF36-465B-AA5C-B0532BB1890B}"/>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098818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ҲОКИМИЯТ</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ru-RU" dirty="0" err="1"/>
              <a:t>Ҳокимият</a:t>
            </a:r>
            <a:r>
              <a:rPr lang="ru-RU" dirty="0"/>
              <a:t> </a:t>
            </a:r>
            <a:r>
              <a:rPr lang="uz-Cyrl-UZ" dirty="0"/>
              <a:t>бунгунги кунда</a:t>
            </a:r>
            <a:r>
              <a:rPr lang="ru-RU" dirty="0"/>
              <a:t> </a:t>
            </a:r>
            <a:r>
              <a:rPr lang="ru-RU" dirty="0" err="1"/>
              <a:t>асосан</a:t>
            </a:r>
            <a:r>
              <a:rPr lang="ru-RU" dirty="0"/>
              <a:t> </a:t>
            </a:r>
            <a:r>
              <a:rPr lang="ru-RU" dirty="0" err="1"/>
              <a:t>социологлар</a:t>
            </a:r>
            <a:r>
              <a:rPr lang="ru-RU" dirty="0"/>
              <a:t>, </a:t>
            </a:r>
            <a:r>
              <a:rPr lang="ru-RU" dirty="0" err="1"/>
              <a:t>сиёсатчилар</a:t>
            </a:r>
            <a:r>
              <a:rPr lang="ru-RU" dirty="0"/>
              <a:t> </a:t>
            </a:r>
            <a:r>
              <a:rPr lang="ru-RU" dirty="0" err="1"/>
              <a:t>ва</a:t>
            </a:r>
            <a:r>
              <a:rPr lang="ru-RU" dirty="0"/>
              <a:t> </a:t>
            </a:r>
            <a:r>
              <a:rPr lang="ru-RU" dirty="0" err="1"/>
              <a:t>файласуфлар</a:t>
            </a:r>
            <a:r>
              <a:rPr lang="ru-RU" dirty="0"/>
              <a:t> </a:t>
            </a:r>
            <a:r>
              <a:rPr lang="ru-RU" dirty="0" err="1"/>
              <a:t>томонидан</a:t>
            </a:r>
            <a:r>
              <a:rPr lang="ru-RU" dirty="0"/>
              <a:t> </a:t>
            </a:r>
            <a:r>
              <a:rPr lang="uz-Cyrl-UZ" dirty="0"/>
              <a:t>кенг ўрганилган</a:t>
            </a:r>
            <a:r>
              <a:rPr lang="ru-RU" dirty="0"/>
              <a:t>. </a:t>
            </a:r>
          </a:p>
          <a:p>
            <a:pPr algn="just"/>
            <a:r>
              <a:rPr lang="uz-Cyrl-UZ" b="1" dirty="0"/>
              <a:t>Менежменет ҳам лидерлик ва раҳбарлик нуқтаи назаридан ўзининг ёндашувларига эга. Бунга кўра ҳар қандай ташкилотни ҳокимият тизими сифатида кўриш мумкин.</a:t>
            </a:r>
            <a:endParaRPr lang="ru-RU" b="1" dirty="0"/>
          </a:p>
          <a:p>
            <a:r>
              <a:rPr lang="uz-Cyrl-UZ" b="1" dirty="0"/>
              <a:t>Ҳокимият</a:t>
            </a:r>
            <a:r>
              <a:rPr lang="ru-RU" b="1" dirty="0"/>
              <a:t> </a:t>
            </a:r>
            <a:r>
              <a:rPr lang="ru-RU" b="1" dirty="0" err="1"/>
              <a:t>турли</a:t>
            </a:r>
            <a:r>
              <a:rPr lang="ru-RU" b="1" dirty="0"/>
              <a:t> </a:t>
            </a:r>
            <a:r>
              <a:rPr lang="ru-RU" b="1" dirty="0" err="1"/>
              <a:t>манбаларга</a:t>
            </a:r>
            <a:r>
              <a:rPr lang="ru-RU" b="1" dirty="0"/>
              <a:t> </a:t>
            </a:r>
            <a:r>
              <a:rPr lang="ru-RU" b="1" dirty="0" err="1"/>
              <a:t>эга</a:t>
            </a:r>
            <a:r>
              <a:rPr lang="ru-RU" dirty="0"/>
              <a:t>:</a:t>
            </a:r>
          </a:p>
          <a:p>
            <a:pPr marL="0" indent="0">
              <a:buNone/>
            </a:pPr>
            <a:r>
              <a:rPr lang="ru-RU" dirty="0"/>
              <a:t>- </a:t>
            </a:r>
            <a:r>
              <a:rPr lang="ru-RU" dirty="0" err="1"/>
              <a:t>лавозим</a:t>
            </a:r>
            <a:r>
              <a:rPr lang="ru-RU" dirty="0"/>
              <a:t> </a:t>
            </a:r>
            <a:r>
              <a:rPr lang="ru-RU" dirty="0" err="1"/>
              <a:t>ёки</a:t>
            </a:r>
            <a:r>
              <a:rPr lang="ru-RU" dirty="0"/>
              <a:t> </a:t>
            </a:r>
            <a:r>
              <a:rPr lang="ru-RU" dirty="0" err="1"/>
              <a:t>ваколат</a:t>
            </a:r>
            <a:r>
              <a:rPr lang="ru-RU" dirty="0"/>
              <a:t>;</a:t>
            </a:r>
          </a:p>
          <a:p>
            <a:pPr marL="0" indent="0">
              <a:buNone/>
            </a:pPr>
            <a:r>
              <a:rPr lang="ru-RU" dirty="0"/>
              <a:t>- </a:t>
            </a:r>
            <a:r>
              <a:rPr lang="ru-RU" dirty="0" err="1"/>
              <a:t>шахс</a:t>
            </a:r>
            <a:r>
              <a:rPr lang="ru-RU" dirty="0"/>
              <a:t> </a:t>
            </a:r>
            <a:r>
              <a:rPr lang="ru-RU" dirty="0" err="1"/>
              <a:t>ёки</a:t>
            </a:r>
            <a:r>
              <a:rPr lang="ru-RU" dirty="0"/>
              <a:t> </a:t>
            </a:r>
            <a:r>
              <a:rPr lang="uz-Cyrl-UZ" dirty="0"/>
              <a:t>авторитет</a:t>
            </a:r>
            <a:r>
              <a:rPr lang="ru-RU" dirty="0"/>
              <a:t>;</a:t>
            </a:r>
          </a:p>
          <a:p>
            <a:pPr marL="0" indent="0">
              <a:buNone/>
            </a:pPr>
            <a:r>
              <a:rPr lang="ru-RU" dirty="0"/>
              <a:t>- </a:t>
            </a:r>
            <a:r>
              <a:rPr lang="ru-RU" dirty="0" err="1"/>
              <a:t>маданият</a:t>
            </a:r>
            <a:r>
              <a:rPr lang="ru-RU" dirty="0"/>
              <a:t> </a:t>
            </a:r>
            <a:r>
              <a:rPr lang="ru-RU" dirty="0" err="1"/>
              <a:t>ёки</a:t>
            </a:r>
            <a:r>
              <a:rPr lang="ru-RU" dirty="0"/>
              <a:t> менталитет;</a:t>
            </a:r>
          </a:p>
          <a:p>
            <a:pPr marL="0" indent="0">
              <a:buNone/>
            </a:pPr>
            <a:r>
              <a:rPr lang="ru-RU" dirty="0"/>
              <a:t>- </a:t>
            </a:r>
            <a:r>
              <a:rPr lang="ru-RU" dirty="0" err="1"/>
              <a:t>ташқи</a:t>
            </a:r>
            <a:r>
              <a:rPr lang="ru-RU" dirty="0"/>
              <a:t> </a:t>
            </a:r>
            <a:r>
              <a:rPr lang="ru-RU" dirty="0" err="1"/>
              <a:t>манбалар</a:t>
            </a:r>
            <a:r>
              <a:rPr lang="ru-RU" dirty="0"/>
              <a:t>.</a:t>
            </a:r>
          </a:p>
          <a:p>
            <a:pPr algn="just"/>
            <a:endParaRPr lang="ru-RU"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A3AE0067-CA0F-469D-95E0-0D88FC53817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329935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ҲОКИМИЯТ</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ru-RU" b="1" dirty="0" err="1"/>
              <a:t>Лавозимга</a:t>
            </a:r>
            <a:r>
              <a:rPr lang="ru-RU" b="1" dirty="0"/>
              <a:t> </a:t>
            </a:r>
            <a:r>
              <a:rPr lang="ru-RU" b="1" dirty="0" err="1"/>
              <a:t>асосланган</a:t>
            </a:r>
            <a:r>
              <a:rPr lang="ru-RU" b="1" dirty="0"/>
              <a:t> </a:t>
            </a:r>
            <a:r>
              <a:rPr lang="ru-RU" b="1" dirty="0" err="1"/>
              <a:t>ҳокимият</a:t>
            </a:r>
            <a:r>
              <a:rPr lang="ru-RU" b="1" dirty="0"/>
              <a:t> </a:t>
            </a:r>
            <a:r>
              <a:rPr lang="uz-Cyrl-UZ" dirty="0"/>
              <a:t>формал характерга эга бўлиб</a:t>
            </a:r>
            <a:r>
              <a:rPr lang="ru-RU" dirty="0"/>
              <a:t>,</a:t>
            </a:r>
            <a:r>
              <a:rPr lang="uz-Cyrl-UZ" dirty="0"/>
              <a:t> ловозимнинг </a:t>
            </a:r>
            <a:r>
              <a:rPr lang="ru-RU" dirty="0" err="1"/>
              <a:t>ташкилот</a:t>
            </a:r>
            <a:r>
              <a:rPr lang="ru-RU" dirty="0"/>
              <a:t> </a:t>
            </a:r>
            <a:r>
              <a:rPr lang="ru-RU" dirty="0" err="1"/>
              <a:t>мақсадлари</a:t>
            </a:r>
            <a:r>
              <a:rPr lang="uz-Cyrl-UZ" dirty="0"/>
              <a:t>га нисбатан ҳолатига ва уни </a:t>
            </a:r>
            <a:r>
              <a:rPr lang="ru-RU" dirty="0" err="1"/>
              <a:t>алмаш</a:t>
            </a:r>
            <a:r>
              <a:rPr lang="uz-Cyrl-UZ" dirty="0"/>
              <a:t>увчанлигига </a:t>
            </a:r>
            <a:r>
              <a:rPr lang="ru-RU" dirty="0" err="1"/>
              <a:t>боғлиқ</a:t>
            </a:r>
            <a:r>
              <a:rPr lang="ru-RU" dirty="0"/>
              <a:t>.</a:t>
            </a:r>
          </a:p>
          <a:p>
            <a:pPr algn="just"/>
            <a:r>
              <a:rPr lang="ru-RU" b="1" dirty="0" err="1"/>
              <a:t>Шахснинг</a:t>
            </a:r>
            <a:r>
              <a:rPr lang="ru-RU" b="1" dirty="0"/>
              <a:t> </a:t>
            </a:r>
            <a:r>
              <a:rPr lang="uz-Cyrl-UZ" b="1" dirty="0"/>
              <a:t>ҳокимияти</a:t>
            </a:r>
            <a:r>
              <a:rPr lang="ru-RU" b="1" dirty="0"/>
              <a:t> </a:t>
            </a:r>
            <a:r>
              <a:rPr lang="ru-RU" dirty="0" err="1"/>
              <a:t>унинг</a:t>
            </a:r>
            <a:r>
              <a:rPr lang="ru-RU" dirty="0"/>
              <a:t> </a:t>
            </a:r>
            <a:r>
              <a:rPr lang="uz-Cyrl-UZ" dirty="0"/>
              <a:t>обрўси </a:t>
            </a:r>
            <a:r>
              <a:rPr lang="ru-RU" dirty="0" err="1"/>
              <a:t>ва</a:t>
            </a:r>
            <a:r>
              <a:rPr lang="ru-RU" dirty="0"/>
              <a:t> </a:t>
            </a:r>
            <a:r>
              <a:rPr lang="ru-RU" dirty="0" err="1"/>
              <a:t>шахсларни</a:t>
            </a:r>
            <a:r>
              <a:rPr lang="ru-RU" dirty="0"/>
              <a:t> </a:t>
            </a:r>
            <a:r>
              <a:rPr lang="ru-RU" dirty="0" err="1"/>
              <a:t>ўзаро</a:t>
            </a:r>
            <a:r>
              <a:rPr lang="ru-RU" dirty="0"/>
              <a:t> </a:t>
            </a:r>
            <a:r>
              <a:rPr lang="ru-RU" dirty="0" err="1"/>
              <a:t>тан</a:t>
            </a:r>
            <a:r>
              <a:rPr lang="ru-RU" dirty="0"/>
              <a:t> </a:t>
            </a:r>
            <a:r>
              <a:rPr lang="ru-RU" dirty="0" err="1"/>
              <a:t>олишга</a:t>
            </a:r>
            <a:r>
              <a:rPr lang="ru-RU" dirty="0"/>
              <a:t> </a:t>
            </a:r>
            <a:r>
              <a:rPr lang="ru-RU" dirty="0" err="1"/>
              <a:t>асосланади</a:t>
            </a:r>
            <a:r>
              <a:rPr lang="ru-RU" dirty="0"/>
              <a:t>.</a:t>
            </a:r>
          </a:p>
          <a:p>
            <a:pPr algn="just"/>
            <a:r>
              <a:rPr lang="ru-RU" dirty="0"/>
              <a:t>Корпоратив </a:t>
            </a:r>
            <a:r>
              <a:rPr lang="ru-RU" dirty="0" err="1"/>
              <a:t>маданият</a:t>
            </a:r>
            <a:r>
              <a:rPr lang="ru-RU" dirty="0"/>
              <a:t> </a:t>
            </a:r>
            <a:r>
              <a:rPr lang="uz-Cyrl-UZ" b="1" dirty="0"/>
              <a:t>ҳокимият </a:t>
            </a:r>
            <a:r>
              <a:rPr lang="ru-RU" b="1" dirty="0" err="1"/>
              <a:t>манбаи</a:t>
            </a:r>
            <a:r>
              <a:rPr lang="ru-RU" b="1" dirty="0"/>
              <a:t> </a:t>
            </a:r>
            <a:r>
              <a:rPr lang="ru-RU" dirty="0" err="1"/>
              <a:t>сифатида</a:t>
            </a:r>
            <a:r>
              <a:rPr lang="ru-RU" dirty="0"/>
              <a:t> </a:t>
            </a:r>
            <a:r>
              <a:rPr lang="ru-RU" dirty="0" err="1"/>
              <a:t>кўпинча</a:t>
            </a:r>
            <a:r>
              <a:rPr lang="ru-RU" dirty="0"/>
              <a:t> </a:t>
            </a:r>
            <a:r>
              <a:rPr lang="ru-RU" dirty="0" err="1"/>
              <a:t>шахслараро</a:t>
            </a:r>
            <a:r>
              <a:rPr lang="ru-RU" dirty="0"/>
              <a:t>, </a:t>
            </a:r>
            <a:r>
              <a:rPr lang="ru-RU" dirty="0" err="1"/>
              <a:t>норасмий</a:t>
            </a:r>
            <a:r>
              <a:rPr lang="ru-RU" dirty="0"/>
              <a:t> </a:t>
            </a:r>
            <a:r>
              <a:rPr lang="ru-RU" dirty="0" err="1"/>
              <a:t>алоқалар</a:t>
            </a:r>
            <a:r>
              <a:rPr lang="ru-RU" dirty="0"/>
              <a:t> </a:t>
            </a:r>
            <a:r>
              <a:rPr lang="uz-Cyrl-UZ" dirty="0"/>
              <a:t>ва </a:t>
            </a:r>
            <a:r>
              <a:rPr lang="ru-RU" dirty="0" err="1"/>
              <a:t>мулоқот</a:t>
            </a:r>
            <a:r>
              <a:rPr lang="uz-Cyrl-UZ" dirty="0"/>
              <a:t>лар</a:t>
            </a:r>
            <a:r>
              <a:rPr lang="ru-RU" dirty="0"/>
              <a:t>, </a:t>
            </a:r>
            <a:r>
              <a:rPr lang="ru-RU" dirty="0" err="1"/>
              <a:t>умумий</a:t>
            </a:r>
            <a:r>
              <a:rPr lang="ru-RU" dirty="0"/>
              <a:t> </a:t>
            </a:r>
            <a:r>
              <a:rPr lang="ru-RU" dirty="0" err="1"/>
              <a:t>мақсадлар</a:t>
            </a:r>
            <a:r>
              <a:rPr lang="ru-RU" dirty="0"/>
              <a:t> </a:t>
            </a:r>
            <a:r>
              <a:rPr lang="ru-RU" dirty="0" err="1"/>
              <a:t>ва</a:t>
            </a:r>
            <a:r>
              <a:rPr lang="ru-RU" dirty="0"/>
              <a:t> </a:t>
            </a:r>
            <a:r>
              <a:rPr lang="uz-Cyrl-UZ" dirty="0"/>
              <a:t>ташкилот имижига хос е</a:t>
            </a:r>
            <a:r>
              <a:rPr lang="ru-RU" dirty="0" err="1"/>
              <a:t>такчилик</a:t>
            </a:r>
            <a:r>
              <a:rPr lang="ru-RU" dirty="0"/>
              <a:t> </a:t>
            </a:r>
            <a:r>
              <a:rPr lang="ru-RU" dirty="0" err="1"/>
              <a:t>услуб</a:t>
            </a:r>
            <a:r>
              <a:rPr lang="uz-Cyrl-UZ" dirty="0"/>
              <a:t>лар</a:t>
            </a:r>
            <a:r>
              <a:rPr lang="ru-RU" dirty="0"/>
              <a:t>и </a:t>
            </a:r>
            <a:r>
              <a:rPr lang="ru-RU" dirty="0" err="1"/>
              <a:t>асосида</a:t>
            </a:r>
            <a:r>
              <a:rPr lang="ru-RU" dirty="0"/>
              <a:t> </a:t>
            </a:r>
            <a:r>
              <a:rPr lang="ru-RU" dirty="0" err="1"/>
              <a:t>ривожланади</a:t>
            </a:r>
            <a:r>
              <a:rPr lang="ru-RU" dirty="0"/>
              <a:t>.</a:t>
            </a:r>
          </a:p>
          <a:p>
            <a:pPr algn="just"/>
            <a:r>
              <a:rPr lang="ru-RU" dirty="0" err="1"/>
              <a:t>Ҳокимиятнинг</a:t>
            </a:r>
            <a:r>
              <a:rPr lang="ru-RU" dirty="0"/>
              <a:t> </a:t>
            </a:r>
            <a:r>
              <a:rPr lang="ru-RU" dirty="0" err="1"/>
              <a:t>ташқи</a:t>
            </a:r>
            <a:r>
              <a:rPr lang="ru-RU" dirty="0"/>
              <a:t> </a:t>
            </a:r>
            <a:r>
              <a:rPr lang="ru-RU" dirty="0" err="1"/>
              <a:t>манбалари</a:t>
            </a:r>
            <a:r>
              <a:rPr lang="ru-RU" dirty="0"/>
              <a:t> </a:t>
            </a:r>
            <a:r>
              <a:rPr lang="ru-RU" dirty="0" err="1"/>
              <a:t>давлатнинг</a:t>
            </a:r>
            <a:r>
              <a:rPr lang="ru-RU" dirty="0"/>
              <a:t> </a:t>
            </a:r>
            <a:r>
              <a:rPr lang="ru-RU" b="1" dirty="0" err="1"/>
              <a:t>қонунчилик</a:t>
            </a:r>
            <a:r>
              <a:rPr lang="ru-RU" b="1" dirty="0"/>
              <a:t> </a:t>
            </a:r>
            <a:r>
              <a:rPr lang="ru-RU" b="1" dirty="0" err="1"/>
              <a:t>ва</a:t>
            </a:r>
            <a:r>
              <a:rPr lang="ru-RU" b="1" dirty="0"/>
              <a:t> </a:t>
            </a:r>
            <a:r>
              <a:rPr lang="ru-RU" b="1" dirty="0" err="1"/>
              <a:t>ижро</a:t>
            </a:r>
            <a:r>
              <a:rPr lang="ru-RU" b="1" dirty="0"/>
              <a:t> </a:t>
            </a:r>
            <a:r>
              <a:rPr lang="ru-RU" b="1" dirty="0" err="1"/>
              <a:t>этувчи</a:t>
            </a:r>
            <a:r>
              <a:rPr lang="ru-RU" b="1" dirty="0"/>
              <a:t> </a:t>
            </a:r>
            <a:r>
              <a:rPr lang="ru-RU" b="1" dirty="0" err="1"/>
              <a:t>органларининг</a:t>
            </a:r>
            <a:r>
              <a:rPr lang="ru-RU" b="1" dirty="0"/>
              <a:t> </a:t>
            </a:r>
            <a:r>
              <a:rPr lang="ru-RU" b="1" dirty="0" err="1"/>
              <a:t>фаолияти</a:t>
            </a:r>
            <a:r>
              <a:rPr lang="ru-RU" dirty="0"/>
              <a:t> </a:t>
            </a:r>
            <a:r>
              <a:rPr lang="ru-RU" dirty="0" err="1"/>
              <a:t>натижасида</a:t>
            </a:r>
            <a:r>
              <a:rPr lang="ru-RU" dirty="0"/>
              <a:t> </a:t>
            </a:r>
            <a:r>
              <a:rPr lang="ru-RU" dirty="0" err="1"/>
              <a:t>вужудга</a:t>
            </a:r>
            <a:r>
              <a:rPr lang="ru-RU" dirty="0"/>
              <a:t> </a:t>
            </a:r>
            <a:r>
              <a:rPr lang="ru-RU" dirty="0" err="1"/>
              <a:t>келади</a:t>
            </a:r>
            <a:r>
              <a:rPr lang="ru-RU" dirty="0"/>
              <a:t>.</a:t>
            </a:r>
          </a:p>
          <a:p>
            <a:pPr algn="just"/>
            <a:endParaRPr lang="ru-RU"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D3AB0B58-47F3-43EB-9FC0-D2826A13ACF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134501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ҲОКИМИЯТ</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a:bodyPr>
          <a:lstStyle/>
          <a:p>
            <a:pPr marL="0" indent="0" algn="just">
              <a:buNone/>
            </a:pPr>
            <a:r>
              <a:rPr lang="uz-Cyrl-UZ" b="1" dirty="0"/>
              <a:t>Ҳар қандай ҳокимият чегараланган бўлиб, қуйидаги сабабларга кўра бир шахснинг қўлида чекланган ҳажмда жамланади</a:t>
            </a:r>
            <a:r>
              <a:rPr lang="ru-RU" dirty="0"/>
              <a:t>:</a:t>
            </a:r>
          </a:p>
          <a:p>
            <a:pPr marL="0" indent="0" algn="just">
              <a:buNone/>
            </a:pPr>
            <a:r>
              <a:rPr lang="ru-RU" dirty="0"/>
              <a:t>- </a:t>
            </a:r>
            <a:r>
              <a:rPr lang="uz-Cyrl-UZ" dirty="0"/>
              <a:t>лавозим ваколатлари ва мажбуриятлари</a:t>
            </a:r>
            <a:r>
              <a:rPr lang="ru-RU" dirty="0"/>
              <a:t>;</a:t>
            </a:r>
          </a:p>
          <a:p>
            <a:pPr marL="0" indent="0" algn="just">
              <a:buNone/>
            </a:pPr>
            <a:r>
              <a:rPr lang="ru-RU" dirty="0"/>
              <a:t>-</a:t>
            </a:r>
            <a:r>
              <a:rPr lang="uz-Cyrl-UZ" dirty="0"/>
              <a:t> корхона ва </a:t>
            </a:r>
            <a:r>
              <a:rPr lang="ru-RU" dirty="0" err="1"/>
              <a:t>ташкилот</a:t>
            </a:r>
            <a:r>
              <a:rPr lang="ru-RU" dirty="0"/>
              <a:t> </a:t>
            </a:r>
            <a:r>
              <a:rPr lang="ru-RU" dirty="0" err="1"/>
              <a:t>чегаралари</a:t>
            </a:r>
            <a:r>
              <a:rPr lang="ru-RU" dirty="0"/>
              <a:t>;</a:t>
            </a:r>
          </a:p>
          <a:p>
            <a:pPr marL="0" indent="0" algn="just">
              <a:buNone/>
            </a:pPr>
            <a:r>
              <a:rPr lang="ru-RU" dirty="0"/>
              <a:t>- </a:t>
            </a:r>
            <a:r>
              <a:rPr lang="ru-RU" dirty="0" err="1"/>
              <a:t>вақт</a:t>
            </a:r>
            <a:r>
              <a:rPr lang="ru-RU" dirty="0"/>
              <a:t> </a:t>
            </a:r>
            <a:r>
              <a:rPr lang="ru-RU" dirty="0" err="1"/>
              <a:t>ва</a:t>
            </a:r>
            <a:r>
              <a:rPr lang="ru-RU" dirty="0"/>
              <a:t> </a:t>
            </a:r>
            <a:r>
              <a:rPr lang="uz-Cyrl-UZ" dirty="0"/>
              <a:t>қувват</a:t>
            </a:r>
            <a:r>
              <a:rPr lang="ru-RU" dirty="0"/>
              <a:t>;</a:t>
            </a:r>
          </a:p>
          <a:p>
            <a:pPr marL="0" indent="0" algn="just">
              <a:buNone/>
            </a:pPr>
            <a:r>
              <a:rPr lang="ru-RU" dirty="0"/>
              <a:t>- </a:t>
            </a:r>
            <a:r>
              <a:rPr lang="uz-Cyrl-UZ" dirty="0"/>
              <a:t>етакчининг</a:t>
            </a:r>
            <a:r>
              <a:rPr lang="ru-RU" dirty="0"/>
              <a:t> </a:t>
            </a:r>
            <a:r>
              <a:rPr lang="ru-RU" dirty="0" err="1"/>
              <a:t>издошлари</a:t>
            </a:r>
            <a:r>
              <a:rPr lang="ru-RU" dirty="0"/>
              <a:t> </a:t>
            </a:r>
            <a:r>
              <a:rPr lang="ru-RU" dirty="0" err="1"/>
              <a:t>ёки</a:t>
            </a:r>
            <a:r>
              <a:rPr lang="ru-RU" dirty="0"/>
              <a:t> </a:t>
            </a:r>
            <a:r>
              <a:rPr lang="ru-RU" dirty="0" err="1"/>
              <a:t>бошқа</a:t>
            </a:r>
            <a:r>
              <a:rPr lang="ru-RU" dirty="0"/>
              <a:t> </a:t>
            </a:r>
            <a:r>
              <a:rPr lang="uz-Cyrl-UZ" dirty="0"/>
              <a:t>шахслар т</a:t>
            </a:r>
            <a:r>
              <a:rPr lang="ru-RU" dirty="0" err="1"/>
              <a:t>омонидан</a:t>
            </a:r>
            <a:r>
              <a:rPr lang="ru-RU" dirty="0"/>
              <a:t> </a:t>
            </a:r>
            <a:r>
              <a:rPr lang="uz-Cyrl-UZ" dirty="0"/>
              <a:t>унинг </a:t>
            </a:r>
            <a:r>
              <a:rPr lang="ru-RU" dirty="0" err="1"/>
              <a:t>ҳокимиятини</a:t>
            </a:r>
            <a:r>
              <a:rPr lang="ru-RU" dirty="0"/>
              <a:t> </a:t>
            </a:r>
            <a:r>
              <a:rPr lang="ru-RU" dirty="0" err="1"/>
              <a:t>тан</a:t>
            </a:r>
            <a:r>
              <a:rPr lang="ru-RU" dirty="0"/>
              <a:t> </a:t>
            </a:r>
            <a:r>
              <a:rPr lang="ru-RU" dirty="0" err="1"/>
              <a:t>олиш</a:t>
            </a:r>
            <a:r>
              <a:rPr lang="ru-RU" dirty="0"/>
              <a:t> </a:t>
            </a:r>
            <a:r>
              <a:rPr lang="ru-RU" dirty="0" err="1"/>
              <a:t>чегаралари</a:t>
            </a:r>
            <a:r>
              <a:rPr lang="ru-RU" dirty="0"/>
              <a:t> .</a:t>
            </a:r>
          </a:p>
          <a:p>
            <a:pPr marL="0" indent="0" algn="just">
              <a:buNone/>
            </a:pPr>
            <a:endParaRPr lang="ru-RU"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9136B7C3-1472-4FAE-BE2C-0FD246C8FA51}"/>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58766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ҲОКИМИЯТНИНГ КЎРИНИШЛАРИ</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xfrm>
            <a:off x="838200" y="1825624"/>
            <a:ext cx="10515600" cy="4797117"/>
          </a:xfr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lgn="just">
              <a:spcBef>
                <a:spcPts val="0"/>
              </a:spcBef>
            </a:pPr>
            <a:r>
              <a:rPr lang="uz-Cyrl-UZ" sz="2400" b="1" dirty="0">
                <a:latin typeface="Bahnschrift" panose="020B0502040204020203" pitchFamily="34" charset="0"/>
              </a:rPr>
              <a:t>Мажбурлаш ва қўрқув орқали </a:t>
            </a:r>
            <a:r>
              <a:rPr lang="uz-Cyrl-UZ" sz="2400" dirty="0">
                <a:latin typeface="Bahnschrift" panose="020B0502040204020203" pitchFamily="34" charset="0"/>
              </a:rPr>
              <a:t>таъсирга асосланган ҳокимият катта харажатларни талаб қиладиган мукаммал назорат тизими томонидан қўллаб-қувватлансагина самарали бўлади.</a:t>
            </a:r>
          </a:p>
          <a:p>
            <a:pPr algn="just">
              <a:spcBef>
                <a:spcPts val="0"/>
              </a:spcBef>
            </a:pPr>
            <a:r>
              <a:rPr lang="uz-Cyrl-UZ" sz="2400" b="1" dirty="0">
                <a:latin typeface="Bahnschrift" panose="020B0502040204020203" pitchFamily="34" charset="0"/>
              </a:rPr>
              <a:t>Мукофотга асосланган ҳокимият </a:t>
            </a:r>
            <a:r>
              <a:rPr lang="uz-Cyrl-UZ" sz="2400" dirty="0">
                <a:latin typeface="Bahnschrift" panose="020B0502040204020203" pitchFamily="34" charset="0"/>
              </a:rPr>
              <a:t>ижобий ҳаракатлар орқали таъсир қилишга асосланиб, қўрқувдан кўра афзалроқдир, чунки у яхши ва сифатли ишлаш учун ижобий туртки беради. Баъзан қандай мукофот қай тарзда таъсир қилишини аниқлаш қийин.</a:t>
            </a:r>
          </a:p>
          <a:p>
            <a:pPr algn="just">
              <a:spcBef>
                <a:spcPts val="0"/>
              </a:spcBef>
            </a:pPr>
            <a:r>
              <a:rPr lang="en-US" sz="2400" b="1" dirty="0">
                <a:latin typeface="Bahnschrift" panose="020B0502040204020203" pitchFamily="34" charset="0"/>
              </a:rPr>
              <a:t>A</a:t>
            </a:r>
            <a:r>
              <a:rPr lang="uz-Cyrl-UZ" sz="2400" b="1" dirty="0">
                <a:latin typeface="Bahnschrift" panose="020B0502040204020203" pitchFamily="34" charset="0"/>
              </a:rPr>
              <a:t>нъанавий ёки қонуний ҳокимият </a:t>
            </a:r>
            <a:r>
              <a:rPr lang="uz-Cyrl-UZ" sz="2400" dirty="0">
                <a:latin typeface="Bahnschrift" panose="020B0502040204020203" pitchFamily="34" charset="0"/>
              </a:rPr>
              <a:t>- маданий қадриятлар орқали таъсир қилиш - ҳокимиятнинг энг кенг тарқалган тури. Қадриятларнинг ўзгариши туфайли анъанавий ҳокимият самараси пасайиб бормоқда.</a:t>
            </a:r>
          </a:p>
          <a:p>
            <a:pPr algn="just">
              <a:spcBef>
                <a:spcPts val="0"/>
              </a:spcBef>
            </a:pPr>
            <a:r>
              <a:rPr lang="uz-Cyrl-UZ" sz="2400" b="1" dirty="0">
                <a:latin typeface="Bahnschrift" panose="020B0502040204020203" pitchFamily="34" charset="0"/>
              </a:rPr>
              <a:t>Харизма ва намуна бўлиш орқали </a:t>
            </a:r>
            <a:r>
              <a:rPr lang="uz-Cyrl-UZ" sz="2400" dirty="0">
                <a:latin typeface="Bahnschrift" panose="020B0502040204020203" pitchFamily="34" charset="0"/>
              </a:rPr>
              <a:t>таъсир қилиш - бу одамларни динамик лидерлар билан боғлайди. Ижрочи етакчини танлайди ёки унга нисбатан кучли хауриҳоҳликни ҳис қилади ва унинг қобилиятига кўр-кўрона ишонади.</a:t>
            </a:r>
          </a:p>
          <a:p>
            <a:pPr algn="just">
              <a:spcBef>
                <a:spcPts val="0"/>
              </a:spcBef>
            </a:pPr>
            <a:r>
              <a:rPr lang="uz-Cyrl-UZ" sz="2400" b="1" dirty="0">
                <a:latin typeface="Bahnschrift" panose="020B0502040204020203" pitchFamily="34" charset="0"/>
              </a:rPr>
              <a:t>Эксперт ҳокимияти </a:t>
            </a:r>
            <a:r>
              <a:rPr lang="uz-Cyrl-UZ" sz="2400" dirty="0">
                <a:latin typeface="Bahnschrift" panose="020B0502040204020203" pitchFamily="34" charset="0"/>
              </a:rPr>
              <a:t>- ақлли эътиқод орқали таъсир қилиш - технологиянинг мураккаблашуви ва ташкилотлар фаолияти ҳажми ва географиясининг ўсиб бориши туфайли янада кенгроқ ва самарали бўлиб бормоқда.</a:t>
            </a:r>
          </a:p>
          <a:p>
            <a:pPr algn="just">
              <a:spcBef>
                <a:spcPts val="0"/>
              </a:spcBef>
            </a:pPr>
            <a:endParaRPr lang="ru-RU" sz="2400"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9A0354CE-1CD2-48B1-8921-2180BF9D870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809389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ҲОКИМИЯТНИНГ МУВОЗАНАТИ</a:t>
            </a:r>
            <a:endParaRPr lang="ru-RU" b="1" dirty="0">
              <a:solidFill>
                <a:schemeClr val="bg1"/>
              </a:solidFill>
              <a:latin typeface="Bahnschrift" panose="020B0502040204020203" pitchFamily="34" charset="0"/>
            </a:endParaRPr>
          </a:p>
        </p:txBody>
      </p:sp>
      <p:sp>
        <p:nvSpPr>
          <p:cNvPr id="6" name="Равнобедренный треугольник 5">
            <a:extLst>
              <a:ext uri="{FF2B5EF4-FFF2-40B4-BE49-F238E27FC236}">
                <a16:creationId xmlns:a16="http://schemas.microsoft.com/office/drawing/2014/main" id="{BFA04544-B27B-42B6-8701-281486F34775}"/>
              </a:ext>
            </a:extLst>
          </p:cNvPr>
          <p:cNvSpPr/>
          <p:nvPr/>
        </p:nvSpPr>
        <p:spPr>
          <a:xfrm>
            <a:off x="4873782" y="4463358"/>
            <a:ext cx="1222218" cy="10139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a:extLst>
              <a:ext uri="{FF2B5EF4-FFF2-40B4-BE49-F238E27FC236}">
                <a16:creationId xmlns:a16="http://schemas.microsoft.com/office/drawing/2014/main" id="{43CDCC5B-FF2A-493C-84B9-D3DF8813CDA2}"/>
              </a:ext>
            </a:extLst>
          </p:cNvPr>
          <p:cNvCxnSpPr>
            <a:cxnSpLocks/>
          </p:cNvCxnSpPr>
          <p:nvPr/>
        </p:nvCxnSpPr>
        <p:spPr>
          <a:xfrm>
            <a:off x="1149790" y="4463358"/>
            <a:ext cx="897198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a:extLst>
              <a:ext uri="{FF2B5EF4-FFF2-40B4-BE49-F238E27FC236}">
                <a16:creationId xmlns:a16="http://schemas.microsoft.com/office/drawing/2014/main" id="{988D3864-62A8-40E2-8D65-F65A195403CC}"/>
              </a:ext>
            </a:extLst>
          </p:cNvPr>
          <p:cNvSpPr/>
          <p:nvPr/>
        </p:nvSpPr>
        <p:spPr>
          <a:xfrm>
            <a:off x="1531544" y="2480648"/>
            <a:ext cx="3719466" cy="144855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2" name="Блок-схема: знак завершения 11">
            <a:extLst>
              <a:ext uri="{FF2B5EF4-FFF2-40B4-BE49-F238E27FC236}">
                <a16:creationId xmlns:a16="http://schemas.microsoft.com/office/drawing/2014/main" id="{1404FA76-F938-42C4-AEFC-00740B4BB490}"/>
              </a:ext>
            </a:extLst>
          </p:cNvPr>
          <p:cNvSpPr/>
          <p:nvPr/>
        </p:nvSpPr>
        <p:spPr>
          <a:xfrm>
            <a:off x="1539089" y="4164594"/>
            <a:ext cx="2860895" cy="2987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знак завершения 12">
            <a:extLst>
              <a:ext uri="{FF2B5EF4-FFF2-40B4-BE49-F238E27FC236}">
                <a16:creationId xmlns:a16="http://schemas.microsoft.com/office/drawing/2014/main" id="{689AA200-4E48-4DAA-A4F1-97D43F5C1D22}"/>
              </a:ext>
            </a:extLst>
          </p:cNvPr>
          <p:cNvSpPr/>
          <p:nvPr/>
        </p:nvSpPr>
        <p:spPr>
          <a:xfrm>
            <a:off x="6862527" y="4164594"/>
            <a:ext cx="2860895" cy="29872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a:extLst>
              <a:ext uri="{FF2B5EF4-FFF2-40B4-BE49-F238E27FC236}">
                <a16:creationId xmlns:a16="http://schemas.microsoft.com/office/drawing/2014/main" id="{6792AB92-D684-416D-A32A-561258AE4FEF}"/>
              </a:ext>
            </a:extLst>
          </p:cNvPr>
          <p:cNvCxnSpPr/>
          <p:nvPr/>
        </p:nvCxnSpPr>
        <p:spPr>
          <a:xfrm>
            <a:off x="1539089" y="2480648"/>
            <a:ext cx="3334693" cy="1448554"/>
          </a:xfrm>
          <a:prstGeom prst="line">
            <a:avLst/>
          </a:prstGeom>
        </p:spPr>
        <p:style>
          <a:lnRef idx="1">
            <a:schemeClr val="accent1"/>
          </a:lnRef>
          <a:fillRef idx="0">
            <a:schemeClr val="accent1"/>
          </a:fillRef>
          <a:effectRef idx="0">
            <a:schemeClr val="accent1"/>
          </a:effectRef>
          <a:fontRef idx="minor">
            <a:schemeClr val="tx1"/>
          </a:fontRef>
        </p:style>
      </p:cxnSp>
      <p:sp>
        <p:nvSpPr>
          <p:cNvPr id="17" name="Прямоугольник 16">
            <a:extLst>
              <a:ext uri="{FF2B5EF4-FFF2-40B4-BE49-F238E27FC236}">
                <a16:creationId xmlns:a16="http://schemas.microsoft.com/office/drawing/2014/main" id="{774CCA42-D252-4EFF-9ED2-60B0C08829B1}"/>
              </a:ext>
            </a:extLst>
          </p:cNvPr>
          <p:cNvSpPr/>
          <p:nvPr/>
        </p:nvSpPr>
        <p:spPr>
          <a:xfrm>
            <a:off x="3153248" y="2506378"/>
            <a:ext cx="3084590" cy="671915"/>
          </a:xfrm>
          <a:prstGeom prst="rect">
            <a:avLst/>
          </a:prstGeom>
          <a:solidFill>
            <a:schemeClr val="accent3">
              <a:lumMod val="60000"/>
              <a:lumOff val="40000"/>
            </a:schemeClr>
          </a:solidFill>
          <a:ln>
            <a:solidFill>
              <a:schemeClr val="tx1"/>
            </a:solidFill>
          </a:ln>
        </p:spPr>
        <p:txBody>
          <a:bodyPr wrap="square">
            <a:spAutoFit/>
          </a:bodyPr>
          <a:lstStyle/>
          <a:p>
            <a:pPr algn="ctr">
              <a:lnSpc>
                <a:spcPct val="107000"/>
              </a:lnSpc>
              <a:spcAft>
                <a:spcPts val="800"/>
              </a:spcAft>
            </a:pPr>
            <a:r>
              <a:rPr lang="uz-Cyrl-UZ" dirty="0">
                <a:latin typeface="Calibri" panose="020F0502020204030204" pitchFamily="34" charset="0"/>
                <a:ea typeface="Calibri" panose="020F0502020204030204" pitchFamily="34" charset="0"/>
                <a:cs typeface="Times New Roman" panose="02020603050405020304" pitchFamily="18" charset="0"/>
              </a:rPr>
              <a:t>Раҳбарнинг қўл остидагиларга ҳукмронлиги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BC548F8A-CB76-468B-AA4D-206D55E3C987}"/>
              </a:ext>
            </a:extLst>
          </p:cNvPr>
          <p:cNvSpPr/>
          <p:nvPr/>
        </p:nvSpPr>
        <p:spPr>
          <a:xfrm>
            <a:off x="288580" y="3257305"/>
            <a:ext cx="3084590" cy="646331"/>
          </a:xfrm>
          <a:prstGeom prst="rect">
            <a:avLst/>
          </a:prstGeom>
          <a:solidFill>
            <a:schemeClr val="accent3">
              <a:lumMod val="60000"/>
              <a:lumOff val="40000"/>
            </a:schemeClr>
          </a:solidFill>
          <a:ln>
            <a:solidFill>
              <a:schemeClr val="tx1"/>
            </a:solidFill>
          </a:ln>
        </p:spPr>
        <p:txBody>
          <a:bodyPr wrap="square">
            <a:spAutoFit/>
          </a:bodyPr>
          <a:lstStyle/>
          <a:p>
            <a:pPr algn="ctr"/>
            <a:r>
              <a:rPr lang="uz-Cyrl-UZ" dirty="0"/>
              <a:t>Қўл остидагиларнинг раҳбарга боғлиқлиги</a:t>
            </a:r>
            <a:endParaRPr lang="ru-RU" dirty="0"/>
          </a:p>
        </p:txBody>
      </p:sp>
      <p:sp>
        <p:nvSpPr>
          <p:cNvPr id="19" name="Прямоугольник 18">
            <a:extLst>
              <a:ext uri="{FF2B5EF4-FFF2-40B4-BE49-F238E27FC236}">
                <a16:creationId xmlns:a16="http://schemas.microsoft.com/office/drawing/2014/main" id="{3CF40DEE-01ED-4EE8-9F25-29658D756BCC}"/>
              </a:ext>
            </a:extLst>
          </p:cNvPr>
          <p:cNvSpPr/>
          <p:nvPr/>
        </p:nvSpPr>
        <p:spPr>
          <a:xfrm>
            <a:off x="6966644" y="2554481"/>
            <a:ext cx="3719466" cy="144855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cxnSp>
        <p:nvCxnSpPr>
          <p:cNvPr id="20" name="Прямая соединительная линия 19">
            <a:extLst>
              <a:ext uri="{FF2B5EF4-FFF2-40B4-BE49-F238E27FC236}">
                <a16:creationId xmlns:a16="http://schemas.microsoft.com/office/drawing/2014/main" id="{545539CD-F353-461E-AD41-4D5F1A02B841}"/>
              </a:ext>
            </a:extLst>
          </p:cNvPr>
          <p:cNvCxnSpPr/>
          <p:nvPr/>
        </p:nvCxnSpPr>
        <p:spPr>
          <a:xfrm>
            <a:off x="6948537" y="2554481"/>
            <a:ext cx="3334693" cy="1448554"/>
          </a:xfrm>
          <a:prstGeom prst="line">
            <a:avLst/>
          </a:prstGeom>
        </p:spPr>
        <p:style>
          <a:lnRef idx="1">
            <a:schemeClr val="accent1"/>
          </a:lnRef>
          <a:fillRef idx="0">
            <a:schemeClr val="accent1"/>
          </a:fillRef>
          <a:effectRef idx="0">
            <a:schemeClr val="accent1"/>
          </a:effectRef>
          <a:fontRef idx="minor">
            <a:schemeClr val="tx1"/>
          </a:fontRef>
        </p:style>
      </p:cxnSp>
      <p:sp>
        <p:nvSpPr>
          <p:cNvPr id="21" name="Прямоугольник 20">
            <a:extLst>
              <a:ext uri="{FF2B5EF4-FFF2-40B4-BE49-F238E27FC236}">
                <a16:creationId xmlns:a16="http://schemas.microsoft.com/office/drawing/2014/main" id="{2E33BA1E-F911-464C-8E76-7D22F414CB74}"/>
              </a:ext>
            </a:extLst>
          </p:cNvPr>
          <p:cNvSpPr/>
          <p:nvPr/>
        </p:nvSpPr>
        <p:spPr>
          <a:xfrm>
            <a:off x="8562696" y="2580211"/>
            <a:ext cx="3084590" cy="671915"/>
          </a:xfrm>
          <a:prstGeom prst="rect">
            <a:avLst/>
          </a:prstGeom>
          <a:solidFill>
            <a:schemeClr val="accent3">
              <a:lumMod val="60000"/>
              <a:lumOff val="40000"/>
            </a:schemeClr>
          </a:solidFill>
          <a:ln>
            <a:solidFill>
              <a:schemeClr val="tx1"/>
            </a:solidFill>
          </a:ln>
        </p:spPr>
        <p:txBody>
          <a:bodyPr wrap="square">
            <a:spAutoFit/>
          </a:bodyPr>
          <a:lstStyle/>
          <a:p>
            <a:pPr algn="ctr">
              <a:lnSpc>
                <a:spcPct val="107000"/>
              </a:lnSpc>
              <a:spcAft>
                <a:spcPts val="800"/>
              </a:spcAft>
            </a:pPr>
            <a:r>
              <a:rPr lang="uz-Cyrl-UZ" dirty="0"/>
              <a:t>Қўл остидагиларнинг раҳбарга </a:t>
            </a:r>
            <a:r>
              <a:rPr lang="uz-Cyrl-UZ" dirty="0">
                <a:latin typeface="Calibri" panose="020F0502020204030204" pitchFamily="34" charset="0"/>
                <a:ea typeface="Calibri" panose="020F0502020204030204" pitchFamily="34" charset="0"/>
                <a:cs typeface="Times New Roman" panose="02020603050405020304" pitchFamily="18" charset="0"/>
              </a:rPr>
              <a:t>ҳукмронлиги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id="{D46152A2-8F32-4399-81A4-628C36EBF6F0}"/>
              </a:ext>
            </a:extLst>
          </p:cNvPr>
          <p:cNvSpPr/>
          <p:nvPr/>
        </p:nvSpPr>
        <p:spPr>
          <a:xfrm>
            <a:off x="5698028" y="3331138"/>
            <a:ext cx="3084590" cy="646331"/>
          </a:xfrm>
          <a:prstGeom prst="rect">
            <a:avLst/>
          </a:prstGeom>
          <a:solidFill>
            <a:schemeClr val="accent3">
              <a:lumMod val="60000"/>
              <a:lumOff val="40000"/>
            </a:schemeClr>
          </a:solidFill>
          <a:ln>
            <a:solidFill>
              <a:schemeClr val="tx1"/>
            </a:solidFill>
          </a:ln>
        </p:spPr>
        <p:txBody>
          <a:bodyPr wrap="square">
            <a:spAutoFit/>
          </a:bodyPr>
          <a:lstStyle/>
          <a:p>
            <a:pPr algn="ctr"/>
            <a:r>
              <a:rPr lang="uz-Cyrl-UZ" dirty="0">
                <a:latin typeface="Calibri" panose="020F0502020204030204" pitchFamily="34" charset="0"/>
                <a:ea typeface="Calibri" panose="020F0502020204030204" pitchFamily="34" charset="0"/>
                <a:cs typeface="Times New Roman" panose="02020603050405020304" pitchFamily="18" charset="0"/>
              </a:rPr>
              <a:t>Раҳбарнинг қўл остидагиларг қ</a:t>
            </a:r>
            <a:r>
              <a:rPr lang="uz-Cyrl-UZ" dirty="0"/>
              <a:t>ўл боғлиқлиги</a:t>
            </a:r>
            <a:endParaRPr lang="ru-RU" dirty="0"/>
          </a:p>
        </p:txBody>
      </p:sp>
      <p:sp>
        <p:nvSpPr>
          <p:cNvPr id="3" name="Нижний колонтитул 2">
            <a:extLst>
              <a:ext uri="{FF2B5EF4-FFF2-40B4-BE49-F238E27FC236}">
                <a16:creationId xmlns:a16="http://schemas.microsoft.com/office/drawing/2014/main" id="{A608AD9D-1440-4D24-A90F-D54E71E85A85}"/>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55218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62E07A0-13B6-4897-8F6D-DE39EA1B00E9}"/>
              </a:ext>
            </a:extLst>
          </p:cNvPr>
          <p:cNvPicPr>
            <a:picLocks noChangeAspect="1"/>
          </p:cNvPicPr>
          <p:nvPr/>
        </p:nvPicPr>
        <p:blipFill rotWithShape="1">
          <a:blip r:embed="rId2">
            <a:extLst>
              <a:ext uri="{28A0092B-C50C-407E-A947-70E740481C1C}">
                <a14:useLocalDpi xmlns:a14="http://schemas.microsoft.com/office/drawing/2010/main" val="0"/>
              </a:ext>
            </a:extLst>
          </a:blip>
          <a:srcRect l="4067" r="8875"/>
          <a:stretch/>
        </p:blipFill>
        <p:spPr>
          <a:xfrm>
            <a:off x="0" y="0"/>
            <a:ext cx="8969599" cy="6858000"/>
          </a:xfrm>
          <a:prstGeom prst="rect">
            <a:avLst/>
          </a:prstGeom>
        </p:spPr>
      </p:pic>
      <p:sp>
        <p:nvSpPr>
          <p:cNvPr id="8" name="Прямоугольник 7">
            <a:extLst>
              <a:ext uri="{FF2B5EF4-FFF2-40B4-BE49-F238E27FC236}">
                <a16:creationId xmlns:a16="http://schemas.microsoft.com/office/drawing/2014/main" id="{1DC68BC5-E1C3-42F4-82B7-17EFB7E8DAF7}"/>
              </a:ext>
            </a:extLst>
          </p:cNvPr>
          <p:cNvSpPr/>
          <p:nvPr/>
        </p:nvSpPr>
        <p:spPr>
          <a:xfrm>
            <a:off x="3060699" y="0"/>
            <a:ext cx="9131299" cy="6858000"/>
          </a:xfrm>
          <a:prstGeom prst="rect">
            <a:avLst/>
          </a:prstGeom>
          <a:gradFill flip="none" rotWithShape="1">
            <a:gsLst>
              <a:gs pos="0">
                <a:schemeClr val="accent1">
                  <a:alpha val="0"/>
                  <a:lumMod val="69000"/>
                </a:schemeClr>
              </a:gs>
              <a:gs pos="46000">
                <a:srgbClr val="00206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Заголовок 1">
            <a:extLst>
              <a:ext uri="{FF2B5EF4-FFF2-40B4-BE49-F238E27FC236}">
                <a16:creationId xmlns:a16="http://schemas.microsoft.com/office/drawing/2014/main" id="{02802141-3843-4028-A7F4-6E6C6450FEEA}"/>
              </a:ext>
            </a:extLst>
          </p:cNvPr>
          <p:cNvSpPr txBox="1">
            <a:spLocks/>
          </p:cNvSpPr>
          <p:nvPr/>
        </p:nvSpPr>
        <p:spPr>
          <a:xfrm>
            <a:off x="5861305" y="1522900"/>
            <a:ext cx="5742432" cy="30489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uz-Cyrl-UZ" sz="2800" b="1" dirty="0">
                <a:solidFill>
                  <a:schemeClr val="bg1"/>
                </a:solidFill>
                <a:latin typeface="Bahnschrift" panose="020B0502040204020203" pitchFamily="34" charset="0"/>
              </a:rPr>
              <a:t>“РАҲБАРЛАР ФАҚАТ ДАВЛАТГА ЭМАС, АВВАЛО, ИНСОН ВА ОИЛАГА, УЛАРНИНГ ҚОНУНИЙ МАНФААТЛАРИНИ ТАЪМИНЛАШГА ХИЗМАТ ҚИЛИШИ КЕРАК”.</a:t>
            </a:r>
          </a:p>
        </p:txBody>
      </p:sp>
      <p:sp>
        <p:nvSpPr>
          <p:cNvPr id="19" name="Прямоугольник 18">
            <a:extLst>
              <a:ext uri="{FF2B5EF4-FFF2-40B4-BE49-F238E27FC236}">
                <a16:creationId xmlns:a16="http://schemas.microsoft.com/office/drawing/2014/main" id="{92F3E83A-6332-4392-B208-727F9D261251}"/>
              </a:ext>
            </a:extLst>
          </p:cNvPr>
          <p:cNvSpPr/>
          <p:nvPr/>
        </p:nvSpPr>
        <p:spPr>
          <a:xfrm>
            <a:off x="10040842" y="4965768"/>
            <a:ext cx="1891865" cy="369332"/>
          </a:xfrm>
          <a:prstGeom prst="rect">
            <a:avLst/>
          </a:prstGeom>
        </p:spPr>
        <p:txBody>
          <a:bodyPr wrap="none">
            <a:spAutoFit/>
          </a:bodyPr>
          <a:lstStyle/>
          <a:p>
            <a:r>
              <a:rPr lang="ru-RU" b="1" dirty="0">
                <a:solidFill>
                  <a:schemeClr val="bg1"/>
                </a:solidFill>
                <a:latin typeface="Bahnschrift" panose="020B0502040204020203" pitchFamily="34" charset="0"/>
              </a:rPr>
              <a:t>Ш.М.МИРЗИЁЕВ</a:t>
            </a:r>
          </a:p>
        </p:txBody>
      </p:sp>
      <p:sp>
        <p:nvSpPr>
          <p:cNvPr id="2" name="Нижний колонтитул 1">
            <a:extLst>
              <a:ext uri="{FF2B5EF4-FFF2-40B4-BE49-F238E27FC236}">
                <a16:creationId xmlns:a16="http://schemas.microsoft.com/office/drawing/2014/main" id="{D617AB4C-2D98-44A1-8BF1-3BD874C0638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594105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ҲОКИМИЯТНИНГ САМАРАДОРЛИГИ</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xfrm>
            <a:off x="838200" y="1825624"/>
            <a:ext cx="10515600" cy="4797117"/>
          </a:xfr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a:normAutofit/>
          </a:bodyPr>
          <a:lstStyle/>
          <a:p>
            <a:pPr algn="just"/>
            <a:r>
              <a:rPr lang="ru-RU" dirty="0" err="1"/>
              <a:t>Ижтимоий</a:t>
            </a:r>
            <a:r>
              <a:rPr lang="ru-RU" dirty="0"/>
              <a:t> </a:t>
            </a:r>
            <a:r>
              <a:rPr lang="ru-RU" dirty="0" err="1"/>
              <a:t>қадриятларнинг</a:t>
            </a:r>
            <a:r>
              <a:rPr lang="ru-RU" dirty="0"/>
              <a:t> </a:t>
            </a:r>
            <a:r>
              <a:rPr lang="ru-RU" dirty="0" err="1"/>
              <a:t>ўзгариши</a:t>
            </a:r>
            <a:r>
              <a:rPr lang="ru-RU" dirty="0"/>
              <a:t> </a:t>
            </a:r>
            <a:r>
              <a:rPr lang="ru-RU" dirty="0" err="1"/>
              <a:t>сабабли</a:t>
            </a:r>
            <a:r>
              <a:rPr lang="ru-RU" dirty="0"/>
              <a:t>, </a:t>
            </a:r>
            <a:r>
              <a:rPr lang="ru-RU" dirty="0" err="1"/>
              <a:t>ташкилот</a:t>
            </a:r>
            <a:r>
              <a:rPr lang="ru-RU" dirty="0"/>
              <a:t> </a:t>
            </a:r>
            <a:r>
              <a:rPr lang="ru-RU" dirty="0" err="1"/>
              <a:t>раҳбарлари</a:t>
            </a:r>
            <a:r>
              <a:rPr lang="ru-RU" dirty="0"/>
              <a:t> </a:t>
            </a:r>
            <a:r>
              <a:rPr lang="ru-RU" b="1" dirty="0" err="1"/>
              <a:t>ишонтириш</a:t>
            </a:r>
            <a:r>
              <a:rPr lang="ru-RU" b="1" dirty="0"/>
              <a:t> </a:t>
            </a:r>
            <a:r>
              <a:rPr lang="ru-RU" b="1" dirty="0" err="1"/>
              <a:t>ва</a:t>
            </a:r>
            <a:r>
              <a:rPr lang="ru-RU" b="1" dirty="0"/>
              <a:t> </a:t>
            </a:r>
            <a:r>
              <a:rPr lang="ru-RU" b="1" dirty="0" err="1"/>
              <a:t>иштирок</a:t>
            </a:r>
            <a:r>
              <a:rPr lang="ru-RU" b="1" dirty="0"/>
              <a:t> </a:t>
            </a:r>
            <a:r>
              <a:rPr lang="ru-RU" b="1" dirty="0" err="1"/>
              <a:t>этишни</a:t>
            </a:r>
            <a:r>
              <a:rPr lang="ru-RU" b="1" dirty="0"/>
              <a:t> </a:t>
            </a:r>
            <a:r>
              <a:rPr lang="ru-RU" dirty="0" err="1"/>
              <a:t>бошқарув</a:t>
            </a:r>
            <a:r>
              <a:rPr lang="ru-RU" dirty="0"/>
              <a:t> </a:t>
            </a:r>
            <a:r>
              <a:rPr lang="ru-RU" dirty="0" err="1"/>
              <a:t>лавозимларида</a:t>
            </a:r>
            <a:r>
              <a:rPr lang="ru-RU" dirty="0"/>
              <a:t> </a:t>
            </a:r>
            <a:r>
              <a:rPr lang="ru-RU" dirty="0" err="1"/>
              <a:t>ишламайдиган</a:t>
            </a:r>
            <a:r>
              <a:rPr lang="ru-RU" dirty="0"/>
              <a:t> </a:t>
            </a:r>
            <a:r>
              <a:rPr lang="ru-RU" dirty="0" err="1"/>
              <a:t>ходимларга</a:t>
            </a:r>
            <a:r>
              <a:rPr lang="ru-RU" dirty="0"/>
              <a:t> </a:t>
            </a:r>
            <a:r>
              <a:rPr lang="ru-RU" dirty="0" err="1"/>
              <a:t>ва</a:t>
            </a:r>
            <a:r>
              <a:rPr lang="ru-RU" dirty="0"/>
              <a:t> </a:t>
            </a:r>
            <a:r>
              <a:rPr lang="ru-RU" dirty="0" err="1"/>
              <a:t>ташкилотга</a:t>
            </a:r>
            <a:r>
              <a:rPr lang="ru-RU" dirty="0"/>
              <a:t> </a:t>
            </a:r>
            <a:r>
              <a:rPr lang="ru-RU" dirty="0" err="1"/>
              <a:t>аъзоси</a:t>
            </a:r>
            <a:r>
              <a:rPr lang="ru-RU" dirty="0"/>
              <a:t> </a:t>
            </a:r>
            <a:r>
              <a:rPr lang="ru-RU" dirty="0" err="1"/>
              <a:t>бўлмаган</a:t>
            </a:r>
            <a:r>
              <a:rPr lang="ru-RU" dirty="0"/>
              <a:t> </a:t>
            </a:r>
            <a:r>
              <a:rPr lang="ru-RU" dirty="0" err="1"/>
              <a:t>шахсларга</a:t>
            </a:r>
            <a:r>
              <a:rPr lang="ru-RU" dirty="0"/>
              <a:t> </a:t>
            </a:r>
            <a:r>
              <a:rPr lang="ru-RU" dirty="0" err="1"/>
              <a:t>таъсир</a:t>
            </a:r>
            <a:r>
              <a:rPr lang="ru-RU" dirty="0"/>
              <a:t> </a:t>
            </a:r>
            <a:r>
              <a:rPr lang="ru-RU" dirty="0" err="1"/>
              <a:t>қилишнинг</a:t>
            </a:r>
            <a:r>
              <a:rPr lang="ru-RU" dirty="0"/>
              <a:t> </a:t>
            </a:r>
            <a:r>
              <a:rPr lang="ru-RU" dirty="0" err="1"/>
              <a:t>энг</a:t>
            </a:r>
            <a:r>
              <a:rPr lang="ru-RU" dirty="0"/>
              <a:t> </a:t>
            </a:r>
            <a:r>
              <a:rPr lang="ru-RU" dirty="0" err="1"/>
              <a:t>самарали</a:t>
            </a:r>
            <a:r>
              <a:rPr lang="ru-RU" dirty="0"/>
              <a:t> </a:t>
            </a:r>
            <a:r>
              <a:rPr lang="ru-RU" dirty="0" err="1"/>
              <a:t>воситаси</a:t>
            </a:r>
            <a:r>
              <a:rPr lang="ru-RU" dirty="0"/>
              <a:t> </a:t>
            </a:r>
            <a:r>
              <a:rPr lang="ru-RU" dirty="0" err="1"/>
              <a:t>деб</a:t>
            </a:r>
            <a:r>
              <a:rPr lang="ru-RU" dirty="0"/>
              <a:t> </a:t>
            </a:r>
            <a:r>
              <a:rPr lang="ru-RU" dirty="0" err="1"/>
              <a:t>ҳисоблашади</a:t>
            </a:r>
            <a:r>
              <a:rPr lang="ru-RU" dirty="0"/>
              <a:t>. </a:t>
            </a:r>
            <a:r>
              <a:rPr lang="ru-RU" dirty="0" err="1"/>
              <a:t>Гарчи</a:t>
            </a:r>
            <a:r>
              <a:rPr lang="ru-RU" dirty="0"/>
              <a:t> </a:t>
            </a:r>
            <a:r>
              <a:rPr lang="ru-RU" dirty="0" err="1"/>
              <a:t>бу</a:t>
            </a:r>
            <a:r>
              <a:rPr lang="ru-RU" dirty="0"/>
              <a:t> </a:t>
            </a:r>
            <a:r>
              <a:rPr lang="ru-RU" dirty="0" err="1"/>
              <a:t>усуллар</a:t>
            </a:r>
            <a:r>
              <a:rPr lang="ru-RU" dirty="0"/>
              <a:t> </a:t>
            </a:r>
            <a:r>
              <a:rPr lang="ru-RU" dirty="0" err="1"/>
              <a:t>бошқаларга</a:t>
            </a:r>
            <a:r>
              <a:rPr lang="ru-RU" dirty="0"/>
              <a:t> </a:t>
            </a:r>
            <a:r>
              <a:rPr lang="ru-RU" dirty="0" err="1"/>
              <a:t>қараганда</a:t>
            </a:r>
            <a:r>
              <a:rPr lang="ru-RU" dirty="0"/>
              <a:t> </a:t>
            </a:r>
            <a:r>
              <a:rPr lang="ru-RU" dirty="0" err="1"/>
              <a:t>секинроқ</a:t>
            </a:r>
            <a:r>
              <a:rPr lang="ru-RU" dirty="0"/>
              <a:t> </a:t>
            </a:r>
            <a:r>
              <a:rPr lang="ru-RU" dirty="0" err="1"/>
              <a:t>ва</a:t>
            </a:r>
            <a:r>
              <a:rPr lang="ru-RU" dirty="0"/>
              <a:t> </a:t>
            </a:r>
            <a:r>
              <a:rPr lang="ru-RU" dirty="0" err="1"/>
              <a:t>ишончсизроқ</a:t>
            </a:r>
            <a:r>
              <a:rPr lang="ru-RU" dirty="0"/>
              <a:t> </a:t>
            </a:r>
            <a:r>
              <a:rPr lang="ru-RU" dirty="0" err="1"/>
              <a:t>бўлса</a:t>
            </a:r>
            <a:r>
              <a:rPr lang="ru-RU" dirty="0"/>
              <a:t>-да, улар </a:t>
            </a:r>
            <a:r>
              <a:rPr lang="ru-RU" dirty="0" err="1"/>
              <a:t>ижрочи</a:t>
            </a:r>
            <a:r>
              <a:rPr lang="ru-RU" dirty="0"/>
              <a:t> </a:t>
            </a:r>
            <a:r>
              <a:rPr lang="ru-RU" dirty="0" err="1"/>
              <a:t>юқори</a:t>
            </a:r>
            <a:r>
              <a:rPr lang="ru-RU" dirty="0"/>
              <a:t> </a:t>
            </a:r>
            <a:r>
              <a:rPr lang="ru-RU" dirty="0" err="1"/>
              <a:t>даражадаги</a:t>
            </a:r>
            <a:r>
              <a:rPr lang="ru-RU" dirty="0"/>
              <a:t> </a:t>
            </a:r>
            <a:r>
              <a:rPr lang="ru-RU" dirty="0" err="1"/>
              <a:t>эҳтиёжлар</a:t>
            </a:r>
            <a:r>
              <a:rPr lang="ru-RU" dirty="0"/>
              <a:t> </a:t>
            </a:r>
            <a:r>
              <a:rPr lang="ru-RU" dirty="0" err="1"/>
              <a:t>билан</a:t>
            </a:r>
            <a:r>
              <a:rPr lang="ru-RU" dirty="0"/>
              <a:t> </a:t>
            </a:r>
            <a:r>
              <a:rPr lang="ru-RU" dirty="0" err="1"/>
              <a:t>рағбатлантирилганда</a:t>
            </a:r>
            <a:r>
              <a:rPr lang="ru-RU" dirty="0"/>
              <a:t>, </a:t>
            </a:r>
            <a:r>
              <a:rPr lang="ru-RU" dirty="0" err="1"/>
              <a:t>айниқса</a:t>
            </a:r>
            <a:r>
              <a:rPr lang="ru-RU" dirty="0"/>
              <a:t>, </a:t>
            </a:r>
            <a:r>
              <a:rPr lang="ru-RU" dirty="0" err="1"/>
              <a:t>агар</a:t>
            </a:r>
            <a:r>
              <a:rPr lang="ru-RU" dirty="0"/>
              <a:t> </a:t>
            </a:r>
            <a:r>
              <a:rPr lang="ru-RU" dirty="0" err="1"/>
              <a:t>вазифа</a:t>
            </a:r>
            <a:r>
              <a:rPr lang="ru-RU" dirty="0"/>
              <a:t> </a:t>
            </a:r>
            <a:r>
              <a:rPr lang="ru-RU" dirty="0" err="1"/>
              <a:t>тузилмаган</a:t>
            </a:r>
            <a:r>
              <a:rPr lang="ru-RU" dirty="0"/>
              <a:t> </a:t>
            </a:r>
            <a:r>
              <a:rPr lang="ru-RU" dirty="0" err="1"/>
              <a:t>бўлса</a:t>
            </a:r>
            <a:r>
              <a:rPr lang="ru-RU" dirty="0"/>
              <a:t> </a:t>
            </a:r>
            <a:r>
              <a:rPr lang="ru-RU" dirty="0" err="1"/>
              <a:t>ва</a:t>
            </a:r>
            <a:r>
              <a:rPr lang="ru-RU" dirty="0"/>
              <a:t> </a:t>
            </a:r>
            <a:r>
              <a:rPr lang="ru-RU" dirty="0" err="1"/>
              <a:t>ижодкорликни</a:t>
            </a:r>
            <a:r>
              <a:rPr lang="ru-RU" dirty="0"/>
              <a:t> </a:t>
            </a:r>
            <a:r>
              <a:rPr lang="ru-RU" dirty="0" err="1"/>
              <a:t>талаб</a:t>
            </a:r>
            <a:r>
              <a:rPr lang="ru-RU" dirty="0"/>
              <a:t> </a:t>
            </a:r>
            <a:r>
              <a:rPr lang="ru-RU" dirty="0" err="1"/>
              <a:t>қилса</a:t>
            </a:r>
            <a:r>
              <a:rPr lang="ru-RU" dirty="0"/>
              <a:t>, улар </a:t>
            </a:r>
            <a:r>
              <a:rPr lang="ru-RU" dirty="0" err="1"/>
              <a:t>ташкилий</a:t>
            </a:r>
            <a:r>
              <a:rPr lang="ru-RU" dirty="0"/>
              <a:t> </a:t>
            </a:r>
            <a:r>
              <a:rPr lang="ru-RU" dirty="0" err="1"/>
              <a:t>самарадорликни</a:t>
            </a:r>
            <a:r>
              <a:rPr lang="ru-RU" dirty="0"/>
              <a:t> </a:t>
            </a:r>
            <a:r>
              <a:rPr lang="ru-RU" dirty="0" err="1"/>
              <a:t>оширади</a:t>
            </a:r>
            <a:r>
              <a:rPr lang="ru-RU" dirty="0"/>
              <a:t>.</a:t>
            </a:r>
          </a:p>
          <a:p>
            <a:r>
              <a:rPr lang="ru-RU" dirty="0" err="1"/>
              <a:t>Раҳбар</a:t>
            </a:r>
            <a:r>
              <a:rPr lang="ru-RU" dirty="0"/>
              <a:t> </a:t>
            </a:r>
            <a:r>
              <a:rPr lang="ru-RU" dirty="0" err="1"/>
              <a:t>барча</a:t>
            </a:r>
            <a:r>
              <a:rPr lang="ru-RU" dirty="0"/>
              <a:t> </a:t>
            </a:r>
            <a:r>
              <a:rPr lang="ru-RU" dirty="0" err="1"/>
              <a:t>мумкин</a:t>
            </a:r>
            <a:r>
              <a:rPr lang="ru-RU" dirty="0"/>
              <a:t> </a:t>
            </a:r>
            <a:r>
              <a:rPr lang="ru-RU" dirty="0" err="1"/>
              <a:t>бўлган</a:t>
            </a:r>
            <a:r>
              <a:rPr lang="ru-RU" dirty="0"/>
              <a:t> </a:t>
            </a:r>
            <a:r>
              <a:rPr lang="ru-RU" b="1" dirty="0" err="1"/>
              <a:t>ҳокимият</a:t>
            </a:r>
            <a:r>
              <a:rPr lang="ru-RU" b="1" dirty="0"/>
              <a:t> </a:t>
            </a:r>
            <a:r>
              <a:rPr lang="ru-RU" b="1" dirty="0" err="1"/>
              <a:t>турлари</a:t>
            </a:r>
            <a:r>
              <a:rPr lang="ru-RU" b="1" dirty="0"/>
              <a:t> </a:t>
            </a:r>
            <a:r>
              <a:rPr lang="ru-RU" b="1" dirty="0" err="1"/>
              <a:t>ва</a:t>
            </a:r>
            <a:r>
              <a:rPr lang="ru-RU" b="1" dirty="0"/>
              <a:t> </a:t>
            </a:r>
            <a:r>
              <a:rPr lang="ru-RU" b="1" dirty="0" err="1"/>
              <a:t>манбаларининг</a:t>
            </a:r>
            <a:r>
              <a:rPr lang="ru-RU" b="1" dirty="0"/>
              <a:t> </a:t>
            </a:r>
            <a:r>
              <a:rPr lang="ru-RU" dirty="0" err="1"/>
              <a:t>самарали</a:t>
            </a:r>
            <a:r>
              <a:rPr lang="ru-RU" dirty="0"/>
              <a:t> </a:t>
            </a:r>
            <a:r>
              <a:rPr lang="ru-RU" dirty="0" err="1"/>
              <a:t>комбинациясига</a:t>
            </a:r>
            <a:r>
              <a:rPr lang="ru-RU" dirty="0"/>
              <a:t> </a:t>
            </a:r>
            <a:r>
              <a:rPr lang="ru-RU" dirty="0" err="1"/>
              <a:t>интилиши</a:t>
            </a:r>
            <a:r>
              <a:rPr lang="ru-RU" dirty="0"/>
              <a:t> </a:t>
            </a:r>
            <a:r>
              <a:rPr lang="ru-RU" dirty="0" err="1"/>
              <a:t>керак</a:t>
            </a:r>
            <a:r>
              <a:rPr lang="ru-RU" dirty="0"/>
              <a:t>.</a:t>
            </a:r>
          </a:p>
          <a:p>
            <a:pPr marL="0" indent="0" algn="just">
              <a:spcBef>
                <a:spcPts val="0"/>
              </a:spcBef>
              <a:buNone/>
            </a:pPr>
            <a:endParaRPr lang="ru-RU" sz="2400"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A39CAF72-98F4-43C3-8A3C-77D185526A3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705840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ШУНДАЙ ҚИЛИБ</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xfrm>
            <a:off x="838200" y="1825624"/>
            <a:ext cx="10515600" cy="2986073"/>
          </a:xfrm>
          <a:solidFill>
            <a:schemeClr val="accent4">
              <a:lumMod val="20000"/>
              <a:lumOff val="80000"/>
            </a:schemeClr>
          </a:solidFill>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ru-RU" sz="4000" b="1" dirty="0" err="1"/>
              <a:t>Етакчилик</a:t>
            </a:r>
            <a:r>
              <a:rPr lang="ru-RU" sz="4000" dirty="0"/>
              <a:t> </a:t>
            </a:r>
            <a:r>
              <a:rPr lang="ru-RU" sz="4000" dirty="0" err="1"/>
              <a:t>қилиш</a:t>
            </a:r>
            <a:r>
              <a:rPr lang="ru-RU" sz="4000" dirty="0"/>
              <a:t> </a:t>
            </a:r>
            <a:r>
              <a:rPr lang="ru-RU" sz="4000" dirty="0" err="1"/>
              <a:t>учун</a:t>
            </a:r>
            <a:r>
              <a:rPr lang="ru-RU" sz="4000" dirty="0"/>
              <a:t> </a:t>
            </a:r>
            <a:r>
              <a:rPr lang="ru-RU" sz="4000" dirty="0" err="1"/>
              <a:t>таъсир</a:t>
            </a:r>
            <a:r>
              <a:rPr lang="ru-RU" sz="4000" dirty="0"/>
              <a:t> </a:t>
            </a:r>
            <a:r>
              <a:rPr lang="ru-RU" sz="4000" dirty="0" err="1"/>
              <a:t>қилиш</a:t>
            </a:r>
            <a:r>
              <a:rPr lang="ru-RU" sz="4000" dirty="0"/>
              <a:t> </a:t>
            </a:r>
            <a:r>
              <a:rPr lang="ru-RU" sz="4000" dirty="0" err="1"/>
              <a:t>керак</a:t>
            </a:r>
            <a:r>
              <a:rPr lang="ru-RU" sz="4000" dirty="0"/>
              <a:t> </a:t>
            </a:r>
          </a:p>
          <a:p>
            <a:pPr marL="0" indent="0">
              <a:buNone/>
            </a:pPr>
            <a:r>
              <a:rPr lang="ru-RU" sz="4000" b="1" dirty="0" err="1"/>
              <a:t>Таъсир</a:t>
            </a:r>
            <a:r>
              <a:rPr lang="ru-RU" sz="4000" b="1" dirty="0"/>
              <a:t> </a:t>
            </a:r>
            <a:r>
              <a:rPr lang="ru-RU" sz="4000" b="1" dirty="0" err="1"/>
              <a:t>қилиш</a:t>
            </a:r>
            <a:r>
              <a:rPr lang="ru-RU" sz="4000" b="1" dirty="0"/>
              <a:t> </a:t>
            </a:r>
            <a:r>
              <a:rPr lang="ru-RU" sz="4000" dirty="0" err="1"/>
              <a:t>учун</a:t>
            </a:r>
            <a:r>
              <a:rPr lang="ru-RU" sz="4000" dirty="0"/>
              <a:t> </a:t>
            </a:r>
            <a:r>
              <a:rPr lang="ru-RU" sz="4000" dirty="0" err="1"/>
              <a:t>ҳокимият</a:t>
            </a:r>
            <a:r>
              <a:rPr lang="ru-RU" sz="4000" dirty="0"/>
              <a:t> </a:t>
            </a:r>
            <a:r>
              <a:rPr lang="ru-RU" sz="4000" dirty="0" err="1"/>
              <a:t>асоси</a:t>
            </a:r>
            <a:r>
              <a:rPr lang="ru-RU" sz="4000" dirty="0"/>
              <a:t> </a:t>
            </a:r>
            <a:r>
              <a:rPr lang="ru-RU" sz="4000" dirty="0" err="1"/>
              <a:t>бўлиши</a:t>
            </a:r>
            <a:r>
              <a:rPr lang="ru-RU" sz="4000" dirty="0"/>
              <a:t> </a:t>
            </a:r>
            <a:r>
              <a:rPr lang="ru-RU" sz="4000" dirty="0" err="1"/>
              <a:t>керак</a:t>
            </a:r>
            <a:r>
              <a:rPr lang="ru-RU" sz="4000" dirty="0"/>
              <a:t>.</a:t>
            </a:r>
          </a:p>
          <a:p>
            <a:pPr marL="0" indent="0" algn="just">
              <a:spcBef>
                <a:spcPts val="0"/>
              </a:spcBef>
              <a:buNone/>
            </a:pPr>
            <a:endParaRPr lang="ru-RU" sz="3600" dirty="0">
              <a:latin typeface="Bahnschrift" panose="020B0502040204020203" pitchFamily="34" charset="0"/>
            </a:endParaRPr>
          </a:p>
        </p:txBody>
      </p:sp>
      <p:sp>
        <p:nvSpPr>
          <p:cNvPr id="4" name="Нижний колонтитул 3">
            <a:extLst>
              <a:ext uri="{FF2B5EF4-FFF2-40B4-BE49-F238E27FC236}">
                <a16:creationId xmlns:a16="http://schemas.microsoft.com/office/drawing/2014/main" id="{61C49984-BCF2-4B28-8713-D8F66FF7596B}"/>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98069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AD48A-D13E-4D71-8818-FF2AEB1654AF}"/>
              </a:ext>
            </a:extLst>
          </p:cNvPr>
          <p:cNvSpPr>
            <a:spLocks noGrp="1"/>
          </p:cNvSpPr>
          <p:nvPr>
            <p:ph type="title"/>
          </p:nvPr>
        </p:nvSpPr>
        <p:spPr>
          <a:xfrm>
            <a:off x="838200" y="365126"/>
            <a:ext cx="10515600" cy="920466"/>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ru-RU" sz="3200" b="1" dirty="0" err="1">
                <a:latin typeface="Arial" panose="020B0604020202020204" pitchFamily="34" charset="0"/>
                <a:cs typeface="Arial" panose="020B0604020202020204" pitchFamily="34" charset="0"/>
              </a:rPr>
              <a:t>Раҳбар</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ходимларга</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турли</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йўллар</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билан</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таъсир</a:t>
            </a:r>
            <a:r>
              <a:rPr lang="ru-RU" sz="3200" b="1" dirty="0">
                <a:latin typeface="Arial" panose="020B0604020202020204" pitchFamily="34" charset="0"/>
                <a:cs typeface="Arial" panose="020B0604020202020204" pitchFamily="34" charset="0"/>
              </a:rPr>
              <a:t> </a:t>
            </a:r>
            <a:r>
              <a:rPr lang="ru-RU" sz="3200" b="1" dirty="0" err="1">
                <a:latin typeface="Arial" panose="020B0604020202020204" pitchFamily="34" charset="0"/>
                <a:cs typeface="Arial" panose="020B0604020202020204" pitchFamily="34" charset="0"/>
              </a:rPr>
              <a:t>қилади</a:t>
            </a:r>
            <a:endParaRPr lang="ru-RU" sz="32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27CCFB9-C237-4F97-80F5-7D011369B307}"/>
              </a:ext>
            </a:extLst>
          </p:cNvPr>
          <p:cNvSpPr>
            <a:spLocks noGrp="1"/>
          </p:cNvSpPr>
          <p:nvPr>
            <p:ph idx="1"/>
          </p:nvPr>
        </p:nvSpPr>
        <p:spPr>
          <a:xfrm>
            <a:off x="838200" y="1825625"/>
            <a:ext cx="10515600" cy="4203983"/>
          </a:xfrm>
          <a:solidFill>
            <a:schemeClr val="accent6">
              <a:lumMod val="20000"/>
              <a:lumOff val="80000"/>
            </a:schemeClr>
          </a:solidFill>
          <a:ln>
            <a:solidFill>
              <a:schemeClr val="tx1"/>
            </a:solidFill>
          </a:ln>
        </p:spPr>
        <p:txBody>
          <a:bodyPr>
            <a:normAutofit/>
          </a:bodyPr>
          <a:lstStyle/>
          <a:p>
            <a:pPr algn="just">
              <a:lnSpc>
                <a:spcPct val="100000"/>
              </a:lnSpc>
              <a:spcAft>
                <a:spcPts val="0"/>
              </a:spcAft>
            </a:pPr>
            <a:r>
              <a:rPr lang="uz-Cyrl-UZ" sz="2400" b="1" i="1" dirty="0">
                <a:effectLst/>
                <a:latin typeface="Arial" panose="020B0604020202020204" pitchFamily="34" charset="0"/>
                <a:ea typeface="Calibri" panose="020F0502020204030204" pitchFamily="34" charset="0"/>
                <a:cs typeface="Arial" panose="020B0604020202020204" pitchFamily="34" charset="0"/>
              </a:rPr>
              <a:t>Тўғридан-тўғри раҳбарлик усуллари</a:t>
            </a:r>
            <a:r>
              <a:rPr lang="uz-Cyrl-UZ" sz="2400" b="1" dirty="0">
                <a:effectLst/>
                <a:latin typeface="Arial" panose="020B0604020202020204" pitchFamily="34" charset="0"/>
                <a:ea typeface="Calibri" panose="020F0502020204030204" pitchFamily="34" charset="0"/>
                <a:cs typeface="Arial" panose="020B0604020202020204" pitchFamily="34" charset="0"/>
              </a:rPr>
              <a:t> </a:t>
            </a:r>
            <a:r>
              <a:rPr lang="uz-Cyrl-UZ" sz="2400" dirty="0">
                <a:effectLst/>
                <a:latin typeface="Arial" panose="020B0604020202020204" pitchFamily="34" charset="0"/>
                <a:ea typeface="Calibri" panose="020F0502020204030204" pitchFamily="34" charset="0"/>
                <a:cs typeface="Arial" panose="020B0604020202020204" pitchFamily="34" charset="0"/>
              </a:rPr>
              <a:t>(буйруқ, топшириқ) ходимлар билан бевосита алоқани ўз ичига олади, улар қисқа муддатли ва махсус шартларни талаб қилмайди. Буларга буйруқ бериш, уқтириш, ишонтириш ва ҳулқ-атвор намунаси бўйича кўрсатмалар бериш киради.</a:t>
            </a:r>
            <a:endParaRPr lang="ru-RU" sz="24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r>
              <a:rPr lang="uz-Cyrl-UZ" sz="2400" b="1" i="1" kern="0" dirty="0">
                <a:effectLst/>
                <a:latin typeface="Arial" panose="020B0604020202020204" pitchFamily="34" charset="0"/>
                <a:ea typeface="Calibri" panose="020F0502020204030204" pitchFamily="34" charset="0"/>
                <a:cs typeface="Arial" panose="020B0604020202020204" pitchFamily="34" charset="0"/>
              </a:rPr>
              <a:t>Билвосита, раҳбарлик (рамзлар орқали) усуллари </a:t>
            </a:r>
            <a:r>
              <a:rPr lang="uz-Cyrl-UZ" sz="2400" kern="0" dirty="0">
                <a:effectLst/>
                <a:latin typeface="Arial" panose="020B0604020202020204" pitchFamily="34" charset="0"/>
                <a:ea typeface="Calibri" panose="020F0502020204030204" pitchFamily="34" charset="0"/>
                <a:cs typeface="Arial" panose="020B0604020202020204" pitchFamily="34" charset="0"/>
              </a:rPr>
              <a:t>раҳбар ва ижрочи ўртасидаги бевосита алоқани талаб қилмайди, анча узоқроқ вақт талаб этади ва уларни амалга ошириш жараёнида таъсир қилиш учун махсус шароитлар яратилади.</a:t>
            </a:r>
            <a:endParaRPr lang="ru-RU" sz="36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F4B594C1-56AB-4B92-9380-CD9ED66F3743}"/>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438505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2AA726-1E6D-45D1-B93A-39EA85929827}"/>
              </a:ext>
            </a:extLst>
          </p:cNvPr>
          <p:cNvSpPr>
            <a:spLocks noGrp="1"/>
          </p:cNvSpPr>
          <p:nvPr>
            <p:ph type="title"/>
          </p:nvPr>
        </p:nvSpPr>
        <p:spPr>
          <a:xfrm>
            <a:off x="838200" y="365126"/>
            <a:ext cx="10515600" cy="848038"/>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uz-Cyrl-UZ" sz="2800" b="1" kern="0" dirty="0">
                <a:effectLst/>
                <a:latin typeface="Arial" panose="020B0604020202020204" pitchFamily="34" charset="0"/>
                <a:ea typeface="Calibri" panose="020F0502020204030204" pitchFamily="34" charset="0"/>
                <a:cs typeface="Arial" panose="020B0604020202020204" pitchFamily="34" charset="0"/>
              </a:rPr>
              <a:t>Амалиётда раҳбарликнинг «бир ўлчамли» усулублари</a:t>
            </a:r>
            <a:endParaRPr lang="ru-RU" sz="60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3FDCBD11-F365-4D0D-BDAA-37E85DEDB585}"/>
              </a:ext>
            </a:extLst>
          </p:cNvPr>
          <p:cNvSpPr>
            <a:spLocks noGrp="1"/>
          </p:cNvSpPr>
          <p:nvPr>
            <p:ph idx="1"/>
          </p:nvPr>
        </p:nvSpPr>
        <p:spPr>
          <a:xfrm>
            <a:off x="838200" y="1548143"/>
            <a:ext cx="10515600" cy="4628820"/>
          </a:xfrm>
          <a:solidFill>
            <a:schemeClr val="bg1">
              <a:lumMod val="95000"/>
            </a:schemeClr>
          </a:solidFill>
          <a:ln>
            <a:solidFill>
              <a:schemeClr val="tx1"/>
            </a:solidFill>
          </a:ln>
        </p:spPr>
        <p:txBody>
          <a:bodyPr/>
          <a:lstStyle/>
          <a:p>
            <a:pPr marL="0" indent="0" algn="just">
              <a:lnSpc>
                <a:spcPct val="150000"/>
              </a:lnSpc>
              <a:spcAft>
                <a:spcPts val="0"/>
              </a:spcAft>
              <a:buNone/>
            </a:pPr>
            <a:r>
              <a:rPr lang="uz-Cyrl-UZ" sz="1800" b="1" i="1" dirty="0">
                <a:effectLst/>
                <a:latin typeface="Arial" panose="020B0604020202020204" pitchFamily="34" charset="0"/>
                <a:ea typeface="Calibri" panose="020F0502020204030204" pitchFamily="34" charset="0"/>
                <a:cs typeface="Arial" panose="020B0604020202020204" pitchFamily="34" charset="0"/>
              </a:rPr>
              <a:t>1. Авторитар услуб</a:t>
            </a:r>
            <a:r>
              <a:rPr lang="uz-Cyrl-UZ" sz="1800" b="1" dirty="0">
                <a:effectLst/>
                <a:latin typeface="Arial" panose="020B0604020202020204" pitchFamily="34" charset="0"/>
                <a:ea typeface="Calibri" panose="020F0502020204030204" pitchFamily="34" charset="0"/>
                <a:cs typeface="Arial" panose="020B0604020202020204" pitchFamily="34" charset="0"/>
              </a:rPr>
              <a:t> </a:t>
            </a:r>
            <a:r>
              <a:rPr lang="uz-Cyrl-UZ" sz="1800" dirty="0">
                <a:effectLst/>
                <a:latin typeface="Arial" panose="020B0604020202020204" pitchFamily="34" charset="0"/>
                <a:ea typeface="Calibri" panose="020F0502020204030204" pitchFamily="34" charset="0"/>
                <a:cs typeface="Arial" panose="020B0604020202020204" pitchFamily="34" charset="0"/>
              </a:rPr>
              <a:t>– бошқарувнинг қатъий маъмурий усуллари, гуруҳ аъзоларининг ташаббусини бостириш, қабул қилинган қарорларни муҳокама қилмаслик, гуруҳни фақат битта шахс - ўзи қарорлар қабул қиладиган, бўйсунувчилар ишини назорат қилувчи ва мувофиқлаштирувчи раҳбар томонидан бошқариш билан тавсифланади. </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sz="1800" i="1" dirty="0">
                <a:effectLst/>
                <a:latin typeface="Arial" panose="020B0604020202020204" pitchFamily="34" charset="0"/>
                <a:ea typeface="Calibri" panose="020F0502020204030204" pitchFamily="34" charset="0"/>
                <a:cs typeface="Arial" panose="020B0604020202020204" pitchFamily="34" charset="0"/>
              </a:rPr>
              <a:t>2</a:t>
            </a:r>
            <a:r>
              <a:rPr lang="uz-Cyrl-UZ" sz="1800" b="1" i="1" dirty="0">
                <a:effectLst/>
                <a:latin typeface="Arial" panose="020B0604020202020204" pitchFamily="34" charset="0"/>
                <a:ea typeface="Calibri" panose="020F0502020204030204" pitchFamily="34" charset="0"/>
                <a:cs typeface="Arial" panose="020B0604020202020204" pitchFamily="34" charset="0"/>
              </a:rPr>
              <a:t>. Демократик услуб</a:t>
            </a:r>
            <a:r>
              <a:rPr lang="uz-Cyrl-UZ" sz="1800" b="1" dirty="0">
                <a:effectLst/>
                <a:latin typeface="Arial" panose="020B0604020202020204" pitchFamily="34" charset="0"/>
                <a:ea typeface="Calibri" panose="020F0502020204030204" pitchFamily="34" charset="0"/>
                <a:cs typeface="Arial" panose="020B0604020202020204" pitchFamily="34" charset="0"/>
              </a:rPr>
              <a:t> </a:t>
            </a:r>
            <a:r>
              <a:rPr lang="uz-Cyrl-UZ" sz="1800" dirty="0">
                <a:effectLst/>
                <a:latin typeface="Arial" panose="020B0604020202020204" pitchFamily="34" charset="0"/>
                <a:ea typeface="Calibri" panose="020F0502020204030204" pitchFamily="34" charset="0"/>
                <a:cs typeface="Arial" panose="020B0604020202020204" pitchFamily="34" charset="0"/>
              </a:rPr>
              <a:t>– гуруҳда муаммоларни коллегиал муҳокама қилиш, раҳбар томонидан қўл остидагиларнинг ташаббусини рағбатлантириш, раҳбар ва гуруҳ аъзолари ўртасида фаол фикр алмашиш, умумий йиғилишда қарор қабул қилиш билан ажралиб туради.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sz="1800" b="1" i="1" dirty="0">
                <a:effectLst/>
                <a:latin typeface="Arial" panose="020B0604020202020204" pitchFamily="34" charset="0"/>
                <a:ea typeface="Calibri" panose="020F0502020204030204" pitchFamily="34" charset="0"/>
                <a:cs typeface="Arial" panose="020B0604020202020204" pitchFamily="34" charset="0"/>
              </a:rPr>
              <a:t>3</a:t>
            </a:r>
            <a:r>
              <a:rPr lang="uz-Cyrl-UZ" sz="1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Либерал услуб</a:t>
            </a:r>
            <a:r>
              <a:rPr lang="uz-Cyrl-UZ"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uz-Cyrl-UZ" sz="1800" dirty="0">
                <a:effectLst/>
                <a:latin typeface="Arial" panose="020B0604020202020204" pitchFamily="34" charset="0"/>
                <a:ea typeface="Calibri" panose="020F0502020204030204" pitchFamily="34" charset="0"/>
                <a:cs typeface="Arial" panose="020B0604020202020204" pitchFamily="34" charset="0"/>
              </a:rPr>
              <a:t>– раҳбарнинг бошқарув функцияларидан ихтиёрий равишда воз кечиши ва бошқарув функцияларини гуруҳ аъзоларига топшириши билан тавсифланади.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3934024C-F0A7-4AC3-BAA3-6F755A8698D1}"/>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830795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326C20-3C48-4328-9BBC-E0874CBEAC69}"/>
              </a:ext>
            </a:extLst>
          </p:cNvPr>
          <p:cNvSpPr>
            <a:spLocks noGrp="1"/>
          </p:cNvSpPr>
          <p:nvPr>
            <p:ph type="title"/>
          </p:nvPr>
        </p:nvSpPr>
        <p:spPr>
          <a:xfrm>
            <a:off x="838200" y="190123"/>
            <a:ext cx="10515600" cy="497941"/>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ru-RU" b="1" dirty="0"/>
              <a:t>Классик </a:t>
            </a:r>
            <a:r>
              <a:rPr lang="ru-RU" b="1" dirty="0" err="1"/>
              <a:t>раҳбарлик</a:t>
            </a:r>
            <a:r>
              <a:rPr lang="ru-RU" b="1" dirty="0"/>
              <a:t> </a:t>
            </a:r>
            <a:r>
              <a:rPr lang="ru-RU" b="1" dirty="0" err="1"/>
              <a:t>услублари</a:t>
            </a:r>
            <a:r>
              <a:rPr lang="ru-RU" b="1" dirty="0"/>
              <a:t> </a:t>
            </a:r>
            <a:r>
              <a:rPr lang="ru-RU" b="1" dirty="0" err="1"/>
              <a:t>тавсифи</a:t>
            </a:r>
            <a:endParaRPr lang="ru-RU" b="1" dirty="0"/>
          </a:p>
        </p:txBody>
      </p:sp>
      <p:graphicFrame>
        <p:nvGraphicFramePr>
          <p:cNvPr id="4" name="Таблица 3">
            <a:extLst>
              <a:ext uri="{FF2B5EF4-FFF2-40B4-BE49-F238E27FC236}">
                <a16:creationId xmlns:a16="http://schemas.microsoft.com/office/drawing/2014/main" id="{AC54F4B4-BA1A-4F23-9782-85123E2E4247}"/>
              </a:ext>
            </a:extLst>
          </p:cNvPr>
          <p:cNvGraphicFramePr>
            <a:graphicFrameLocks noGrp="1"/>
          </p:cNvGraphicFramePr>
          <p:nvPr>
            <p:extLst>
              <p:ext uri="{D42A27DB-BD31-4B8C-83A1-F6EECF244321}">
                <p14:modId xmlns:p14="http://schemas.microsoft.com/office/powerpoint/2010/main" val="3314009082"/>
              </p:ext>
            </p:extLst>
          </p:nvPr>
        </p:nvGraphicFramePr>
        <p:xfrm>
          <a:off x="688064" y="921815"/>
          <a:ext cx="10665736" cy="5255211"/>
        </p:xfrm>
        <a:graphic>
          <a:graphicData uri="http://schemas.openxmlformats.org/drawingml/2006/table">
            <a:tbl>
              <a:tblPr/>
              <a:tblGrid>
                <a:gridCol w="3288502">
                  <a:extLst>
                    <a:ext uri="{9D8B030D-6E8A-4147-A177-3AD203B41FA5}">
                      <a16:colId xmlns:a16="http://schemas.microsoft.com/office/drawing/2014/main" val="1874645775"/>
                    </a:ext>
                  </a:extLst>
                </a:gridCol>
                <a:gridCol w="2828530">
                  <a:extLst>
                    <a:ext uri="{9D8B030D-6E8A-4147-A177-3AD203B41FA5}">
                      <a16:colId xmlns:a16="http://schemas.microsoft.com/office/drawing/2014/main" val="1590372265"/>
                    </a:ext>
                  </a:extLst>
                </a:gridCol>
                <a:gridCol w="2670036">
                  <a:extLst>
                    <a:ext uri="{9D8B030D-6E8A-4147-A177-3AD203B41FA5}">
                      <a16:colId xmlns:a16="http://schemas.microsoft.com/office/drawing/2014/main" val="2022418040"/>
                    </a:ext>
                  </a:extLst>
                </a:gridCol>
                <a:gridCol w="1878668">
                  <a:extLst>
                    <a:ext uri="{9D8B030D-6E8A-4147-A177-3AD203B41FA5}">
                      <a16:colId xmlns:a16="http://schemas.microsoft.com/office/drawing/2014/main" val="1197724845"/>
                    </a:ext>
                  </a:extLst>
                </a:gridCol>
              </a:tblGrid>
              <a:tr h="183814">
                <a:tc>
                  <a:txBody>
                    <a:bodyPr/>
                    <a:lstStyle/>
                    <a:p>
                      <a:pPr algn="ctr" fontAlgn="ctr">
                        <a:lnSpc>
                          <a:spcPct val="100000"/>
                        </a:lnSpc>
                        <a:spcAft>
                          <a:spcPts val="0"/>
                        </a:spcAft>
                      </a:pPr>
                      <a:r>
                        <a:rPr lang="uz-Cyrl-UZ" sz="1400" b="1" u="sng" kern="1200">
                          <a:effectLst/>
                          <a:latin typeface="Arial" panose="020B0604020202020204" pitchFamily="34" charset="0"/>
                          <a:ea typeface="Times New Roman" panose="02020603050405020304" pitchFamily="18" charset="0"/>
                          <a:cs typeface="Arial" panose="020B0604020202020204" pitchFamily="34" charset="0"/>
                        </a:rPr>
                        <a:t>Услублар</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b="1" u="sng"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Авторитар</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b="1" u="sng"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Демократик</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b="1" u="sng"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Либерал</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686385"/>
                  </a:ext>
                </a:extLst>
              </a:tr>
              <a:tr h="330176">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Қарор қабул қилиш усули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Якка ўзи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Гуруҳ маслаҳатлари асосида</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Кўрсатмалар асосида</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523421"/>
                  </a:ext>
                </a:extLst>
              </a:tr>
              <a:tr h="492467">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Қарорларни бажарувчига етказиш усули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Буйруқ, фармойиш</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Таклиф</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Илтимос</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3706901"/>
                  </a:ext>
                </a:extLst>
              </a:tr>
              <a:tr h="404046">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Мажбуриятларни тақсимлаш</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Бутунлай раҳбар қўлида</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Ваколатларга мувофиқ</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Бутунлай бажарувчилар қўлида</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1711669"/>
                  </a:ext>
                </a:extLst>
              </a:tr>
              <a:tr h="492467">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Қўл остидагилар ташаббускорлигига муносабати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Йўл қўйилмайди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Рағбатлантирилади ва фойдаланилади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Бутунлай бажарувчиларга берилади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93287234"/>
                  </a:ext>
                </a:extLst>
              </a:tr>
              <a:tr h="591907">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Ходимларни саралаш тамойиллари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Кучли рақобатчилардан қутулиш</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Ишбилармон, билимли ходимларни танлаш ва уларнинг карьерасига кўмаклашиш</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1526616"/>
                  </a:ext>
                </a:extLst>
              </a:tr>
              <a:tr h="492467">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Билимга муносабати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Барча нарсани ўзим биламан, деб ҳисоблайди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Доимо ўқийди ва қўл остидагилардан ҳам шуни талаб қилади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Бефарқ</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1010589"/>
                  </a:ext>
                </a:extLst>
              </a:tr>
              <a:tr h="330176">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Мулоқотга муносабати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Салбий, масофа сақлайди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Ижобий, мулоқотга фаол киришади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Ташаббус кўрсатмайди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91183656"/>
                  </a:ext>
                </a:extLst>
              </a:tr>
              <a:tr h="330176">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Ходимларга муносабати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Кайфиятга қараб, тенг эмас</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Тенг, самимий, талабчан</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Юмшоқ, талабчан эмас</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5699264"/>
                  </a:ext>
                </a:extLst>
              </a:tr>
              <a:tr h="271373">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Интизомга муносабати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Қаттиқ, расмий</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Ўринли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Юмшоқ, расмий</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7910268"/>
                  </a:ext>
                </a:extLst>
              </a:tr>
              <a:tr h="492467">
                <a:tc>
                  <a:txBody>
                    <a:bodyPr/>
                    <a:lstStyle/>
                    <a:p>
                      <a:pPr algn="ctr" fontAlgn="ctr">
                        <a:lnSpc>
                          <a:spcPct val="100000"/>
                        </a:lnSpc>
                        <a:spcAft>
                          <a:spcPts val="0"/>
                        </a:spcAft>
                      </a:pPr>
                      <a:r>
                        <a:rPr lang="uz-Cyrl-UZ" sz="14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Ишга ундашга муносабати</a:t>
                      </a:r>
                      <a:endParaRPr lang="ru-RU" sz="1200" kern="10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Жазолаш, камдан-кам рағбатлантириш</a:t>
                      </a:r>
                      <a:endParaRPr lang="ru-RU" sz="1200" kern="100" dirty="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Рағбатлантириш, камдан-кам жазолаш</a:t>
                      </a:r>
                      <a:endParaRPr lang="ru-RU" sz="1200" kern="100" dirty="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lnSpc>
                          <a:spcPct val="100000"/>
                        </a:lnSpc>
                        <a:spcAft>
                          <a:spcPts val="0"/>
                        </a:spcAft>
                      </a:pPr>
                      <a:r>
                        <a:rPr lang="uz-Cyrl-UZ"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Аниқ йўналиш йўқ</a:t>
                      </a:r>
                      <a:endParaRPr lang="ru-RU" sz="1200" kern="100" dirty="0">
                        <a:effectLst/>
                        <a:latin typeface="Arial" panose="020B0604020202020204" pitchFamily="34" charset="0"/>
                        <a:ea typeface="Calibri" panose="020F0502020204030204" pitchFamily="34" charset="0"/>
                        <a:cs typeface="Arial" panose="020B0604020202020204" pitchFamily="34" charset="0"/>
                      </a:endParaRPr>
                    </a:p>
                  </a:txBody>
                  <a:tcPr marL="5944" marR="5944" marT="59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0180047"/>
                  </a:ext>
                </a:extLst>
              </a:tr>
            </a:tbl>
          </a:graphicData>
        </a:graphic>
      </p:graphicFrame>
      <p:sp>
        <p:nvSpPr>
          <p:cNvPr id="3" name="Нижний колонтитул 2">
            <a:extLst>
              <a:ext uri="{FF2B5EF4-FFF2-40B4-BE49-F238E27FC236}">
                <a16:creationId xmlns:a16="http://schemas.microsoft.com/office/drawing/2014/main" id="{EFE52945-1262-4709-B0D3-92E668F5EBC5}"/>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613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390DC7-CC47-4595-84F5-655274729BC3}"/>
              </a:ext>
            </a:extLst>
          </p:cNvPr>
          <p:cNvSpPr>
            <a:spLocks noGrp="1"/>
          </p:cNvSpPr>
          <p:nvPr>
            <p:ph type="title"/>
          </p:nvPr>
        </p:nvSpPr>
        <p:spPr>
          <a:xfrm>
            <a:off x="838200" y="365126"/>
            <a:ext cx="10515600" cy="1110590"/>
          </a:xfr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uz-Cyrl-UZ" sz="3200" b="1" dirty="0">
                <a:effectLst/>
                <a:latin typeface="Arial" panose="020B0604020202020204" pitchFamily="34" charset="0"/>
                <a:ea typeface="Calibri" panose="020F0502020204030204" pitchFamily="34" charset="0"/>
                <a:cs typeface="Arial" panose="020B0604020202020204" pitchFamily="34" charset="0"/>
              </a:rPr>
              <a:t>Ташкилотда лидерликни бошқариш муаммоси қуйидаги жиҳатларни ўз ичига олади:</a:t>
            </a:r>
            <a:endParaRPr lang="ru-RU" sz="32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15B68FA2-1A47-4262-9F05-B361A83B39F2}"/>
              </a:ext>
            </a:extLst>
          </p:cNvPr>
          <p:cNvSpPr>
            <a:spLocks noGrp="1"/>
          </p:cNvSpPr>
          <p:nvPr>
            <p:ph idx="1"/>
          </p:nvPr>
        </p:nvSpPr>
        <p:spPr>
          <a:solidFill>
            <a:schemeClr val="tx2">
              <a:lumMod val="20000"/>
              <a:lumOff val="80000"/>
            </a:schemeClr>
          </a:solidFill>
          <a:ln>
            <a:solidFill>
              <a:schemeClr val="tx1"/>
            </a:solidFill>
          </a:ln>
        </p:spPr>
        <p:txBody>
          <a:bodyPr>
            <a:normAutofit lnSpcReduction="10000"/>
          </a:bodyPr>
          <a:lstStyle/>
          <a:p>
            <a:pPr marL="0" indent="0" algn="just">
              <a:lnSpc>
                <a:spcPct val="150000"/>
              </a:lnSpc>
              <a:spcAft>
                <a:spcPts val="0"/>
              </a:spcAft>
              <a:buNone/>
            </a:pPr>
            <a:r>
              <a:rPr lang="uz-Cyrl-UZ" b="1" dirty="0">
                <a:effectLst/>
                <a:latin typeface="Arial" panose="020B0604020202020204" pitchFamily="34" charset="0"/>
                <a:ea typeface="Calibri" panose="020F0502020204030204" pitchFamily="34" charset="0"/>
                <a:cs typeface="Arial" panose="020B0604020202020204" pitchFamily="34" charset="0"/>
              </a:rPr>
              <a:t>- лидерларни аниқлаш;</a:t>
            </a:r>
            <a:endParaRPr lang="ru-RU"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b="1" dirty="0">
                <a:effectLst/>
                <a:latin typeface="Arial" panose="020B0604020202020204" pitchFamily="34" charset="0"/>
                <a:ea typeface="Calibri" panose="020F0502020204030204" pitchFamily="34" charset="0"/>
                <a:cs typeface="Arial" panose="020B0604020202020204" pitchFamily="34" charset="0"/>
              </a:rPr>
              <a:t>- лидерликни ривожлантириш;</a:t>
            </a:r>
            <a:endParaRPr lang="ru-RU"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b="1" dirty="0">
                <a:effectLst/>
                <a:latin typeface="Arial" panose="020B0604020202020204" pitchFamily="34" charset="0"/>
                <a:ea typeface="Calibri" panose="020F0502020204030204" pitchFamily="34" charset="0"/>
                <a:cs typeface="Arial" panose="020B0604020202020204" pitchFamily="34" charset="0"/>
              </a:rPr>
              <a:t>- гуруҳ манфаатларини ҳисобга олиш;</a:t>
            </a:r>
            <a:endParaRPr lang="ru-RU"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b="1" dirty="0">
                <a:effectLst/>
                <a:latin typeface="Arial" panose="020B0604020202020204" pitchFamily="34" charset="0"/>
                <a:ea typeface="Calibri" panose="020F0502020204030204" pitchFamily="34" charset="0"/>
                <a:cs typeface="Arial" panose="020B0604020202020204" pitchFamily="34" charset="0"/>
              </a:rPr>
              <a:t>-  норасмий лидерлик;</a:t>
            </a:r>
            <a:endParaRPr lang="ru-RU"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b="1" dirty="0">
                <a:effectLst/>
                <a:latin typeface="Arial" panose="020B0604020202020204" pitchFamily="34" charset="0"/>
                <a:ea typeface="Calibri" panose="020F0502020204030204" pitchFamily="34" charset="0"/>
                <a:cs typeface="Arial" panose="020B0604020202020204" pitchFamily="34" charset="0"/>
              </a:rPr>
              <a:t>- бузғунчи лидерликка барҳам бериш;</a:t>
            </a:r>
            <a:endParaRPr lang="ru-RU" b="1"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Aft>
                <a:spcPts val="0"/>
              </a:spcAft>
              <a:buNone/>
            </a:pPr>
            <a:r>
              <a:rPr lang="uz-Cyrl-UZ" b="1" dirty="0">
                <a:effectLst/>
                <a:latin typeface="Arial" panose="020B0604020202020204" pitchFamily="34" charset="0"/>
                <a:ea typeface="Calibri" panose="020F0502020204030204" pitchFamily="34" charset="0"/>
                <a:cs typeface="Arial" panose="020B0604020202020204" pitchFamily="34" charset="0"/>
              </a:rPr>
              <a:t>- лидер имижни шакллантириш. </a:t>
            </a:r>
            <a:endParaRPr lang="ru-RU" b="1"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ru-RU" sz="4000" b="1"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5C055728-0D8F-41F7-BC86-6E8A4844DD17}"/>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53297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498AC88-DE81-4B85-85D7-63140ADA304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70" r="2970"/>
          <a:stretch>
            <a:fillRect/>
          </a:stretch>
        </p:blipFill>
        <p:spPr>
          <a:xfrm>
            <a:off x="0" y="0"/>
            <a:ext cx="4348264" cy="6858000"/>
          </a:xfrm>
        </p:spPr>
      </p:pic>
      <p:sp>
        <p:nvSpPr>
          <p:cNvPr id="2" name="Прямоугольник 1">
            <a:extLst>
              <a:ext uri="{FF2B5EF4-FFF2-40B4-BE49-F238E27FC236}">
                <a16:creationId xmlns:a16="http://schemas.microsoft.com/office/drawing/2014/main" id="{A80A21E8-5D16-4AD7-9141-32BF3DA395BB}"/>
              </a:ext>
            </a:extLst>
          </p:cNvPr>
          <p:cNvSpPr/>
          <p:nvPr/>
        </p:nvSpPr>
        <p:spPr>
          <a:xfrm>
            <a:off x="0" y="6329605"/>
            <a:ext cx="4581144" cy="519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noFill/>
            </a:endParaRPr>
          </a:p>
        </p:txBody>
      </p:sp>
      <p:sp>
        <p:nvSpPr>
          <p:cNvPr id="3" name="Прямоугольник 2">
            <a:extLst>
              <a:ext uri="{FF2B5EF4-FFF2-40B4-BE49-F238E27FC236}">
                <a16:creationId xmlns:a16="http://schemas.microsoft.com/office/drawing/2014/main" id="{EABC6E6C-6988-454D-8965-D8AE00163A6A}"/>
              </a:ext>
            </a:extLst>
          </p:cNvPr>
          <p:cNvSpPr/>
          <p:nvPr/>
        </p:nvSpPr>
        <p:spPr>
          <a:xfrm>
            <a:off x="4334256" y="2384798"/>
            <a:ext cx="7431288" cy="2308324"/>
          </a:xfrm>
          <a:prstGeom prst="rect">
            <a:avLst/>
          </a:prstGeom>
        </p:spPr>
        <p:txBody>
          <a:bodyPr wrap="square">
            <a:spAutoFit/>
          </a:bodyPr>
          <a:lstStyle/>
          <a:p>
            <a:pPr algn="r"/>
            <a:r>
              <a:rPr lang="uz-Cyrl-UZ" sz="3600" b="1" dirty="0">
                <a:solidFill>
                  <a:schemeClr val="accent6">
                    <a:lumMod val="50000"/>
                  </a:schemeClr>
                </a:solidFill>
                <a:latin typeface="Bahnschrift" panose="020B0502040204020203" pitchFamily="34" charset="0"/>
              </a:rPr>
              <a:t>Ж</a:t>
            </a:r>
            <a:r>
              <a:rPr lang="ru-RU" sz="3600" b="1" dirty="0">
                <a:solidFill>
                  <a:schemeClr val="accent6">
                    <a:lumMod val="50000"/>
                  </a:schemeClr>
                </a:solidFill>
                <a:latin typeface="Bahnschrift" panose="020B0502040204020203" pitchFamily="34" charset="0"/>
              </a:rPr>
              <a:t>ИДДИЙ ВАЗИЯТЛАРДА ВА НОАНИҚ ИСТИҚБОЛЛАРДА ЭНГ ҚИЙИН ВАЗИФАЛАРНИ ҲАЛ ҚИЛА ОЛИШИ КЕРАК.</a:t>
            </a:r>
            <a:endParaRPr lang="ru-RU" b="1" dirty="0">
              <a:solidFill>
                <a:srgbClr val="002060"/>
              </a:solidFill>
              <a:latin typeface="Bahnschrift" panose="020B0502040204020203" pitchFamily="34" charset="0"/>
            </a:endParaRPr>
          </a:p>
        </p:txBody>
      </p:sp>
      <p:sp>
        <p:nvSpPr>
          <p:cNvPr id="16" name="Rectangle 5">
            <a:extLst>
              <a:ext uri="{FF2B5EF4-FFF2-40B4-BE49-F238E27FC236}">
                <a16:creationId xmlns:a16="http://schemas.microsoft.com/office/drawing/2014/main" id="{F975CC8A-E392-46D7-86F5-9B18A6EA5F7D}"/>
              </a:ext>
            </a:extLst>
          </p:cNvPr>
          <p:cNvSpPr/>
          <p:nvPr/>
        </p:nvSpPr>
        <p:spPr>
          <a:xfrm>
            <a:off x="606416" y="-9144"/>
            <a:ext cx="2959743" cy="6858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kern="0" dirty="0">
              <a:solidFill>
                <a:prstClr val="white"/>
              </a:solidFill>
              <a:latin typeface="Calibri" panose="020F0502020204030204"/>
            </a:endParaRPr>
          </a:p>
        </p:txBody>
      </p:sp>
      <p:sp>
        <p:nvSpPr>
          <p:cNvPr id="5" name="Прямоугольник 4">
            <a:extLst>
              <a:ext uri="{FF2B5EF4-FFF2-40B4-BE49-F238E27FC236}">
                <a16:creationId xmlns:a16="http://schemas.microsoft.com/office/drawing/2014/main" id="{2BCC5096-6B25-409B-B59C-E8331D4566AB}"/>
              </a:ext>
            </a:extLst>
          </p:cNvPr>
          <p:cNvSpPr/>
          <p:nvPr/>
        </p:nvSpPr>
        <p:spPr>
          <a:xfrm>
            <a:off x="4581144" y="1315819"/>
            <a:ext cx="5468164" cy="923330"/>
          </a:xfrm>
          <a:prstGeom prst="rect">
            <a:avLst/>
          </a:prstGeom>
        </p:spPr>
        <p:txBody>
          <a:bodyPr wrap="none">
            <a:spAutoFit/>
          </a:bodyPr>
          <a:lstStyle/>
          <a:p>
            <a:r>
              <a:rPr lang="ru-RU" sz="5400" b="1" dirty="0">
                <a:solidFill>
                  <a:srgbClr val="002060"/>
                </a:solidFill>
                <a:latin typeface="Bahnschrift Condensed" panose="020B0502040204020203" pitchFamily="34" charset="0"/>
              </a:rPr>
              <a:t>ЗАМОНАВИЙ РА</a:t>
            </a:r>
            <a:r>
              <a:rPr lang="uz-Cyrl-UZ" sz="5400" b="1" dirty="0">
                <a:solidFill>
                  <a:srgbClr val="002060"/>
                </a:solidFill>
                <a:latin typeface="Bahnschrift Condensed" panose="020B0502040204020203" pitchFamily="34" charset="0"/>
              </a:rPr>
              <a:t>ҲБАР - </a:t>
            </a:r>
            <a:endParaRPr lang="ru-RU" sz="5400" dirty="0">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236953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8C11C70-A43C-4B78-8EBC-5A66ADE91F89}"/>
              </a:ext>
            </a:extLst>
          </p:cNvPr>
          <p:cNvPicPr>
            <a:picLocks noGrp="1" noChangeAspect="1"/>
          </p:cNvPicPr>
          <p:nvPr>
            <p:ph type="pic" idx="18"/>
          </p:nvPr>
        </p:nvPicPr>
        <p:blipFill>
          <a:blip r:embed="rId2">
            <a:extLst>
              <a:ext uri="{28A0092B-C50C-407E-A947-70E740481C1C}">
                <a14:useLocalDpi xmlns:a14="http://schemas.microsoft.com/office/drawing/2010/main" val="0"/>
              </a:ext>
            </a:extLst>
          </a:blip>
          <a:srcRect l="32242" r="32242"/>
          <a:stretch>
            <a:fillRect/>
          </a:stretch>
        </p:blipFill>
        <p:spPr/>
      </p:pic>
      <p:pic>
        <p:nvPicPr>
          <p:cNvPr id="9" name="Рисунок 8">
            <a:extLst>
              <a:ext uri="{FF2B5EF4-FFF2-40B4-BE49-F238E27FC236}">
                <a16:creationId xmlns:a16="http://schemas.microsoft.com/office/drawing/2014/main" id="{1EEC2FDC-414D-4A1D-B680-84E342851C51}"/>
              </a:ext>
            </a:extLst>
          </p:cNvPr>
          <p:cNvPicPr>
            <a:picLocks noGrp="1" noChangeAspect="1"/>
          </p:cNvPicPr>
          <p:nvPr>
            <p:ph type="pic" idx="19"/>
          </p:nvPr>
        </p:nvPicPr>
        <p:blipFill>
          <a:blip r:embed="rId3">
            <a:extLst>
              <a:ext uri="{28A0092B-C50C-407E-A947-70E740481C1C}">
                <a14:useLocalDpi xmlns:a14="http://schemas.microsoft.com/office/drawing/2010/main" val="0"/>
              </a:ext>
            </a:extLst>
          </a:blip>
          <a:srcRect l="36367" r="36367"/>
          <a:stretch>
            <a:fillRect/>
          </a:stretch>
        </p:blipFill>
        <p:spPr/>
      </p:pic>
      <p:sp>
        <p:nvSpPr>
          <p:cNvPr id="8" name="Text Placeholder 1">
            <a:extLst>
              <a:ext uri="{FF2B5EF4-FFF2-40B4-BE49-F238E27FC236}">
                <a16:creationId xmlns:a16="http://schemas.microsoft.com/office/drawing/2014/main" id="{6B370610-768B-4FF6-A8CD-7548C158FA3E}"/>
              </a:ext>
            </a:extLst>
          </p:cNvPr>
          <p:cNvSpPr txBox="1">
            <a:spLocks/>
          </p:cNvSpPr>
          <p:nvPr/>
        </p:nvSpPr>
        <p:spPr>
          <a:xfrm>
            <a:off x="8347189" y="943708"/>
            <a:ext cx="2520000" cy="540000"/>
          </a:xfrm>
          <a:prstGeom prst="rect">
            <a:avLst/>
          </a:prstGeom>
          <a:solidFill>
            <a:schemeClr val="accent2"/>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uz-Cyrl-UZ" altLang="ko-KR" sz="3200" dirty="0">
                <a:cs typeface="Arial" pitchFamily="34" charset="0"/>
              </a:rPr>
              <a:t>НАТИЖАСИ</a:t>
            </a:r>
            <a:endParaRPr lang="en-US" altLang="ko-KR" sz="3200" dirty="0">
              <a:cs typeface="Arial" pitchFamily="34" charset="0"/>
            </a:endParaRPr>
          </a:p>
        </p:txBody>
      </p:sp>
      <p:sp>
        <p:nvSpPr>
          <p:cNvPr id="11" name="Text Placeholder 4">
            <a:extLst>
              <a:ext uri="{FF2B5EF4-FFF2-40B4-BE49-F238E27FC236}">
                <a16:creationId xmlns:a16="http://schemas.microsoft.com/office/drawing/2014/main" id="{97D321F2-7BC6-4F9A-9C36-AC8FF5293DAF}"/>
              </a:ext>
            </a:extLst>
          </p:cNvPr>
          <p:cNvSpPr txBox="1">
            <a:spLocks/>
          </p:cNvSpPr>
          <p:nvPr/>
        </p:nvSpPr>
        <p:spPr>
          <a:xfrm>
            <a:off x="1366087" y="4025075"/>
            <a:ext cx="2520000" cy="1132141"/>
          </a:xfrm>
          <a:prstGeom prst="rect">
            <a:avLst/>
          </a:prstGeom>
          <a:solidFill>
            <a:schemeClr val="accent1"/>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ru-RU" sz="2000" dirty="0">
                <a:latin typeface="Bahnschrift" panose="020B0502040204020203" pitchFamily="34" charset="0"/>
              </a:rPr>
              <a:t>БУГУНГИ КУНДА </a:t>
            </a:r>
            <a:endParaRPr lang="en-US" sz="2000" dirty="0">
              <a:latin typeface="Bahnschrift" panose="020B0502040204020203" pitchFamily="34" charset="0"/>
            </a:endParaRPr>
          </a:p>
          <a:p>
            <a:r>
              <a:rPr lang="ru-RU" sz="2000" dirty="0">
                <a:latin typeface="Bahnschrift" panose="020B0502040204020203" pitchFamily="34" charset="0"/>
              </a:rPr>
              <a:t>ЗАМОНАВИЙ </a:t>
            </a:r>
            <a:endParaRPr lang="en-US" sz="2000" dirty="0">
              <a:latin typeface="Bahnschrift" panose="020B0502040204020203" pitchFamily="34" charset="0"/>
            </a:endParaRPr>
          </a:p>
          <a:p>
            <a:r>
              <a:rPr lang="ru-RU" sz="2000" dirty="0">
                <a:latin typeface="Bahnschrift" panose="020B0502040204020203" pitchFamily="34" charset="0"/>
              </a:rPr>
              <a:t>РАҲБАР ҚИЁФАСИ</a:t>
            </a:r>
            <a:endParaRPr lang="en-US" altLang="ko-KR" sz="2000" dirty="0">
              <a:cs typeface="Arial" pitchFamily="34" charset="0"/>
            </a:endParaRPr>
          </a:p>
        </p:txBody>
      </p:sp>
      <p:sp>
        <p:nvSpPr>
          <p:cNvPr id="12" name="Rectangle 3">
            <a:extLst>
              <a:ext uri="{FF2B5EF4-FFF2-40B4-BE49-F238E27FC236}">
                <a16:creationId xmlns:a16="http://schemas.microsoft.com/office/drawing/2014/main" id="{AB000E6C-6108-4279-BB18-45A673B81F33}"/>
              </a:ext>
            </a:extLst>
          </p:cNvPr>
          <p:cNvSpPr/>
          <p:nvPr/>
        </p:nvSpPr>
        <p:spPr>
          <a:xfrm>
            <a:off x="8972693" y="4147726"/>
            <a:ext cx="337388" cy="33738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43F3416B-DEC2-4D76-8E75-2DFB6E061DE8}"/>
              </a:ext>
            </a:extLst>
          </p:cNvPr>
          <p:cNvSpPr/>
          <p:nvPr/>
        </p:nvSpPr>
        <p:spPr>
          <a:xfrm>
            <a:off x="2802237" y="1197489"/>
            <a:ext cx="337388" cy="33738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직사각형 1">
            <a:extLst>
              <a:ext uri="{FF2B5EF4-FFF2-40B4-BE49-F238E27FC236}">
                <a16:creationId xmlns:a16="http://schemas.microsoft.com/office/drawing/2014/main" id="{FA4637CE-E525-46C9-84EC-1E66D2393A70}"/>
              </a:ext>
            </a:extLst>
          </p:cNvPr>
          <p:cNvSpPr/>
          <p:nvPr/>
        </p:nvSpPr>
        <p:spPr>
          <a:xfrm>
            <a:off x="9143999" y="1661555"/>
            <a:ext cx="2807209" cy="2308324"/>
          </a:xfrm>
          <a:prstGeom prst="rect">
            <a:avLst/>
          </a:prstGeom>
        </p:spPr>
        <p:txBody>
          <a:bodyPr wrap="square">
            <a:spAutoFit/>
          </a:bodyPr>
          <a:lstStyle/>
          <a:p>
            <a:pPr algn="ctr"/>
            <a:r>
              <a:rPr lang="ru-RU" b="1" dirty="0">
                <a:solidFill>
                  <a:srgbClr val="002060"/>
                </a:solidFill>
                <a:latin typeface="Bahnschrift" panose="020B0502040204020203" pitchFamily="34" charset="0"/>
              </a:rPr>
              <a:t>АЛБАТТА, КЎПЛАБ МУАММОЛАРНИ ВА БИРИНЧИ НАВБАТДА, ИШЧИЛАР ВА РАҲБАР ЎРТАСИДАГИ ҚАРАМА-ҚАРШИЛИКНИ БАРТАРАФ ЭТИШГА ЁРДАМ БЕРАДИ.</a:t>
            </a:r>
          </a:p>
        </p:txBody>
      </p:sp>
      <p:sp>
        <p:nvSpPr>
          <p:cNvPr id="16" name="직사각형 15">
            <a:extLst>
              <a:ext uri="{FF2B5EF4-FFF2-40B4-BE49-F238E27FC236}">
                <a16:creationId xmlns:a16="http://schemas.microsoft.com/office/drawing/2014/main" id="{019F62DF-4525-45B3-BDA8-FE4EA75F30C3}"/>
              </a:ext>
            </a:extLst>
          </p:cNvPr>
          <p:cNvSpPr/>
          <p:nvPr/>
        </p:nvSpPr>
        <p:spPr>
          <a:xfrm>
            <a:off x="111113" y="239423"/>
            <a:ext cx="2802237" cy="3493264"/>
          </a:xfrm>
          <a:prstGeom prst="rect">
            <a:avLst/>
          </a:prstGeom>
        </p:spPr>
        <p:txBody>
          <a:bodyPr wrap="square">
            <a:spAutoFit/>
          </a:bodyPr>
          <a:lstStyle/>
          <a:p>
            <a:pPr algn="ctr"/>
            <a:r>
              <a:rPr lang="ru-RU" sz="1700" b="1" dirty="0">
                <a:solidFill>
                  <a:srgbClr val="002060"/>
                </a:solidFill>
                <a:latin typeface="Bahnschrift" panose="020B0502040204020203" pitchFamily="34" charset="0"/>
              </a:rPr>
              <a:t>ИШЧИЛАРНИ </a:t>
            </a:r>
            <a:r>
              <a:rPr lang="ru-RU" sz="1700" b="1" dirty="0">
                <a:solidFill>
                  <a:srgbClr val="C00000"/>
                </a:solidFill>
                <a:latin typeface="Bahnschrift" panose="020B0502040204020203" pitchFamily="34" charset="0"/>
              </a:rPr>
              <a:t>МАЖБУРЛАШ ЭМАС,</a:t>
            </a:r>
            <a:r>
              <a:rPr lang="ru-RU" sz="1700" b="1" dirty="0">
                <a:solidFill>
                  <a:srgbClr val="002060"/>
                </a:solidFill>
                <a:latin typeface="Bahnschrift" panose="020B0502040204020203" pitchFamily="34" charset="0"/>
              </a:rPr>
              <a:t> БАЛКИ РАҒБАТЛАНТИРИШ ЗАРУРЛИГИНИ АНГЛАБ, УЛАРНИНГ АСОСИЙ </a:t>
            </a:r>
            <a:r>
              <a:rPr lang="ru-RU" sz="1700" b="1" dirty="0">
                <a:solidFill>
                  <a:srgbClr val="C00000"/>
                </a:solidFill>
                <a:latin typeface="Bahnschrift" panose="020B0502040204020203" pitchFamily="34" charset="0"/>
              </a:rPr>
              <a:t>УСТУНЛИГИ ОИЛА БОШЛИҒИ РОЛИНИ </a:t>
            </a:r>
            <a:r>
              <a:rPr lang="ru-RU" sz="1700" b="1" dirty="0">
                <a:solidFill>
                  <a:srgbClr val="002060"/>
                </a:solidFill>
                <a:latin typeface="Bahnschrift" panose="020B0502040204020203" pitchFamily="34" charset="0"/>
              </a:rPr>
              <a:t>ЎЙНАЙ ОЛИШИ, ҚЎЛ ОСТИДАГИЛАРГА ОТАДЕК МУНОСАБАТДА БЎЛИШИ</a:t>
            </a:r>
            <a:r>
              <a:rPr lang="en-US" sz="1700" b="1" dirty="0">
                <a:solidFill>
                  <a:srgbClr val="002060"/>
                </a:solidFill>
                <a:latin typeface="Bahnschrift" panose="020B0502040204020203" pitchFamily="34" charset="0"/>
              </a:rPr>
              <a:t> </a:t>
            </a:r>
            <a:r>
              <a:rPr lang="ru-RU" sz="1700" b="1" dirty="0">
                <a:solidFill>
                  <a:srgbClr val="002060"/>
                </a:solidFill>
                <a:latin typeface="Bahnschrift" panose="020B0502040204020203" pitchFamily="34" charset="0"/>
              </a:rPr>
              <a:t>ЛОЗИМЛИГИДИР. </a:t>
            </a:r>
          </a:p>
        </p:txBody>
      </p:sp>
      <p:sp>
        <p:nvSpPr>
          <p:cNvPr id="14" name="Rectangle 5">
            <a:extLst>
              <a:ext uri="{FF2B5EF4-FFF2-40B4-BE49-F238E27FC236}">
                <a16:creationId xmlns:a16="http://schemas.microsoft.com/office/drawing/2014/main" id="{05F4C937-DCBF-4826-9101-D33C4C60F7E0}"/>
              </a:ext>
            </a:extLst>
          </p:cNvPr>
          <p:cNvSpPr/>
          <p:nvPr/>
        </p:nvSpPr>
        <p:spPr>
          <a:xfrm>
            <a:off x="4186351" y="-1"/>
            <a:ext cx="2959743" cy="6858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kern="0" dirty="0">
              <a:solidFill>
                <a:prstClr val="white"/>
              </a:solidFill>
              <a:latin typeface="Calibri" panose="020F0502020204030204"/>
            </a:endParaRPr>
          </a:p>
        </p:txBody>
      </p:sp>
    </p:spTree>
    <p:extLst>
      <p:ext uri="{BB962C8B-B14F-4D97-AF65-F5344CB8AC3E}">
        <p14:creationId xmlns:p14="http://schemas.microsoft.com/office/powerpoint/2010/main" val="3513100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5">
            <a:extLst>
              <a:ext uri="{FF2B5EF4-FFF2-40B4-BE49-F238E27FC236}">
                <a16:creationId xmlns:a16="http://schemas.microsoft.com/office/drawing/2014/main" id="{9BFC3BEA-0401-4E1B-BC44-3219243AD5F9}"/>
              </a:ext>
            </a:extLst>
          </p:cNvPr>
          <p:cNvSpPr/>
          <p:nvPr/>
        </p:nvSpPr>
        <p:spPr>
          <a:xfrm>
            <a:off x="4354226" y="0"/>
            <a:ext cx="3347028" cy="68580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kern="0" dirty="0">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30352" y="139154"/>
            <a:ext cx="11573197" cy="724247"/>
          </a:xfrm>
        </p:spPr>
        <p:txBody>
          <a:bodyPr>
            <a:normAutofit fontScale="40000" lnSpcReduction="20000"/>
          </a:bodyPr>
          <a:lstStyle/>
          <a:p>
            <a:pPr algn="r"/>
            <a:r>
              <a:rPr lang="ru-RU" b="1" dirty="0">
                <a:solidFill>
                  <a:srgbClr val="002060"/>
                </a:solidFill>
                <a:latin typeface="Bahnschrift" panose="020B0502040204020203" pitchFamily="34" charset="0"/>
              </a:rPr>
              <a:t>БУГУНГИ КУНДАГИ </a:t>
            </a:r>
            <a:endParaRPr lang="en-US" b="1" dirty="0">
              <a:solidFill>
                <a:srgbClr val="002060"/>
              </a:solidFill>
              <a:latin typeface="Bahnschrift" panose="020B0502040204020203" pitchFamily="34" charset="0"/>
            </a:endParaRPr>
          </a:p>
          <a:p>
            <a:pPr algn="r"/>
            <a:r>
              <a:rPr lang="ru-RU" b="1" dirty="0">
                <a:solidFill>
                  <a:srgbClr val="002060"/>
                </a:solidFill>
                <a:latin typeface="Bahnschrift" panose="020B0502040204020203" pitchFamily="34" charset="0"/>
              </a:rPr>
              <a:t>ЗАМОНАВИЙ РАҲБАР ҚИЁФАСИ</a:t>
            </a:r>
          </a:p>
        </p:txBody>
      </p:sp>
      <p:grpSp>
        <p:nvGrpSpPr>
          <p:cNvPr id="3" name="Group 2">
            <a:extLst>
              <a:ext uri="{FF2B5EF4-FFF2-40B4-BE49-F238E27FC236}">
                <a16:creationId xmlns:a16="http://schemas.microsoft.com/office/drawing/2014/main" id="{97CB4167-6A9B-4078-89C3-3242142D8D0E}"/>
              </a:ext>
            </a:extLst>
          </p:cNvPr>
          <p:cNvGrpSpPr/>
          <p:nvPr/>
        </p:nvGrpSpPr>
        <p:grpSpPr>
          <a:xfrm>
            <a:off x="685800" y="843253"/>
            <a:ext cx="2546712" cy="2852647"/>
            <a:chOff x="848472" y="938503"/>
            <a:chExt cx="2384040" cy="2885525"/>
          </a:xfrm>
        </p:grpSpPr>
        <p:sp>
          <p:nvSpPr>
            <p:cNvPr id="4" name="TextBox 3">
              <a:extLst>
                <a:ext uri="{FF2B5EF4-FFF2-40B4-BE49-F238E27FC236}">
                  <a16:creationId xmlns:a16="http://schemas.microsoft.com/office/drawing/2014/main" id="{A89A001F-22B0-421E-92ED-171BD016C45B}"/>
                </a:ext>
              </a:extLst>
            </p:cNvPr>
            <p:cNvSpPr txBox="1"/>
            <p:nvPr/>
          </p:nvSpPr>
          <p:spPr>
            <a:xfrm>
              <a:off x="848472" y="938503"/>
              <a:ext cx="2384040" cy="2246769"/>
            </a:xfrm>
            <a:prstGeom prst="rect">
              <a:avLst/>
            </a:prstGeom>
            <a:noFill/>
          </p:spPr>
          <p:txBody>
            <a:bodyPr wrap="square" lIns="108000" rIns="108000" rtlCol="0" anchor="ctr">
              <a:spAutoFit/>
            </a:bodyPr>
            <a:lstStyle/>
            <a:p>
              <a:pPr algn="ctr"/>
              <a:r>
                <a:rPr lang="en-US" altLang="ko-KR" sz="14000" b="1" dirty="0">
                  <a:solidFill>
                    <a:srgbClr val="002060"/>
                  </a:solidFill>
                  <a:latin typeface="Bahnschrift" panose="020B0502040204020203" pitchFamily="34" charset="0"/>
                  <a:cs typeface="Arial" pitchFamily="34" charset="0"/>
                </a:rPr>
                <a:t>01</a:t>
              </a:r>
              <a:endParaRPr lang="ko-KR" altLang="en-US" sz="14000" b="1" dirty="0">
                <a:solidFill>
                  <a:srgbClr val="002060"/>
                </a:solidFill>
                <a:latin typeface="Bahnschrift" panose="020B0502040204020203" pitchFamily="34" charset="0"/>
                <a:cs typeface="Arial" pitchFamily="34" charset="0"/>
              </a:endParaRPr>
            </a:p>
          </p:txBody>
        </p:sp>
        <p:sp>
          <p:nvSpPr>
            <p:cNvPr id="7" name="TextBox 6">
              <a:extLst>
                <a:ext uri="{FF2B5EF4-FFF2-40B4-BE49-F238E27FC236}">
                  <a16:creationId xmlns:a16="http://schemas.microsoft.com/office/drawing/2014/main" id="{914293F0-879F-4074-8C2D-72DC40325821}"/>
                </a:ext>
              </a:extLst>
            </p:cNvPr>
            <p:cNvSpPr txBox="1"/>
            <p:nvPr/>
          </p:nvSpPr>
          <p:spPr>
            <a:xfrm>
              <a:off x="941660" y="2858925"/>
              <a:ext cx="2290852" cy="965103"/>
            </a:xfrm>
            <a:prstGeom prst="rect">
              <a:avLst/>
            </a:prstGeom>
            <a:noFill/>
          </p:spPr>
          <p:txBody>
            <a:bodyPr wrap="square" lIns="0" rtlCol="0">
              <a:spAutoFit/>
            </a:bodyPr>
            <a:lstStyle/>
            <a:p>
              <a:pPr algn="ctr"/>
              <a:r>
                <a:rPr lang="ru-RU" sz="1400" b="1" dirty="0">
                  <a:solidFill>
                    <a:srgbClr val="474445"/>
                  </a:solidFill>
                  <a:latin typeface="Bahnschrift" panose="020B0502040204020203" pitchFamily="34" charset="0"/>
                </a:rPr>
                <a:t>ҲОКИМИЯТГА ЭГА БЎЛГАН, КАТТА ОДАМЛАР ЖАМОАСИНИ БОШҚАРА ОЛАДИГАН;</a:t>
              </a:r>
            </a:p>
          </p:txBody>
        </p:sp>
      </p:grpSp>
      <p:grpSp>
        <p:nvGrpSpPr>
          <p:cNvPr id="8" name="Group 7">
            <a:extLst>
              <a:ext uri="{FF2B5EF4-FFF2-40B4-BE49-F238E27FC236}">
                <a16:creationId xmlns:a16="http://schemas.microsoft.com/office/drawing/2014/main" id="{F284D155-43AA-46AC-9789-9379D98790DD}"/>
              </a:ext>
            </a:extLst>
          </p:cNvPr>
          <p:cNvGrpSpPr/>
          <p:nvPr/>
        </p:nvGrpSpPr>
        <p:grpSpPr>
          <a:xfrm>
            <a:off x="4691858" y="843253"/>
            <a:ext cx="2808283" cy="2995613"/>
            <a:chOff x="682944" y="1496121"/>
            <a:chExt cx="2808283" cy="2995613"/>
          </a:xfrm>
        </p:grpSpPr>
        <p:sp>
          <p:nvSpPr>
            <p:cNvPr id="9" name="TextBox 8">
              <a:extLst>
                <a:ext uri="{FF2B5EF4-FFF2-40B4-BE49-F238E27FC236}">
                  <a16:creationId xmlns:a16="http://schemas.microsoft.com/office/drawing/2014/main" id="{0C13F4CC-F4CD-4ABC-BE87-78E23CC5CAD0}"/>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chemeClr val="bg1"/>
                  </a:solidFill>
                  <a:latin typeface="Bahnschrift" panose="020B0502040204020203" pitchFamily="34" charset="0"/>
                  <a:cs typeface="Arial" pitchFamily="34" charset="0"/>
                </a:rPr>
                <a:t>02</a:t>
              </a:r>
              <a:endParaRPr lang="ko-KR" altLang="en-US" sz="14000" b="1" dirty="0">
                <a:solidFill>
                  <a:schemeClr val="bg1"/>
                </a:solidFill>
                <a:latin typeface="Bahnschrift" panose="020B0502040204020203" pitchFamily="34" charset="0"/>
                <a:cs typeface="Arial" pitchFamily="34" charset="0"/>
              </a:endParaRPr>
            </a:p>
          </p:txBody>
        </p:sp>
        <p:sp>
          <p:nvSpPr>
            <p:cNvPr id="12" name="TextBox 11">
              <a:extLst>
                <a:ext uri="{FF2B5EF4-FFF2-40B4-BE49-F238E27FC236}">
                  <a16:creationId xmlns:a16="http://schemas.microsoft.com/office/drawing/2014/main" id="{E8EF6E96-8C33-4886-A274-22EBB6B0EF2E}"/>
                </a:ext>
              </a:extLst>
            </p:cNvPr>
            <p:cNvSpPr txBox="1"/>
            <p:nvPr/>
          </p:nvSpPr>
          <p:spPr>
            <a:xfrm>
              <a:off x="682944" y="3476071"/>
              <a:ext cx="2808283" cy="1015663"/>
            </a:xfrm>
            <a:prstGeom prst="rect">
              <a:avLst/>
            </a:prstGeom>
            <a:noFill/>
          </p:spPr>
          <p:txBody>
            <a:bodyPr wrap="square" lIns="0" rtlCol="0">
              <a:spAutoFit/>
            </a:bodyPr>
            <a:lstStyle/>
            <a:p>
              <a:pPr algn="ctr"/>
              <a:r>
                <a:rPr lang="ru-RU" sz="1200" b="1" dirty="0">
                  <a:solidFill>
                    <a:schemeClr val="bg1"/>
                  </a:solidFill>
                  <a:latin typeface="Bahnschrift" panose="020B0502040204020203" pitchFamily="34" charset="0"/>
                </a:rPr>
                <a:t>ЎЗ ВАКОЛАТИ, ЮҚОРИ ПРОФЕССИОНАЛЛИГИ, ИЖОБИЙ ҲИС-ТУЙҒУЛАРИДАН ФОЙДАЛАНИБ, ЎЗ ҚЎЛ ОСТИДАГИЛАРНИ БОШҚАРА ОЛАДИГАН;</a:t>
              </a:r>
            </a:p>
          </p:txBody>
        </p:sp>
      </p:grpSp>
      <p:grpSp>
        <p:nvGrpSpPr>
          <p:cNvPr id="13" name="Group 12">
            <a:extLst>
              <a:ext uri="{FF2B5EF4-FFF2-40B4-BE49-F238E27FC236}">
                <a16:creationId xmlns:a16="http://schemas.microsoft.com/office/drawing/2014/main" id="{833845E9-2076-4E32-8BA6-00311C715F5A}"/>
              </a:ext>
            </a:extLst>
          </p:cNvPr>
          <p:cNvGrpSpPr/>
          <p:nvPr/>
        </p:nvGrpSpPr>
        <p:grpSpPr>
          <a:xfrm>
            <a:off x="8621854" y="843253"/>
            <a:ext cx="2872931" cy="2995612"/>
            <a:chOff x="604026" y="938503"/>
            <a:chExt cx="2872931" cy="2995612"/>
          </a:xfrm>
        </p:grpSpPr>
        <p:sp>
          <p:nvSpPr>
            <p:cNvPr id="14" name="TextBox 13">
              <a:extLst>
                <a:ext uri="{FF2B5EF4-FFF2-40B4-BE49-F238E27FC236}">
                  <a16:creationId xmlns:a16="http://schemas.microsoft.com/office/drawing/2014/main" id="{957827A8-0B46-4BA8-BFAD-5C67DDA5A8B0}"/>
                </a:ext>
              </a:extLst>
            </p:cNvPr>
            <p:cNvSpPr txBox="1"/>
            <p:nvPr/>
          </p:nvSpPr>
          <p:spPr>
            <a:xfrm>
              <a:off x="848472" y="938503"/>
              <a:ext cx="2384040" cy="2246769"/>
            </a:xfrm>
            <a:prstGeom prst="rect">
              <a:avLst/>
            </a:prstGeom>
            <a:noFill/>
          </p:spPr>
          <p:txBody>
            <a:bodyPr wrap="square" lIns="108000" rIns="108000" rtlCol="0" anchor="ctr">
              <a:spAutoFit/>
            </a:bodyPr>
            <a:lstStyle/>
            <a:p>
              <a:pPr algn="ctr"/>
              <a:r>
                <a:rPr lang="en-US" altLang="ko-KR" sz="14000" b="1" dirty="0">
                  <a:solidFill>
                    <a:srgbClr val="002060"/>
                  </a:solidFill>
                  <a:latin typeface="Bahnschrift" panose="020B0502040204020203" pitchFamily="34" charset="0"/>
                  <a:cs typeface="Arial" pitchFamily="34" charset="0"/>
                </a:rPr>
                <a:t>03</a:t>
              </a:r>
              <a:endParaRPr lang="ko-KR" altLang="en-US" sz="14000" b="1" dirty="0">
                <a:solidFill>
                  <a:srgbClr val="002060"/>
                </a:solidFill>
                <a:latin typeface="Bahnschrift" panose="020B0502040204020203" pitchFamily="34" charset="0"/>
                <a:cs typeface="Arial" pitchFamily="34" charset="0"/>
              </a:endParaRPr>
            </a:p>
          </p:txBody>
        </p:sp>
        <p:sp>
          <p:nvSpPr>
            <p:cNvPr id="17" name="TextBox 16">
              <a:extLst>
                <a:ext uri="{FF2B5EF4-FFF2-40B4-BE49-F238E27FC236}">
                  <a16:creationId xmlns:a16="http://schemas.microsoft.com/office/drawing/2014/main" id="{CCC81761-2F19-4F1D-9BA1-2FF79393C228}"/>
                </a:ext>
              </a:extLst>
            </p:cNvPr>
            <p:cNvSpPr txBox="1"/>
            <p:nvPr/>
          </p:nvSpPr>
          <p:spPr>
            <a:xfrm>
              <a:off x="604026" y="2918452"/>
              <a:ext cx="2872931" cy="1015663"/>
            </a:xfrm>
            <a:prstGeom prst="rect">
              <a:avLst/>
            </a:prstGeom>
            <a:noFill/>
          </p:spPr>
          <p:txBody>
            <a:bodyPr wrap="square" lIns="0" rtlCol="0">
              <a:spAutoFit/>
            </a:bodyPr>
            <a:lstStyle/>
            <a:p>
              <a:pPr algn="ctr"/>
              <a:r>
                <a:rPr lang="ru-RU" sz="1200" b="1" dirty="0">
                  <a:solidFill>
                    <a:srgbClr val="474445"/>
                  </a:solidFill>
                  <a:latin typeface="Bahnschrift" panose="020B0502040204020203" pitchFamily="34" charset="0"/>
                </a:rPr>
                <a:t>ДИПЛОМАТ ҲАМКОРЛАР ВА ҲОКИМИЯТ БИЛАН АЛОҚА ЎРНАТАДИ ВА ИЧКИ ВА ТАШҚИ ЗИДДИЯТЛАРНИ МУВАФФАҚИЯТЛИ ЕНГИБ ЧИҚА ОЛАДИГАН;</a:t>
              </a:r>
            </a:p>
          </p:txBody>
        </p:sp>
      </p:grpSp>
      <p:grpSp>
        <p:nvGrpSpPr>
          <p:cNvPr id="18" name="Group 17">
            <a:extLst>
              <a:ext uri="{FF2B5EF4-FFF2-40B4-BE49-F238E27FC236}">
                <a16:creationId xmlns:a16="http://schemas.microsoft.com/office/drawing/2014/main" id="{5E6D26D7-72C6-4BAC-93D7-085CC9591BD7}"/>
              </a:ext>
            </a:extLst>
          </p:cNvPr>
          <p:cNvGrpSpPr/>
          <p:nvPr/>
        </p:nvGrpSpPr>
        <p:grpSpPr>
          <a:xfrm>
            <a:off x="685800" y="3565344"/>
            <a:ext cx="2712239" cy="2963126"/>
            <a:chOff x="685800" y="1496121"/>
            <a:chExt cx="2712239" cy="2963126"/>
          </a:xfrm>
        </p:grpSpPr>
        <p:sp>
          <p:nvSpPr>
            <p:cNvPr id="19" name="TextBox 18">
              <a:extLst>
                <a:ext uri="{FF2B5EF4-FFF2-40B4-BE49-F238E27FC236}">
                  <a16:creationId xmlns:a16="http://schemas.microsoft.com/office/drawing/2014/main" id="{911D2CFB-65BA-40C4-B8A0-BE07B0639618}"/>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rgbClr val="002060"/>
                  </a:solidFill>
                  <a:latin typeface="Bahnschrift" panose="020B0502040204020203" pitchFamily="34" charset="0"/>
                  <a:cs typeface="Arial" pitchFamily="34" charset="0"/>
                </a:rPr>
                <a:t>04</a:t>
              </a:r>
              <a:endParaRPr lang="ko-KR" altLang="en-US" sz="14000" b="1" dirty="0">
                <a:solidFill>
                  <a:srgbClr val="002060"/>
                </a:solidFill>
                <a:latin typeface="Bahnschrift" panose="020B0502040204020203" pitchFamily="34" charset="0"/>
                <a:cs typeface="Arial" pitchFamily="34" charset="0"/>
              </a:endParaRPr>
            </a:p>
          </p:txBody>
        </p:sp>
        <p:sp>
          <p:nvSpPr>
            <p:cNvPr id="22" name="TextBox 21">
              <a:extLst>
                <a:ext uri="{FF2B5EF4-FFF2-40B4-BE49-F238E27FC236}">
                  <a16:creationId xmlns:a16="http://schemas.microsoft.com/office/drawing/2014/main" id="{CAB47EE6-FC4E-4344-AE73-BB2047B062AE}"/>
                </a:ext>
              </a:extLst>
            </p:cNvPr>
            <p:cNvSpPr txBox="1"/>
            <p:nvPr/>
          </p:nvSpPr>
          <p:spPr>
            <a:xfrm>
              <a:off x="685800" y="3443584"/>
              <a:ext cx="2712239" cy="1015663"/>
            </a:xfrm>
            <a:prstGeom prst="rect">
              <a:avLst/>
            </a:prstGeom>
            <a:noFill/>
          </p:spPr>
          <p:txBody>
            <a:bodyPr wrap="square" lIns="0" rtlCol="0">
              <a:spAutoFit/>
            </a:bodyPr>
            <a:lstStyle/>
            <a:p>
              <a:pPr algn="ctr"/>
              <a:r>
                <a:rPr lang="ru-RU" sz="1200" b="1" dirty="0">
                  <a:solidFill>
                    <a:srgbClr val="474445"/>
                  </a:solidFill>
                  <a:latin typeface="Bahnschrift" panose="020B0502040204020203" pitchFamily="34" charset="0"/>
                </a:rPr>
                <a:t>ЮКСАК АХЛОҚИЙ ФАЗИЛАТЛАРГА ЭГА, ЖАМОАНИ ЯРАТИШГА, УНИНГ РИВОЖЛАНИШИНИ ТЎҒРИ ЙЎНАЛИШГА ЙЎНАЛТИРИШГА ҚОДИР ПЕДАГОГ;</a:t>
              </a:r>
            </a:p>
          </p:txBody>
        </p:sp>
      </p:grpSp>
      <p:grpSp>
        <p:nvGrpSpPr>
          <p:cNvPr id="23" name="Group 22">
            <a:extLst>
              <a:ext uri="{FF2B5EF4-FFF2-40B4-BE49-F238E27FC236}">
                <a16:creationId xmlns:a16="http://schemas.microsoft.com/office/drawing/2014/main" id="{62C0A3C2-9396-4614-A573-4CB2FF9C08A1}"/>
              </a:ext>
            </a:extLst>
          </p:cNvPr>
          <p:cNvGrpSpPr/>
          <p:nvPr/>
        </p:nvGrpSpPr>
        <p:grpSpPr>
          <a:xfrm>
            <a:off x="4519001" y="3556200"/>
            <a:ext cx="3182252" cy="3162646"/>
            <a:chOff x="510087" y="1496121"/>
            <a:chExt cx="3182252" cy="3162646"/>
          </a:xfrm>
        </p:grpSpPr>
        <p:sp>
          <p:nvSpPr>
            <p:cNvPr id="24" name="TextBox 23">
              <a:extLst>
                <a:ext uri="{FF2B5EF4-FFF2-40B4-BE49-F238E27FC236}">
                  <a16:creationId xmlns:a16="http://schemas.microsoft.com/office/drawing/2014/main" id="{873C0BDF-0F1F-487E-A659-2CEFDB38AF02}"/>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chemeClr val="bg1"/>
                  </a:solidFill>
                  <a:latin typeface="Bahnschrift" panose="020B0502040204020203" pitchFamily="34" charset="0"/>
                  <a:cs typeface="Arial" pitchFamily="34" charset="0"/>
                </a:rPr>
                <a:t>05</a:t>
              </a:r>
              <a:endParaRPr lang="ko-KR" altLang="en-US" sz="14000" b="1" dirty="0">
                <a:solidFill>
                  <a:schemeClr val="bg1"/>
                </a:solidFill>
                <a:latin typeface="Bahnschrift" panose="020B0502040204020203" pitchFamily="34" charset="0"/>
                <a:cs typeface="Arial" pitchFamily="34" charset="0"/>
              </a:endParaRPr>
            </a:p>
          </p:txBody>
        </p:sp>
        <p:sp>
          <p:nvSpPr>
            <p:cNvPr id="27" name="TextBox 26">
              <a:extLst>
                <a:ext uri="{FF2B5EF4-FFF2-40B4-BE49-F238E27FC236}">
                  <a16:creationId xmlns:a16="http://schemas.microsoft.com/office/drawing/2014/main" id="{4E1356DD-D7FC-4D3A-B89D-8EB0CB709F69}"/>
                </a:ext>
              </a:extLst>
            </p:cNvPr>
            <p:cNvSpPr txBox="1"/>
            <p:nvPr/>
          </p:nvSpPr>
          <p:spPr>
            <a:xfrm>
              <a:off x="510087" y="3458438"/>
              <a:ext cx="3182252" cy="1200329"/>
            </a:xfrm>
            <a:prstGeom prst="rect">
              <a:avLst/>
            </a:prstGeom>
            <a:noFill/>
          </p:spPr>
          <p:txBody>
            <a:bodyPr wrap="square" lIns="0" rtlCol="0">
              <a:spAutoFit/>
            </a:bodyPr>
            <a:lstStyle/>
            <a:p>
              <a:pPr algn="ctr"/>
              <a:r>
                <a:rPr lang="ru-RU" sz="1200" b="1" dirty="0">
                  <a:solidFill>
                    <a:schemeClr val="bg1"/>
                  </a:solidFill>
                  <a:latin typeface="Bahnschrift" panose="020B0502040204020203" pitchFamily="34" charset="0"/>
                </a:rPr>
                <a:t>ЗАМОНАВИЙ ШАРОИТДА ИЛМ-ФАННИНГ РОЛИНИ ТУШУНАДИГАН, У ЁКИ БУ ИХТИРО ЁКИ РАЦИОНАЛИЗАТОРЛИК ТАКЛИФИНИ БАҲОЛАЙ ОЛАДИГАН ВА ДАРҲОЛ ИШЛАБ ЧИҚАРИШГА ЖОРИЙ ЭТА ОЛАДИГАН ИННОВАТОР;</a:t>
              </a:r>
            </a:p>
          </p:txBody>
        </p:sp>
      </p:grpSp>
      <p:grpSp>
        <p:nvGrpSpPr>
          <p:cNvPr id="28" name="Group 27">
            <a:extLst>
              <a:ext uri="{FF2B5EF4-FFF2-40B4-BE49-F238E27FC236}">
                <a16:creationId xmlns:a16="http://schemas.microsoft.com/office/drawing/2014/main" id="{75E6A4A8-0045-4CEE-A2D2-007CAB230BBE}"/>
              </a:ext>
            </a:extLst>
          </p:cNvPr>
          <p:cNvGrpSpPr/>
          <p:nvPr/>
        </p:nvGrpSpPr>
        <p:grpSpPr>
          <a:xfrm>
            <a:off x="8601226" y="3537912"/>
            <a:ext cx="2852453" cy="3222058"/>
            <a:chOff x="583398" y="1496121"/>
            <a:chExt cx="2852453" cy="3222058"/>
          </a:xfrm>
        </p:grpSpPr>
        <p:sp>
          <p:nvSpPr>
            <p:cNvPr id="29" name="TextBox 28">
              <a:extLst>
                <a:ext uri="{FF2B5EF4-FFF2-40B4-BE49-F238E27FC236}">
                  <a16:creationId xmlns:a16="http://schemas.microsoft.com/office/drawing/2014/main" id="{A3C3E4FD-921A-4600-8F12-9E7C171F9A4A}"/>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rgbClr val="002060"/>
                  </a:solidFill>
                  <a:latin typeface="Bahnschrift" panose="020B0502040204020203" pitchFamily="34" charset="0"/>
                  <a:cs typeface="Arial" pitchFamily="34" charset="0"/>
                </a:rPr>
                <a:t>06</a:t>
              </a:r>
              <a:endParaRPr lang="ko-KR" altLang="en-US" sz="14000" b="1" dirty="0">
                <a:solidFill>
                  <a:srgbClr val="002060"/>
                </a:solidFill>
                <a:latin typeface="Bahnschrift" panose="020B0502040204020203" pitchFamily="34" charset="0"/>
                <a:cs typeface="Arial" pitchFamily="34" charset="0"/>
              </a:endParaRPr>
            </a:p>
          </p:txBody>
        </p:sp>
        <p:sp>
          <p:nvSpPr>
            <p:cNvPr id="32" name="TextBox 31">
              <a:extLst>
                <a:ext uri="{FF2B5EF4-FFF2-40B4-BE49-F238E27FC236}">
                  <a16:creationId xmlns:a16="http://schemas.microsoft.com/office/drawing/2014/main" id="{204ADCAF-B86B-4703-8464-48C8786C4559}"/>
                </a:ext>
              </a:extLst>
            </p:cNvPr>
            <p:cNvSpPr txBox="1"/>
            <p:nvPr/>
          </p:nvSpPr>
          <p:spPr>
            <a:xfrm>
              <a:off x="583398" y="3517850"/>
              <a:ext cx="2852453" cy="1200329"/>
            </a:xfrm>
            <a:prstGeom prst="rect">
              <a:avLst/>
            </a:prstGeom>
            <a:noFill/>
          </p:spPr>
          <p:txBody>
            <a:bodyPr wrap="square" lIns="0" rtlCol="0">
              <a:spAutoFit/>
            </a:bodyPr>
            <a:lstStyle/>
            <a:p>
              <a:pPr algn="ctr"/>
              <a:r>
                <a:rPr lang="ru-RU" sz="1200" b="1" dirty="0">
                  <a:solidFill>
                    <a:srgbClr val="474445"/>
                  </a:solidFill>
                  <a:latin typeface="Bahnschrift" panose="020B0502040204020203" pitchFamily="34" charset="0"/>
                </a:rPr>
                <a:t>ЮҚОРИ БИЛИМ ВА ҚОБИЛИЯТГА ЭГА, МАДАНИЯТ ДАРАЖАСИ, ҲАЛОЛЛИГИ, ҚАТЪИЯТЛИЛИГИ ВА ШУ БИЛАН БИРГА ЭҲТИЁТКОРЛИК БИЛАН БОШҚАЛАРГА ҲАР ТОМОНЛАМА НАМУНА БЎЛА ОЛАДИГАН ШАХСДИР.</a:t>
              </a:r>
              <a:endParaRPr lang="ko-KR" altLang="en-US" sz="1200" b="1" dirty="0">
                <a:solidFill>
                  <a:srgbClr val="474445"/>
                </a:solidFill>
                <a:latin typeface="Bahnschrift" panose="020B0502040204020203" pitchFamily="34" charset="0"/>
                <a:cs typeface="Arial" pitchFamily="34" charset="0"/>
              </a:endParaRPr>
            </a:p>
          </p:txBody>
        </p:sp>
      </p:grpSp>
    </p:spTree>
    <p:extLst>
      <p:ext uri="{BB962C8B-B14F-4D97-AF65-F5344CB8AC3E}">
        <p14:creationId xmlns:p14="http://schemas.microsoft.com/office/powerpoint/2010/main" val="848212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ADAE11-9408-4448-A31E-87D249F0C33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0078" b="30078"/>
          <a:stretch>
            <a:fillRect/>
          </a:stretch>
        </p:blipFill>
        <p:spPr/>
      </p:pic>
      <p:grpSp>
        <p:nvGrpSpPr>
          <p:cNvPr id="6" name="Group 5">
            <a:extLst>
              <a:ext uri="{FF2B5EF4-FFF2-40B4-BE49-F238E27FC236}">
                <a16:creationId xmlns:a16="http://schemas.microsoft.com/office/drawing/2014/main" id="{A05381AD-9F89-4C50-846F-99EEBC659094}"/>
              </a:ext>
            </a:extLst>
          </p:cNvPr>
          <p:cNvGrpSpPr/>
          <p:nvPr/>
        </p:nvGrpSpPr>
        <p:grpSpPr>
          <a:xfrm>
            <a:off x="724148" y="1517496"/>
            <a:ext cx="2709212" cy="5340504"/>
            <a:chOff x="827584" y="1340768"/>
            <a:chExt cx="2736304" cy="5340504"/>
          </a:xfrm>
        </p:grpSpPr>
        <p:sp>
          <p:nvSpPr>
            <p:cNvPr id="7" name="Rectangle 16">
              <a:extLst>
                <a:ext uri="{FF2B5EF4-FFF2-40B4-BE49-F238E27FC236}">
                  <a16:creationId xmlns:a16="http://schemas.microsoft.com/office/drawing/2014/main" id="{00105A18-D569-4DE4-9A22-25484725DE4C}"/>
                </a:ext>
              </a:extLst>
            </p:cNvPr>
            <p:cNvSpPr/>
            <p:nvPr/>
          </p:nvSpPr>
          <p:spPr>
            <a:xfrm>
              <a:off x="827584" y="1340768"/>
              <a:ext cx="2736304" cy="211832"/>
            </a:xfrm>
            <a:custGeom>
              <a:avLst/>
              <a:gdLst>
                <a:gd name="connsiteX0" fmla="*/ 0 w 2736304"/>
                <a:gd name="connsiteY0" fmla="*/ 0 h 211832"/>
                <a:gd name="connsiteX1" fmla="*/ 2736304 w 2736304"/>
                <a:gd name="connsiteY1" fmla="*/ 0 h 211832"/>
                <a:gd name="connsiteX2" fmla="*/ 2736304 w 2736304"/>
                <a:gd name="connsiteY2" fmla="*/ 211832 h 211832"/>
                <a:gd name="connsiteX3" fmla="*/ 0 w 2736304"/>
                <a:gd name="connsiteY3" fmla="*/ 211832 h 211832"/>
                <a:gd name="connsiteX4" fmla="*/ 0 w 2736304"/>
                <a:gd name="connsiteY4" fmla="*/ 0 h 211832"/>
                <a:gd name="connsiteX0" fmla="*/ 220980 w 2736304"/>
                <a:gd name="connsiteY0" fmla="*/ 0 h 211832"/>
                <a:gd name="connsiteX1" fmla="*/ 2736304 w 2736304"/>
                <a:gd name="connsiteY1" fmla="*/ 0 h 211832"/>
                <a:gd name="connsiteX2" fmla="*/ 2736304 w 2736304"/>
                <a:gd name="connsiteY2" fmla="*/ 211832 h 211832"/>
                <a:gd name="connsiteX3" fmla="*/ 0 w 2736304"/>
                <a:gd name="connsiteY3" fmla="*/ 211832 h 211832"/>
                <a:gd name="connsiteX4" fmla="*/ 220980 w 2736304"/>
                <a:gd name="connsiteY4" fmla="*/ 0 h 21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04" h="211832">
                  <a:moveTo>
                    <a:pt x="220980" y="0"/>
                  </a:moveTo>
                  <a:lnTo>
                    <a:pt x="2736304" y="0"/>
                  </a:lnTo>
                  <a:lnTo>
                    <a:pt x="2736304" y="211832"/>
                  </a:lnTo>
                  <a:lnTo>
                    <a:pt x="0" y="211832"/>
                  </a:lnTo>
                  <a:lnTo>
                    <a:pt x="22098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FD5F8C76-0CBA-4669-9B19-FAACCCE44AAA}"/>
                </a:ext>
              </a:extLst>
            </p:cNvPr>
            <p:cNvSpPr/>
            <p:nvPr/>
          </p:nvSpPr>
          <p:spPr>
            <a:xfrm>
              <a:off x="1043608" y="1340768"/>
              <a:ext cx="2520280" cy="5340504"/>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TextBox 8">
            <a:extLst>
              <a:ext uri="{FF2B5EF4-FFF2-40B4-BE49-F238E27FC236}">
                <a16:creationId xmlns:a16="http://schemas.microsoft.com/office/drawing/2014/main" id="{F32E11F9-D8A4-4079-99E1-3F6D0FDAB969}"/>
              </a:ext>
            </a:extLst>
          </p:cNvPr>
          <p:cNvSpPr txBox="1"/>
          <p:nvPr/>
        </p:nvSpPr>
        <p:spPr>
          <a:xfrm>
            <a:off x="1011947" y="2231136"/>
            <a:ext cx="2347498" cy="2308324"/>
          </a:xfrm>
          <a:prstGeom prst="rect">
            <a:avLst/>
          </a:prstGeom>
          <a:noFill/>
        </p:spPr>
        <p:txBody>
          <a:bodyPr wrap="square" rtlCol="0">
            <a:spAutoFit/>
          </a:bodyPr>
          <a:lstStyle/>
          <a:p>
            <a:pPr algn="ctr"/>
            <a:r>
              <a:rPr lang="ru-RU" sz="2000" b="1" dirty="0">
                <a:solidFill>
                  <a:schemeClr val="bg1"/>
                </a:solidFill>
                <a:latin typeface="Bahnschrift" panose="020B0502040204020203" pitchFamily="34" charset="0"/>
              </a:rPr>
              <a:t>БОШҚАРУВ ЖАРАЁНИДА ЗАМОНАВИЙ РАҲБАРДА БЎЛИШИ ЛОЗИМ БЎЛГАН </a:t>
            </a:r>
            <a:r>
              <a:rPr lang="ru-RU" sz="2400" b="1" dirty="0">
                <a:solidFill>
                  <a:srgbClr val="FFC000"/>
                </a:solidFill>
                <a:latin typeface="Bahnschrift" panose="020B0502040204020203" pitchFamily="34" charset="0"/>
              </a:rPr>
              <a:t>ФУНКЦИЯЛАР</a:t>
            </a:r>
            <a:endParaRPr lang="ru-RU" sz="2000" b="1" dirty="0">
              <a:solidFill>
                <a:srgbClr val="FFC000"/>
              </a:solidFill>
              <a:latin typeface="Bahnschrift" panose="020B0502040204020203" pitchFamily="34" charset="0"/>
            </a:endParaRPr>
          </a:p>
        </p:txBody>
      </p:sp>
      <p:sp>
        <p:nvSpPr>
          <p:cNvPr id="11" name="TextBox 10">
            <a:extLst>
              <a:ext uri="{FF2B5EF4-FFF2-40B4-BE49-F238E27FC236}">
                <a16:creationId xmlns:a16="http://schemas.microsoft.com/office/drawing/2014/main" id="{49379BC1-0656-40B8-B2EF-6485951CD593}"/>
              </a:ext>
            </a:extLst>
          </p:cNvPr>
          <p:cNvSpPr txBox="1"/>
          <p:nvPr/>
        </p:nvSpPr>
        <p:spPr>
          <a:xfrm>
            <a:off x="3662159" y="5149270"/>
            <a:ext cx="2427746" cy="1384995"/>
          </a:xfrm>
          <a:prstGeom prst="rect">
            <a:avLst/>
          </a:prstGeom>
          <a:noFill/>
        </p:spPr>
        <p:txBody>
          <a:bodyPr wrap="square" rtlCol="0">
            <a:spAutoFit/>
          </a:bodyPr>
          <a:lstStyle/>
          <a:p>
            <a:pPr marL="285750" indent="-285750">
              <a:buFont typeface="Arial" panose="020B0604020202020204" pitchFamily="34" charset="0"/>
              <a:buChar char="•"/>
            </a:pPr>
            <a:r>
              <a:rPr lang="ru-RU" sz="1400" b="1" dirty="0">
                <a:latin typeface="Bahnschrift" panose="020B0502040204020203" pitchFamily="34" charset="0"/>
              </a:rPr>
              <a:t>БИЗНЕС, МУҲАНДИСЛИК ВА ТЕХНОЛОГИЯ ОЛАМИДАГИ БАРЧА ЯНГИЛИКЛАР БИЛАН ТАНИШИШ; </a:t>
            </a:r>
          </a:p>
        </p:txBody>
      </p:sp>
      <p:sp>
        <p:nvSpPr>
          <p:cNvPr id="14" name="TextBox 13">
            <a:extLst>
              <a:ext uri="{FF2B5EF4-FFF2-40B4-BE49-F238E27FC236}">
                <a16:creationId xmlns:a16="http://schemas.microsoft.com/office/drawing/2014/main" id="{D6C582FD-85F4-4C8B-80D7-82E296912D32}"/>
              </a:ext>
            </a:extLst>
          </p:cNvPr>
          <p:cNvSpPr txBox="1"/>
          <p:nvPr/>
        </p:nvSpPr>
        <p:spPr>
          <a:xfrm>
            <a:off x="6089905" y="5153634"/>
            <a:ext cx="2167332" cy="954107"/>
          </a:xfrm>
          <a:prstGeom prst="rect">
            <a:avLst/>
          </a:prstGeom>
          <a:noFill/>
        </p:spPr>
        <p:txBody>
          <a:bodyPr wrap="square" rtlCol="0">
            <a:spAutoFit/>
          </a:bodyPr>
          <a:lstStyle/>
          <a:p>
            <a:pPr marL="171450" indent="-171450">
              <a:buFont typeface="Arial" panose="020B0604020202020204" pitchFamily="34" charset="0"/>
              <a:buChar char="•"/>
            </a:pPr>
            <a:r>
              <a:rPr lang="ru-RU" sz="1400" b="1" dirty="0">
                <a:solidFill>
                  <a:srgbClr val="002060"/>
                </a:solidFill>
                <a:latin typeface="Bahnschrift" panose="020B0502040204020203" pitchFamily="34" charset="0"/>
              </a:rPr>
              <a:t>ЯНГИ ҒОЯЛАР ВА ТАКЛИФЛАРНИ ИЛГАРИ СУРИШ ВА КЎРИБ ЧИҚИШ;</a:t>
            </a:r>
            <a:endParaRPr lang="ko-KR" altLang="en-US" sz="1400" b="1" dirty="0">
              <a:solidFill>
                <a:srgbClr val="002060"/>
              </a:solidFill>
              <a:latin typeface="Bahnschrift" panose="020B0502040204020203" pitchFamily="34" charset="0"/>
              <a:cs typeface="Arial" pitchFamily="34" charset="0"/>
            </a:endParaRPr>
          </a:p>
        </p:txBody>
      </p:sp>
      <p:sp>
        <p:nvSpPr>
          <p:cNvPr id="17" name="TextBox 16">
            <a:extLst>
              <a:ext uri="{FF2B5EF4-FFF2-40B4-BE49-F238E27FC236}">
                <a16:creationId xmlns:a16="http://schemas.microsoft.com/office/drawing/2014/main" id="{27614E92-3809-4300-83A9-B8910FB1CB18}"/>
              </a:ext>
            </a:extLst>
          </p:cNvPr>
          <p:cNvSpPr txBox="1"/>
          <p:nvPr/>
        </p:nvSpPr>
        <p:spPr>
          <a:xfrm>
            <a:off x="8248093" y="5130981"/>
            <a:ext cx="2167332" cy="1600438"/>
          </a:xfrm>
          <a:prstGeom prst="rect">
            <a:avLst/>
          </a:prstGeom>
          <a:noFill/>
        </p:spPr>
        <p:txBody>
          <a:bodyPr wrap="square" rtlCol="0">
            <a:spAutoFit/>
          </a:bodyPr>
          <a:lstStyle/>
          <a:p>
            <a:pPr marL="285750" indent="-285750">
              <a:buFont typeface="Arial" panose="020B0604020202020204" pitchFamily="34" charset="0"/>
              <a:buChar char="•"/>
            </a:pPr>
            <a:r>
              <a:rPr lang="ru-RU" sz="1400" b="1" dirty="0">
                <a:solidFill>
                  <a:srgbClr val="002060"/>
                </a:solidFill>
                <a:latin typeface="Bahnschrift" panose="020B0502040204020203" pitchFamily="34" charset="0"/>
              </a:rPr>
              <a:t>БЎЙСУНУВЧИЛАР-НИНГ ВАКОЛАТИГА КИРМАЙДИГАН МАСАЛАЛАРНИ ҲАЛ ҚИЛИШ, </a:t>
            </a:r>
            <a:r>
              <a:rPr lang="ru-RU" sz="1400" b="1" dirty="0">
                <a:latin typeface="Bahnschrift" panose="020B0502040204020203" pitchFamily="34" charset="0"/>
              </a:rPr>
              <a:t>МУЗОКАРАЛАР </a:t>
            </a:r>
            <a:r>
              <a:rPr lang="uz-Cyrl-UZ" sz="1400" b="1" dirty="0">
                <a:latin typeface="Bahnschrift" panose="020B0502040204020203" pitchFamily="34" charset="0"/>
              </a:rPr>
              <a:t>ЎТКАЗИШ;</a:t>
            </a:r>
            <a:endParaRPr lang="ru-RU" sz="1400" b="1" dirty="0">
              <a:solidFill>
                <a:srgbClr val="002060"/>
              </a:solidFill>
              <a:latin typeface="Bahnschrift" panose="020B0502040204020203" pitchFamily="34" charset="0"/>
            </a:endParaRPr>
          </a:p>
        </p:txBody>
      </p:sp>
      <p:sp>
        <p:nvSpPr>
          <p:cNvPr id="19" name="Freeform: Shape 18">
            <a:extLst>
              <a:ext uri="{FF2B5EF4-FFF2-40B4-BE49-F238E27FC236}">
                <a16:creationId xmlns:a16="http://schemas.microsoft.com/office/drawing/2014/main" id="{9AAAECCD-BB3F-4155-8EDD-62A046178F0E}"/>
              </a:ext>
            </a:extLst>
          </p:cNvPr>
          <p:cNvSpPr/>
          <p:nvPr/>
        </p:nvSpPr>
        <p:spPr>
          <a:xfrm>
            <a:off x="1011947" y="1855604"/>
            <a:ext cx="346421" cy="320390"/>
          </a:xfrm>
          <a:custGeom>
            <a:avLst/>
            <a:gdLst/>
            <a:ahLst/>
            <a:cxnLst/>
            <a:rect l="l" t="t" r="r" b="b"/>
            <a:pathLst>
              <a:path w="89311" h="82600">
                <a:moveTo>
                  <a:pt x="81739" y="0"/>
                </a:moveTo>
                <a:lnTo>
                  <a:pt x="89311" y="12046"/>
                </a:lnTo>
                <a:cubicBezTo>
                  <a:pt x="83001" y="14684"/>
                  <a:pt x="78355" y="18614"/>
                  <a:pt x="75372" y="23834"/>
                </a:cubicBezTo>
                <a:cubicBezTo>
                  <a:pt x="72389" y="29053"/>
                  <a:pt x="70726" y="36654"/>
                  <a:pt x="70382" y="46634"/>
                </a:cubicBezTo>
                <a:lnTo>
                  <a:pt x="86558" y="46634"/>
                </a:lnTo>
                <a:lnTo>
                  <a:pt x="86558" y="82600"/>
                </a:lnTo>
                <a:lnTo>
                  <a:pt x="53346" y="82600"/>
                </a:lnTo>
                <a:lnTo>
                  <a:pt x="53346" y="54206"/>
                </a:lnTo>
                <a:cubicBezTo>
                  <a:pt x="53346" y="38833"/>
                  <a:pt x="55181" y="27705"/>
                  <a:pt x="58852" y="20822"/>
                </a:cubicBezTo>
                <a:cubicBezTo>
                  <a:pt x="63671" y="11644"/>
                  <a:pt x="71300" y="4704"/>
                  <a:pt x="81739" y="0"/>
                </a:cubicBezTo>
                <a:close/>
                <a:moveTo>
                  <a:pt x="28394" y="0"/>
                </a:moveTo>
                <a:lnTo>
                  <a:pt x="35965" y="12046"/>
                </a:lnTo>
                <a:cubicBezTo>
                  <a:pt x="29656" y="14684"/>
                  <a:pt x="25009" y="18614"/>
                  <a:pt x="22027" y="23834"/>
                </a:cubicBezTo>
                <a:cubicBezTo>
                  <a:pt x="19044" y="29053"/>
                  <a:pt x="17380" y="36654"/>
                  <a:pt x="17036" y="46634"/>
                </a:cubicBezTo>
                <a:lnTo>
                  <a:pt x="33212" y="46634"/>
                </a:lnTo>
                <a:lnTo>
                  <a:pt x="33212" y="82600"/>
                </a:lnTo>
                <a:lnTo>
                  <a:pt x="0" y="82600"/>
                </a:lnTo>
                <a:lnTo>
                  <a:pt x="0" y="54206"/>
                </a:lnTo>
                <a:cubicBezTo>
                  <a:pt x="0" y="38833"/>
                  <a:pt x="1836" y="27705"/>
                  <a:pt x="5507" y="20822"/>
                </a:cubicBezTo>
                <a:cubicBezTo>
                  <a:pt x="10325" y="11644"/>
                  <a:pt x="17954" y="4704"/>
                  <a:pt x="283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0D4D47A-2ECB-4603-9B44-19C402114E83}"/>
              </a:ext>
            </a:extLst>
          </p:cNvPr>
          <p:cNvSpPr/>
          <p:nvPr/>
        </p:nvSpPr>
        <p:spPr>
          <a:xfrm rot="10800000">
            <a:off x="2774337" y="4555714"/>
            <a:ext cx="346421" cy="320390"/>
          </a:xfrm>
          <a:custGeom>
            <a:avLst/>
            <a:gdLst/>
            <a:ahLst/>
            <a:cxnLst/>
            <a:rect l="l" t="t" r="r" b="b"/>
            <a:pathLst>
              <a:path w="89311" h="82600">
                <a:moveTo>
                  <a:pt x="81739" y="0"/>
                </a:moveTo>
                <a:lnTo>
                  <a:pt x="89311" y="12046"/>
                </a:lnTo>
                <a:cubicBezTo>
                  <a:pt x="83001" y="14684"/>
                  <a:pt x="78355" y="18614"/>
                  <a:pt x="75372" y="23834"/>
                </a:cubicBezTo>
                <a:cubicBezTo>
                  <a:pt x="72389" y="29053"/>
                  <a:pt x="70726" y="36654"/>
                  <a:pt x="70382" y="46634"/>
                </a:cubicBezTo>
                <a:lnTo>
                  <a:pt x="86558" y="46634"/>
                </a:lnTo>
                <a:lnTo>
                  <a:pt x="86558" y="82600"/>
                </a:lnTo>
                <a:lnTo>
                  <a:pt x="53346" y="82600"/>
                </a:lnTo>
                <a:lnTo>
                  <a:pt x="53346" y="54206"/>
                </a:lnTo>
                <a:cubicBezTo>
                  <a:pt x="53346" y="38833"/>
                  <a:pt x="55181" y="27705"/>
                  <a:pt x="58852" y="20822"/>
                </a:cubicBezTo>
                <a:cubicBezTo>
                  <a:pt x="63671" y="11644"/>
                  <a:pt x="71300" y="4704"/>
                  <a:pt x="81739" y="0"/>
                </a:cubicBezTo>
                <a:close/>
                <a:moveTo>
                  <a:pt x="28394" y="0"/>
                </a:moveTo>
                <a:lnTo>
                  <a:pt x="35965" y="12046"/>
                </a:lnTo>
                <a:cubicBezTo>
                  <a:pt x="29656" y="14684"/>
                  <a:pt x="25009" y="18614"/>
                  <a:pt x="22027" y="23834"/>
                </a:cubicBezTo>
                <a:cubicBezTo>
                  <a:pt x="19044" y="29053"/>
                  <a:pt x="17380" y="36654"/>
                  <a:pt x="17036" y="46634"/>
                </a:cubicBezTo>
                <a:lnTo>
                  <a:pt x="33212" y="46634"/>
                </a:lnTo>
                <a:lnTo>
                  <a:pt x="33212" y="82600"/>
                </a:lnTo>
                <a:lnTo>
                  <a:pt x="0" y="82600"/>
                </a:lnTo>
                <a:lnTo>
                  <a:pt x="0" y="54206"/>
                </a:lnTo>
                <a:cubicBezTo>
                  <a:pt x="0" y="38833"/>
                  <a:pt x="1836" y="27705"/>
                  <a:pt x="5507" y="20822"/>
                </a:cubicBezTo>
                <a:cubicBezTo>
                  <a:pt x="10325" y="11644"/>
                  <a:pt x="17954" y="4704"/>
                  <a:pt x="283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Прямоугольник 20">
            <a:extLst>
              <a:ext uri="{FF2B5EF4-FFF2-40B4-BE49-F238E27FC236}">
                <a16:creationId xmlns:a16="http://schemas.microsoft.com/office/drawing/2014/main" id="{26EDBFC4-C036-47D8-B9CB-F4909F2B0B08}"/>
              </a:ext>
            </a:extLst>
          </p:cNvPr>
          <p:cNvSpPr/>
          <p:nvPr/>
        </p:nvSpPr>
        <p:spPr>
          <a:xfrm>
            <a:off x="10424569" y="5149269"/>
            <a:ext cx="1353312" cy="523220"/>
          </a:xfrm>
          <a:prstGeom prst="rect">
            <a:avLst/>
          </a:prstGeom>
        </p:spPr>
        <p:txBody>
          <a:bodyPr wrap="square">
            <a:spAutoFit/>
          </a:bodyPr>
          <a:lstStyle/>
          <a:p>
            <a:pPr marL="285750" indent="-285750">
              <a:buFont typeface="Arial" panose="020B0604020202020204" pitchFamily="34" charset="0"/>
              <a:buChar char="•"/>
            </a:pPr>
            <a:r>
              <a:rPr lang="ru-RU" sz="1400" b="1" dirty="0">
                <a:latin typeface="Bahnschrift" panose="020B0502040204020203" pitchFamily="34" charset="0"/>
              </a:rPr>
              <a:t>МАЛАКА ОШИРИШ.</a:t>
            </a:r>
          </a:p>
        </p:txBody>
      </p:sp>
      <p:sp>
        <p:nvSpPr>
          <p:cNvPr id="24" name="Прямоугольник 23">
            <a:extLst>
              <a:ext uri="{FF2B5EF4-FFF2-40B4-BE49-F238E27FC236}">
                <a16:creationId xmlns:a16="http://schemas.microsoft.com/office/drawing/2014/main" id="{1EDCF554-5A8C-4ECC-B70D-19ADA22EE2D0}"/>
              </a:ext>
            </a:extLst>
          </p:cNvPr>
          <p:cNvSpPr/>
          <p:nvPr/>
        </p:nvSpPr>
        <p:spPr>
          <a:xfrm>
            <a:off x="79282" y="323735"/>
            <a:ext cx="7754046" cy="461665"/>
          </a:xfrm>
          <a:prstGeom prst="rect">
            <a:avLst/>
          </a:prstGeom>
        </p:spPr>
        <p:txBody>
          <a:bodyPr wrap="none">
            <a:spAutoFit/>
          </a:bodyPr>
          <a:lstStyle/>
          <a:p>
            <a:pPr algn="ctr"/>
            <a:r>
              <a:rPr lang="ru-RU" altLang="ko-KR" sz="2400" b="1" dirty="0">
                <a:solidFill>
                  <a:schemeClr val="accent4">
                    <a:lumMod val="50000"/>
                  </a:schemeClr>
                </a:solidFill>
                <a:latin typeface="Bahnschrift" panose="020B0502040204020203" pitchFamily="34" charset="0"/>
                <a:cs typeface="Arial" pitchFamily="34" charset="0"/>
              </a:rPr>
              <a:t>БУГУНГИ КУНДАГИ ЗАМОНАВИЙ РАҲБАР ҚИЁФАСИ </a:t>
            </a:r>
          </a:p>
        </p:txBody>
      </p:sp>
    </p:spTree>
    <p:extLst>
      <p:ext uri="{BB962C8B-B14F-4D97-AF65-F5344CB8AC3E}">
        <p14:creationId xmlns:p14="http://schemas.microsoft.com/office/powerpoint/2010/main" val="325305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noAutofit/>
          </a:bodyPr>
          <a:lstStyle/>
          <a:p>
            <a:pPr algn="ctr"/>
            <a:r>
              <a:rPr lang="uz-Cyrl-UZ" sz="3200" b="1" kern="0" dirty="0">
                <a:solidFill>
                  <a:schemeClr val="bg1"/>
                </a:solidFill>
                <a:effectLst/>
                <a:latin typeface="Arial" panose="020B0604020202020204" pitchFamily="34" charset="0"/>
                <a:ea typeface="Calibri" panose="020F0502020204030204" pitchFamily="34" charset="0"/>
                <a:cs typeface="Arial" panose="020B0604020202020204" pitchFamily="34" charset="0"/>
              </a:rPr>
              <a:t>Замонавий раҳбарларни етиштириб чиқариш амалиётида ҳал этишни талаб қиладиган бир қатор ижтимоий қарама-қаршиликлар мавжуд</a:t>
            </a:r>
            <a:endParaRPr lang="ru-RU" sz="3200" b="1" dirty="0">
              <a:solidFill>
                <a:schemeClr val="bg1"/>
              </a:solidFill>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xfrm>
            <a:off x="838200" y="1825624"/>
            <a:ext cx="10515600" cy="4783405"/>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gn="just">
              <a:lnSpc>
                <a:spcPct val="110000"/>
              </a:lnSpc>
              <a:spcAft>
                <a:spcPts val="0"/>
              </a:spcAft>
              <a:buNone/>
            </a:pPr>
            <a:r>
              <a:rPr lang="uz-Cyrl-UZ" dirty="0">
                <a:effectLst/>
                <a:latin typeface="Arial" panose="020B0604020202020204" pitchFamily="34" charset="0"/>
                <a:ea typeface="Calibri" panose="020F0502020204030204" pitchFamily="34" charset="0"/>
                <a:cs typeface="Arial" panose="020B0604020202020204" pitchFamily="34" charset="0"/>
              </a:rPr>
              <a:t>- ташкилотнинг маълум ижтимоий ва бошқарув фазилатларига раҳбарларга бўлган эҳтиёжлари ва лидерларни аниқлашнинг қийинлиги;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dirty="0">
                <a:effectLst/>
                <a:latin typeface="Arial" panose="020B0604020202020204" pitchFamily="34" charset="0"/>
                <a:ea typeface="Calibri" panose="020F0502020204030204" pitchFamily="34" charset="0"/>
                <a:cs typeface="Arial" panose="020B0604020202020204" pitchFamily="34" charset="0"/>
              </a:rPr>
              <a:t>- раҳбарларни тайёрлашда замонавий усуллар ва ёндашувлардан фойдаланиш зарурати ва бугунги таълим тизимида консерватизмнинг устунлиги;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dirty="0">
                <a:effectLst/>
                <a:latin typeface="Arial" panose="020B0604020202020204" pitchFamily="34" charset="0"/>
                <a:ea typeface="Calibri" panose="020F0502020204030204" pitchFamily="34" charset="0"/>
                <a:cs typeface="Arial" panose="020B0604020202020204" pitchFamily="34" charset="0"/>
              </a:rPr>
              <a:t>- ривожланган мамлакатлар бошқарув моделларини миллий ижтимоий-иқтисодий тизим шароитлари ва менталитетга мослаштирмасдан қўллашга уринишлар;</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spcAft>
                <a:spcPts val="0"/>
              </a:spcAft>
              <a:buNone/>
            </a:pPr>
            <a:r>
              <a:rPr lang="uz-Cyrl-UZ" dirty="0">
                <a:effectLst/>
                <a:latin typeface="Arial" panose="020B0604020202020204" pitchFamily="34" charset="0"/>
                <a:ea typeface="Calibri" panose="020F0502020204030204" pitchFamily="34" charset="0"/>
                <a:cs typeface="Arial" panose="020B0604020202020204" pitchFamily="34" charset="0"/>
              </a:rPr>
              <a:t>- раҳбарларга қўйиладиган талаблар ва уларда ҳақиқатда зарур профессионал фазилатларнинг мавжудлиги.</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10000"/>
              </a:lnSpc>
              <a:buNone/>
            </a:pPr>
            <a:endParaRPr lang="ru-RU"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E50FD461-7825-46A3-8CDD-E65E01D5D225}"/>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86775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240376A-8E1C-4AB7-9CBC-3C118C16CDC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415" r="28415"/>
          <a:stretch>
            <a:fillRect/>
          </a:stretch>
        </p:blipFill>
        <p:spPr/>
      </p:pic>
      <p:sp>
        <p:nvSpPr>
          <p:cNvPr id="6" name="Rectangle 5"/>
          <p:cNvSpPr/>
          <p:nvPr/>
        </p:nvSpPr>
        <p:spPr>
          <a:xfrm>
            <a:off x="2896187" y="0"/>
            <a:ext cx="3328147" cy="68580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kern="0" dirty="0">
              <a:solidFill>
                <a:prstClr val="white"/>
              </a:solidFill>
              <a:latin typeface="Calibri" panose="020F0502020204030204"/>
            </a:endParaRPr>
          </a:p>
        </p:txBody>
      </p:sp>
      <p:sp>
        <p:nvSpPr>
          <p:cNvPr id="7" name="TextBox 6"/>
          <p:cNvSpPr txBox="1"/>
          <p:nvPr/>
        </p:nvSpPr>
        <p:spPr>
          <a:xfrm rot="16200000">
            <a:off x="-1796371" y="2821480"/>
            <a:ext cx="6597068" cy="954107"/>
          </a:xfrm>
          <a:prstGeom prst="rect">
            <a:avLst/>
          </a:prstGeom>
          <a:noFill/>
        </p:spPr>
        <p:txBody>
          <a:bodyPr wrap="square" rtlCol="0">
            <a:spAutoFit/>
          </a:bodyPr>
          <a:lstStyle/>
          <a:p>
            <a:r>
              <a:rPr lang="ru-RU" sz="2400" dirty="0">
                <a:latin typeface="Bahnschrift" panose="020B0502040204020203" pitchFamily="34" charset="0"/>
              </a:rPr>
              <a:t>МУЛОҚОТ ЖАРАЁНИДА РАҲБАР УЧТА </a:t>
            </a:r>
            <a:r>
              <a:rPr lang="ru-RU" sz="3200" b="1" dirty="0">
                <a:solidFill>
                  <a:srgbClr val="C00000"/>
                </a:solidFill>
                <a:latin typeface="Bahnschrift" panose="020B0502040204020203" pitchFamily="34" charset="0"/>
              </a:rPr>
              <a:t>АСОСИЙ РОЛНИ </a:t>
            </a:r>
            <a:r>
              <a:rPr lang="ru-RU" sz="2400" dirty="0">
                <a:latin typeface="Bahnschrift" panose="020B0502040204020203" pitchFamily="34" charset="0"/>
              </a:rPr>
              <a:t>БАЖАРИШИ КЕРАК:</a:t>
            </a:r>
          </a:p>
        </p:txBody>
      </p:sp>
      <p:grpSp>
        <p:nvGrpSpPr>
          <p:cNvPr id="49" name="Group 48"/>
          <p:cNvGrpSpPr/>
          <p:nvPr/>
        </p:nvGrpSpPr>
        <p:grpSpPr>
          <a:xfrm>
            <a:off x="5705123" y="557032"/>
            <a:ext cx="6486877" cy="5730176"/>
            <a:chOff x="4181122" y="518931"/>
            <a:chExt cx="6486877" cy="5730176"/>
          </a:xfrm>
        </p:grpSpPr>
        <p:grpSp>
          <p:nvGrpSpPr>
            <p:cNvPr id="46" name="Group 45"/>
            <p:cNvGrpSpPr/>
            <p:nvPr/>
          </p:nvGrpSpPr>
          <p:grpSpPr>
            <a:xfrm>
              <a:off x="4230273" y="518931"/>
              <a:ext cx="6301881" cy="1477328"/>
              <a:chOff x="4230273" y="709431"/>
              <a:chExt cx="6301881" cy="1477328"/>
            </a:xfrm>
          </p:grpSpPr>
          <p:sp>
            <p:nvSpPr>
              <p:cNvPr id="16" name="TextBox 15"/>
              <p:cNvSpPr txBox="1"/>
              <p:nvPr/>
            </p:nvSpPr>
            <p:spPr>
              <a:xfrm flipH="1">
                <a:off x="5657004" y="709431"/>
                <a:ext cx="4875150" cy="1477328"/>
              </a:xfrm>
              <a:prstGeom prst="rect">
                <a:avLst/>
              </a:prstGeom>
              <a:noFill/>
            </p:spPr>
            <p:txBody>
              <a:bodyPr wrap="square" rtlCol="0">
                <a:spAutoFit/>
              </a:bodyPr>
              <a:lstStyle/>
              <a:p>
                <a:pPr defTabSz="685800">
                  <a:defRPr/>
                </a:pPr>
                <a:r>
                  <a:rPr lang="ru-RU" b="1" dirty="0">
                    <a:solidFill>
                      <a:srgbClr val="002060"/>
                    </a:solidFill>
                    <a:latin typeface="Bahnschrift" panose="020B0502040204020203" pitchFamily="34" charset="0"/>
                    <a:ea typeface="Adobe Fan Heiti Std B" panose="020B0700000000000000" pitchFamily="34" charset="-128"/>
                    <a:cs typeface="Arial" panose="020B0604020202020204" pitchFamily="34" charset="0"/>
                  </a:rPr>
                  <a:t>БИР ГУРУҲ ОДАМЛАРНИ БОШҚА ОДАМЛАР БИЛАН БОҒЛАЙДИГАН ВА УЛАР ЎРТАСИДАГИ МУЛОҚОТНИ ОСОНЛАШТИРАДИГАН КООРДИНАТОРНИНГ РОЛИ</a:t>
                </a:r>
              </a:p>
            </p:txBody>
          </p:sp>
          <p:grpSp>
            <p:nvGrpSpPr>
              <p:cNvPr id="39" name="Group 38"/>
              <p:cNvGrpSpPr/>
              <p:nvPr/>
            </p:nvGrpSpPr>
            <p:grpSpPr>
              <a:xfrm>
                <a:off x="4230273" y="723194"/>
                <a:ext cx="1449802" cy="1449802"/>
                <a:chOff x="4356082" y="1028419"/>
                <a:chExt cx="1198184" cy="1198184"/>
              </a:xfrm>
            </p:grpSpPr>
            <p:grpSp>
              <p:nvGrpSpPr>
                <p:cNvPr id="18" name="Group 17"/>
                <p:cNvGrpSpPr/>
                <p:nvPr/>
              </p:nvGrpSpPr>
              <p:grpSpPr>
                <a:xfrm>
                  <a:off x="4356082" y="1028419"/>
                  <a:ext cx="1198184" cy="1198184"/>
                  <a:chOff x="5808110" y="228226"/>
                  <a:chExt cx="1597578" cy="1597578"/>
                </a:xfrm>
              </p:grpSpPr>
              <p:sp>
                <p:nvSpPr>
                  <p:cNvPr id="19" name="Oval 18"/>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0" name="Oval 19"/>
                  <p:cNvSpPr/>
                  <p:nvPr/>
                </p:nvSpPr>
                <p:spPr>
                  <a:xfrm>
                    <a:off x="5858304" y="278420"/>
                    <a:ext cx="1497190" cy="149719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grpSp>
              <p:nvGrpSpPr>
                <p:cNvPr id="27" name="Group 26"/>
                <p:cNvGrpSpPr/>
                <p:nvPr/>
              </p:nvGrpSpPr>
              <p:grpSpPr>
                <a:xfrm>
                  <a:off x="4593675" y="1419886"/>
                  <a:ext cx="723005" cy="415254"/>
                  <a:chOff x="5288036" y="640017"/>
                  <a:chExt cx="535498" cy="307561"/>
                </a:xfrm>
                <a:solidFill>
                  <a:srgbClr val="FFFFFF"/>
                </a:solidFill>
              </p:grpSpPr>
              <p:sp>
                <p:nvSpPr>
                  <p:cNvPr id="28" name="Freeform 27"/>
                  <p:cNvSpPr/>
                  <p:nvPr/>
                </p:nvSpPr>
                <p:spPr>
                  <a:xfrm>
                    <a:off x="5288036" y="640017"/>
                    <a:ext cx="535498" cy="307561"/>
                  </a:xfrm>
                  <a:custGeom>
                    <a:avLst/>
                    <a:gdLst>
                      <a:gd name="connsiteX0" fmla="*/ 348129 w 535498"/>
                      <a:gd name="connsiteY0" fmla="*/ 766 h 307561"/>
                      <a:gd name="connsiteX1" fmla="*/ 388637 w 535498"/>
                      <a:gd name="connsiteY1" fmla="*/ 29568 h 307561"/>
                      <a:gd name="connsiteX2" fmla="*/ 481535 w 535498"/>
                      <a:gd name="connsiteY2" fmla="*/ 89201 h 307561"/>
                      <a:gd name="connsiteX3" fmla="*/ 533704 w 535498"/>
                      <a:gd name="connsiteY3" fmla="*/ 208694 h 307561"/>
                      <a:gd name="connsiteX4" fmla="*/ 397146 w 535498"/>
                      <a:gd name="connsiteY4" fmla="*/ 304479 h 307561"/>
                      <a:gd name="connsiteX5" fmla="*/ 299875 w 535498"/>
                      <a:gd name="connsiteY5" fmla="*/ 179905 h 307561"/>
                      <a:gd name="connsiteX6" fmla="*/ 300074 w 535498"/>
                      <a:gd name="connsiteY6" fmla="*/ 157816 h 307561"/>
                      <a:gd name="connsiteX7" fmla="*/ 294552 w 535498"/>
                      <a:gd name="connsiteY7" fmla="*/ 160950 h 307561"/>
                      <a:gd name="connsiteX8" fmla="*/ 257748 w 535498"/>
                      <a:gd name="connsiteY8" fmla="*/ 165490 h 307561"/>
                      <a:gd name="connsiteX9" fmla="*/ 245380 w 535498"/>
                      <a:gd name="connsiteY9" fmla="*/ 162011 h 307561"/>
                      <a:gd name="connsiteX10" fmla="*/ 234976 w 535498"/>
                      <a:gd name="connsiteY10" fmla="*/ 156665 h 307561"/>
                      <a:gd name="connsiteX11" fmla="*/ 235005 w 535498"/>
                      <a:gd name="connsiteY11" fmla="*/ 159254 h 307561"/>
                      <a:gd name="connsiteX12" fmla="*/ 51447 w 535498"/>
                      <a:gd name="connsiteY12" fmla="*/ 288124 h 307561"/>
                      <a:gd name="connsiteX13" fmla="*/ 0 w 535498"/>
                      <a:gd name="connsiteY13" fmla="*/ 186143 h 307561"/>
                      <a:gd name="connsiteX14" fmla="*/ 52387 w 535498"/>
                      <a:gd name="connsiteY14" fmla="*/ 89669 h 307561"/>
                      <a:gd name="connsiteX15" fmla="*/ 146801 w 535498"/>
                      <a:gd name="connsiteY15" fmla="*/ 29124 h 307561"/>
                      <a:gd name="connsiteX16" fmla="*/ 203218 w 535498"/>
                      <a:gd name="connsiteY16" fmla="*/ 1727 h 307561"/>
                      <a:gd name="connsiteX17" fmla="*/ 210112 w 535498"/>
                      <a:gd name="connsiteY17" fmla="*/ 3727 h 307561"/>
                      <a:gd name="connsiteX18" fmla="*/ 233838 w 535498"/>
                      <a:gd name="connsiteY18" fmla="*/ 49111 h 307561"/>
                      <a:gd name="connsiteX19" fmla="*/ 233849 w 535498"/>
                      <a:gd name="connsiteY19" fmla="*/ 50197 h 307561"/>
                      <a:gd name="connsiteX20" fmla="*/ 242872 w 535498"/>
                      <a:gd name="connsiteY20" fmla="*/ 45078 h 307561"/>
                      <a:gd name="connsiteX21" fmla="*/ 279675 w 535498"/>
                      <a:gd name="connsiteY21" fmla="*/ 40538 h 307561"/>
                      <a:gd name="connsiteX22" fmla="*/ 292044 w 535498"/>
                      <a:gd name="connsiteY22" fmla="*/ 44017 h 307561"/>
                      <a:gd name="connsiteX23" fmla="*/ 301056 w 535498"/>
                      <a:gd name="connsiteY23" fmla="*/ 48649 h 307561"/>
                      <a:gd name="connsiteX24" fmla="*/ 301070 w 535498"/>
                      <a:gd name="connsiteY24" fmla="*/ 47091 h 307561"/>
                      <a:gd name="connsiteX25" fmla="*/ 326067 w 535498"/>
                      <a:gd name="connsiteY25" fmla="*/ 2395 h 307561"/>
                      <a:gd name="connsiteX26" fmla="*/ 348129 w 535498"/>
                      <a:gd name="connsiteY26" fmla="*/ 766 h 307561"/>
                      <a:gd name="connsiteX27" fmla="*/ 273074 w 535498"/>
                      <a:gd name="connsiteY27" fmla="*/ 78155 h 307561"/>
                      <a:gd name="connsiteX28" fmla="*/ 243853 w 535498"/>
                      <a:gd name="connsiteY28" fmla="*/ 98652 h 307561"/>
                      <a:gd name="connsiteX29" fmla="*/ 264349 w 535498"/>
                      <a:gd name="connsiteY29" fmla="*/ 127873 h 307561"/>
                      <a:gd name="connsiteX30" fmla="*/ 293570 w 535498"/>
                      <a:gd name="connsiteY30" fmla="*/ 107376 h 307561"/>
                      <a:gd name="connsiteX31" fmla="*/ 273074 w 535498"/>
                      <a:gd name="connsiteY31" fmla="*/ 78155 h 307561"/>
                      <a:gd name="connsiteX32" fmla="*/ 433630 w 535498"/>
                      <a:gd name="connsiteY32" fmla="*/ 104240 h 307561"/>
                      <a:gd name="connsiteX33" fmla="*/ 333006 w 535498"/>
                      <a:gd name="connsiteY33" fmla="*/ 174820 h 307561"/>
                      <a:gd name="connsiteX34" fmla="*/ 403586 w 535498"/>
                      <a:gd name="connsiteY34" fmla="*/ 275444 h 307561"/>
                      <a:gd name="connsiteX35" fmla="*/ 504210 w 535498"/>
                      <a:gd name="connsiteY35" fmla="*/ 204864 h 307561"/>
                      <a:gd name="connsiteX36" fmla="*/ 433630 w 535498"/>
                      <a:gd name="connsiteY36" fmla="*/ 104240 h 307561"/>
                      <a:gd name="connsiteX37" fmla="*/ 131990 w 535498"/>
                      <a:gd name="connsiteY37" fmla="*/ 103761 h 307561"/>
                      <a:gd name="connsiteX38" fmla="*/ 31367 w 535498"/>
                      <a:gd name="connsiteY38" fmla="*/ 174342 h 307561"/>
                      <a:gd name="connsiteX39" fmla="*/ 101947 w 535498"/>
                      <a:gd name="connsiteY39" fmla="*/ 274966 h 307561"/>
                      <a:gd name="connsiteX40" fmla="*/ 202572 w 535498"/>
                      <a:gd name="connsiteY40" fmla="*/ 204385 h 307561"/>
                      <a:gd name="connsiteX41" fmla="*/ 131990 w 535498"/>
                      <a:gd name="connsiteY41" fmla="*/ 103761 h 307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35498" h="307561">
                        <a:moveTo>
                          <a:pt x="348129" y="766"/>
                        </a:moveTo>
                        <a:cubicBezTo>
                          <a:pt x="361247" y="3242"/>
                          <a:pt x="375404" y="11910"/>
                          <a:pt x="388637" y="29568"/>
                        </a:cubicBezTo>
                        <a:cubicBezTo>
                          <a:pt x="423335" y="24376"/>
                          <a:pt x="457428" y="62348"/>
                          <a:pt x="481535" y="89201"/>
                        </a:cubicBezTo>
                        <a:cubicBezTo>
                          <a:pt x="520136" y="114154"/>
                          <a:pt x="542149" y="160574"/>
                          <a:pt x="533704" y="208694"/>
                        </a:cubicBezTo>
                        <a:cubicBezTo>
                          <a:pt x="522446" y="272854"/>
                          <a:pt x="462974" y="313043"/>
                          <a:pt x="397146" y="304479"/>
                        </a:cubicBezTo>
                        <a:cubicBezTo>
                          <a:pt x="336587" y="296602"/>
                          <a:pt x="299707" y="239662"/>
                          <a:pt x="299875" y="179905"/>
                        </a:cubicBezTo>
                        <a:lnTo>
                          <a:pt x="300074" y="157816"/>
                        </a:lnTo>
                        <a:lnTo>
                          <a:pt x="294552" y="160950"/>
                        </a:lnTo>
                        <a:cubicBezTo>
                          <a:pt x="283398" y="165937"/>
                          <a:pt x="270687" y="167761"/>
                          <a:pt x="257748" y="165490"/>
                        </a:cubicBezTo>
                        <a:cubicBezTo>
                          <a:pt x="253435" y="164733"/>
                          <a:pt x="249301" y="163557"/>
                          <a:pt x="245380" y="162011"/>
                        </a:cubicBezTo>
                        <a:lnTo>
                          <a:pt x="234976" y="156665"/>
                        </a:lnTo>
                        <a:lnTo>
                          <a:pt x="235005" y="159254"/>
                        </a:lnTo>
                        <a:cubicBezTo>
                          <a:pt x="245402" y="279132"/>
                          <a:pt x="138487" y="341959"/>
                          <a:pt x="51447" y="288124"/>
                        </a:cubicBezTo>
                        <a:cubicBezTo>
                          <a:pt x="8107" y="255060"/>
                          <a:pt x="1726" y="223534"/>
                          <a:pt x="0" y="186143"/>
                        </a:cubicBezTo>
                        <a:cubicBezTo>
                          <a:pt x="2639" y="130687"/>
                          <a:pt x="32836" y="109677"/>
                          <a:pt x="52387" y="89669"/>
                        </a:cubicBezTo>
                        <a:cubicBezTo>
                          <a:pt x="73359" y="68840"/>
                          <a:pt x="106091" y="26404"/>
                          <a:pt x="146801" y="29124"/>
                        </a:cubicBezTo>
                        <a:cubicBezTo>
                          <a:pt x="166015" y="4935"/>
                          <a:pt x="186548" y="-1588"/>
                          <a:pt x="203218" y="1727"/>
                        </a:cubicBezTo>
                        <a:cubicBezTo>
                          <a:pt x="205601" y="2201"/>
                          <a:pt x="207903" y="2875"/>
                          <a:pt x="210112" y="3727"/>
                        </a:cubicBezTo>
                        <a:cubicBezTo>
                          <a:pt x="229936" y="13554"/>
                          <a:pt x="235786" y="29091"/>
                          <a:pt x="233838" y="49111"/>
                        </a:cubicBezTo>
                        <a:lnTo>
                          <a:pt x="233849" y="50197"/>
                        </a:lnTo>
                        <a:lnTo>
                          <a:pt x="242872" y="45078"/>
                        </a:lnTo>
                        <a:cubicBezTo>
                          <a:pt x="254025" y="40091"/>
                          <a:pt x="266736" y="38267"/>
                          <a:pt x="279675" y="40538"/>
                        </a:cubicBezTo>
                        <a:cubicBezTo>
                          <a:pt x="283989" y="41295"/>
                          <a:pt x="288122" y="42471"/>
                          <a:pt x="292044" y="44017"/>
                        </a:cubicBezTo>
                        <a:lnTo>
                          <a:pt x="301056" y="48649"/>
                        </a:lnTo>
                        <a:lnTo>
                          <a:pt x="301070" y="47091"/>
                        </a:lnTo>
                        <a:cubicBezTo>
                          <a:pt x="299687" y="27023"/>
                          <a:pt x="305974" y="11657"/>
                          <a:pt x="326067" y="2395"/>
                        </a:cubicBezTo>
                        <a:cubicBezTo>
                          <a:pt x="332763" y="25"/>
                          <a:pt x="340260" y="-718"/>
                          <a:pt x="348129" y="766"/>
                        </a:cubicBezTo>
                        <a:close/>
                        <a:moveTo>
                          <a:pt x="273074" y="78155"/>
                        </a:moveTo>
                        <a:cubicBezTo>
                          <a:pt x="259344" y="75745"/>
                          <a:pt x="246262" y="84922"/>
                          <a:pt x="243853" y="98652"/>
                        </a:cubicBezTo>
                        <a:cubicBezTo>
                          <a:pt x="241443" y="112381"/>
                          <a:pt x="250620" y="125464"/>
                          <a:pt x="264349" y="127873"/>
                        </a:cubicBezTo>
                        <a:cubicBezTo>
                          <a:pt x="278078" y="130283"/>
                          <a:pt x="291162" y="121106"/>
                          <a:pt x="293570" y="107376"/>
                        </a:cubicBezTo>
                        <a:cubicBezTo>
                          <a:pt x="295980" y="93647"/>
                          <a:pt x="286803" y="80563"/>
                          <a:pt x="273074" y="78155"/>
                        </a:cubicBezTo>
                        <a:close/>
                        <a:moveTo>
                          <a:pt x="433630" y="104240"/>
                        </a:moveTo>
                        <a:cubicBezTo>
                          <a:pt x="386353" y="95944"/>
                          <a:pt x="341302" y="127544"/>
                          <a:pt x="333006" y="174820"/>
                        </a:cubicBezTo>
                        <a:cubicBezTo>
                          <a:pt x="324710" y="222097"/>
                          <a:pt x="356310" y="267147"/>
                          <a:pt x="403586" y="275444"/>
                        </a:cubicBezTo>
                        <a:cubicBezTo>
                          <a:pt x="450863" y="283740"/>
                          <a:pt x="495914" y="252140"/>
                          <a:pt x="504210" y="204864"/>
                        </a:cubicBezTo>
                        <a:cubicBezTo>
                          <a:pt x="512506" y="157587"/>
                          <a:pt x="480906" y="112536"/>
                          <a:pt x="433630" y="104240"/>
                        </a:cubicBezTo>
                        <a:close/>
                        <a:moveTo>
                          <a:pt x="131990" y="103761"/>
                        </a:moveTo>
                        <a:cubicBezTo>
                          <a:pt x="84715" y="95465"/>
                          <a:pt x="39663" y="127065"/>
                          <a:pt x="31367" y="174342"/>
                        </a:cubicBezTo>
                        <a:cubicBezTo>
                          <a:pt x="23071" y="221618"/>
                          <a:pt x="54672" y="266669"/>
                          <a:pt x="101947" y="274966"/>
                        </a:cubicBezTo>
                        <a:cubicBezTo>
                          <a:pt x="149223" y="283261"/>
                          <a:pt x="194275" y="251661"/>
                          <a:pt x="202572" y="204385"/>
                        </a:cubicBezTo>
                        <a:cubicBezTo>
                          <a:pt x="210867" y="157109"/>
                          <a:pt x="179267" y="112057"/>
                          <a:pt x="131990" y="103761"/>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29" name="Freeform 28"/>
                  <p:cNvSpPr/>
                  <p:nvPr/>
                </p:nvSpPr>
                <p:spPr>
                  <a:xfrm>
                    <a:off x="5651489" y="765247"/>
                    <a:ext cx="108381" cy="47018"/>
                  </a:xfrm>
                  <a:custGeom>
                    <a:avLst/>
                    <a:gdLst>
                      <a:gd name="connsiteX0" fmla="*/ 54192 w 108381"/>
                      <a:gd name="connsiteY0" fmla="*/ 11 h 47018"/>
                      <a:gd name="connsiteX1" fmla="*/ 108173 w 108381"/>
                      <a:gd name="connsiteY1" fmla="*/ 35716 h 47018"/>
                      <a:gd name="connsiteX2" fmla="*/ 100209 w 108381"/>
                      <a:gd name="connsiteY2" fmla="*/ 43734 h 47018"/>
                      <a:gd name="connsiteX3" fmla="*/ 12165 w 108381"/>
                      <a:gd name="connsiteY3" fmla="*/ 46042 h 47018"/>
                      <a:gd name="connsiteX4" fmla="*/ 7 w 108381"/>
                      <a:gd name="connsiteY4" fmla="*/ 41404 h 47018"/>
                      <a:gd name="connsiteX5" fmla="*/ 54192 w 108381"/>
                      <a:gd name="connsiteY5" fmla="*/ 11 h 4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81" h="47018">
                        <a:moveTo>
                          <a:pt x="54192" y="11"/>
                        </a:moveTo>
                        <a:cubicBezTo>
                          <a:pt x="77943" y="-404"/>
                          <a:pt x="101660" y="12032"/>
                          <a:pt x="108173" y="35716"/>
                        </a:cubicBezTo>
                        <a:cubicBezTo>
                          <a:pt x="109240" y="39027"/>
                          <a:pt x="106161" y="44498"/>
                          <a:pt x="100209" y="43734"/>
                        </a:cubicBezTo>
                        <a:cubicBezTo>
                          <a:pt x="71265" y="32069"/>
                          <a:pt x="40702" y="32574"/>
                          <a:pt x="12165" y="46042"/>
                        </a:cubicBezTo>
                        <a:cubicBezTo>
                          <a:pt x="5702" y="48465"/>
                          <a:pt x="-221" y="46177"/>
                          <a:pt x="7" y="41404"/>
                        </a:cubicBezTo>
                        <a:cubicBezTo>
                          <a:pt x="6655" y="13689"/>
                          <a:pt x="30441" y="425"/>
                          <a:pt x="54192" y="11"/>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sp>
                <p:nvSpPr>
                  <p:cNvPr id="30" name="Freeform 29"/>
                  <p:cNvSpPr/>
                  <p:nvPr/>
                </p:nvSpPr>
                <p:spPr>
                  <a:xfrm>
                    <a:off x="5349247" y="765571"/>
                    <a:ext cx="108351" cy="46872"/>
                  </a:xfrm>
                  <a:custGeom>
                    <a:avLst/>
                    <a:gdLst>
                      <a:gd name="connsiteX0" fmla="*/ 53970 w 108351"/>
                      <a:gd name="connsiteY0" fmla="*/ 17 h 46872"/>
                      <a:gd name="connsiteX1" fmla="*/ 108135 w 108351"/>
                      <a:gd name="connsiteY1" fmla="*/ 35442 h 46872"/>
                      <a:gd name="connsiteX2" fmla="*/ 100213 w 108351"/>
                      <a:gd name="connsiteY2" fmla="*/ 43501 h 46872"/>
                      <a:gd name="connsiteX3" fmla="*/ 12182 w 108351"/>
                      <a:gd name="connsiteY3" fmla="*/ 46265 h 46872"/>
                      <a:gd name="connsiteX4" fmla="*/ 0 w 108351"/>
                      <a:gd name="connsiteY4" fmla="*/ 41690 h 46872"/>
                      <a:gd name="connsiteX5" fmla="*/ 53970 w 108351"/>
                      <a:gd name="connsiteY5" fmla="*/ 17 h 4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51" h="46872">
                        <a:moveTo>
                          <a:pt x="53970" y="17"/>
                        </a:moveTo>
                        <a:cubicBezTo>
                          <a:pt x="77718" y="-520"/>
                          <a:pt x="101500" y="11792"/>
                          <a:pt x="108135" y="35442"/>
                        </a:cubicBezTo>
                        <a:cubicBezTo>
                          <a:pt x="109219" y="38747"/>
                          <a:pt x="106169" y="44235"/>
                          <a:pt x="100213" y="43501"/>
                        </a:cubicBezTo>
                        <a:cubicBezTo>
                          <a:pt x="71209" y="31986"/>
                          <a:pt x="41075" y="33203"/>
                          <a:pt x="12182" y="46265"/>
                        </a:cubicBezTo>
                        <a:cubicBezTo>
                          <a:pt x="7210" y="47321"/>
                          <a:pt x="2731" y="47644"/>
                          <a:pt x="0" y="41690"/>
                        </a:cubicBezTo>
                        <a:cubicBezTo>
                          <a:pt x="6504" y="13942"/>
                          <a:pt x="30221" y="554"/>
                          <a:pt x="53970" y="17"/>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latin typeface="Calibri" panose="020F0502020204030204"/>
                    </a:endParaRPr>
                  </a:p>
                </p:txBody>
              </p:sp>
            </p:grpSp>
          </p:grpSp>
        </p:grpSp>
        <p:grpSp>
          <p:nvGrpSpPr>
            <p:cNvPr id="47" name="Group 46"/>
            <p:cNvGrpSpPr/>
            <p:nvPr/>
          </p:nvGrpSpPr>
          <p:grpSpPr>
            <a:xfrm>
              <a:off x="4207202" y="2665998"/>
              <a:ext cx="5681502" cy="3458372"/>
              <a:chOff x="4207202" y="2704099"/>
              <a:chExt cx="5681502" cy="3458372"/>
            </a:xfrm>
          </p:grpSpPr>
          <p:sp>
            <p:nvSpPr>
              <p:cNvPr id="14" name="TextBox 13"/>
              <p:cNvSpPr txBox="1"/>
              <p:nvPr/>
            </p:nvSpPr>
            <p:spPr>
              <a:xfrm flipH="1">
                <a:off x="5760677" y="4962142"/>
                <a:ext cx="4128027" cy="1200329"/>
              </a:xfrm>
              <a:prstGeom prst="rect">
                <a:avLst/>
              </a:prstGeom>
              <a:noFill/>
            </p:spPr>
            <p:txBody>
              <a:bodyPr wrap="square" rtlCol="0">
                <a:spAutoFit/>
              </a:bodyPr>
              <a:lstStyle/>
              <a:p>
                <a:r>
                  <a:rPr lang="ru-RU" b="1" dirty="0">
                    <a:solidFill>
                      <a:srgbClr val="002060"/>
                    </a:solidFill>
                    <a:latin typeface="Bahnschrift" panose="020B0502040204020203" pitchFamily="34" charset="0"/>
                    <a:ea typeface="Adobe Fan Heiti Std B" panose="020B0700000000000000" pitchFamily="34" charset="-128"/>
                    <a:cs typeface="Arial" panose="020B0604020202020204" pitchFamily="34" charset="0"/>
                  </a:rPr>
                  <a:t>ТУРЛИ ХИЛ МАЪЛУМОТЛАРНИ ҚАБУЛ ҚИЛИШ, УЗАТИШ ВА ҚАЙТА ИШЛАШНИ ТАЪМИНЛАЙДИГАН ИНФОРМАТОРНИНГ РОЛИ</a:t>
                </a:r>
              </a:p>
            </p:txBody>
          </p:sp>
          <p:grpSp>
            <p:nvGrpSpPr>
              <p:cNvPr id="40" name="Group 39"/>
              <p:cNvGrpSpPr/>
              <p:nvPr/>
            </p:nvGrpSpPr>
            <p:grpSpPr>
              <a:xfrm>
                <a:off x="4207202" y="2704099"/>
                <a:ext cx="1449802" cy="1449802"/>
                <a:chOff x="4333011" y="2860283"/>
                <a:chExt cx="1198184" cy="1198184"/>
              </a:xfrm>
            </p:grpSpPr>
            <p:grpSp>
              <p:nvGrpSpPr>
                <p:cNvPr id="21" name="Group 20"/>
                <p:cNvGrpSpPr/>
                <p:nvPr/>
              </p:nvGrpSpPr>
              <p:grpSpPr>
                <a:xfrm>
                  <a:off x="4333011" y="2860283"/>
                  <a:ext cx="1198184" cy="1198184"/>
                  <a:chOff x="5808110" y="228226"/>
                  <a:chExt cx="1597578" cy="1597578"/>
                </a:xfrm>
              </p:grpSpPr>
              <p:sp>
                <p:nvSpPr>
                  <p:cNvPr id="22" name="Oval 21"/>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3" name="Oval 22"/>
                  <p:cNvSpPr/>
                  <p:nvPr/>
                </p:nvSpPr>
                <p:spPr>
                  <a:xfrm>
                    <a:off x="5858304" y="278421"/>
                    <a:ext cx="1497190" cy="1497190"/>
                  </a:xfrm>
                  <a:prstGeom prst="ellipse">
                    <a:avLst/>
                  </a:prstGeom>
                  <a:solidFill>
                    <a:schemeClr val="accent3"/>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grpSp>
            <p:grpSp>
              <p:nvGrpSpPr>
                <p:cNvPr id="31" name="Group 30"/>
                <p:cNvGrpSpPr/>
                <p:nvPr/>
              </p:nvGrpSpPr>
              <p:grpSpPr>
                <a:xfrm>
                  <a:off x="4722007" y="3154801"/>
                  <a:ext cx="420192" cy="599969"/>
                  <a:chOff x="4588163" y="3123819"/>
                  <a:chExt cx="436742" cy="623602"/>
                </a:xfrm>
                <a:solidFill>
                  <a:srgbClr val="FFFFFF"/>
                </a:solidFill>
              </p:grpSpPr>
              <p:sp>
                <p:nvSpPr>
                  <p:cNvPr id="32" name="Freeform 31"/>
                  <p:cNvSpPr/>
                  <p:nvPr/>
                </p:nvSpPr>
                <p:spPr>
                  <a:xfrm>
                    <a:off x="4588163" y="3123819"/>
                    <a:ext cx="436742" cy="489406"/>
                  </a:xfrm>
                  <a:custGeom>
                    <a:avLst/>
                    <a:gdLst>
                      <a:gd name="connsiteX0" fmla="*/ 218371 w 436742"/>
                      <a:gd name="connsiteY0" fmla="*/ 0 h 489406"/>
                      <a:gd name="connsiteX1" fmla="*/ 436742 w 436742"/>
                      <a:gd name="connsiteY1" fmla="*/ 214066 h 489406"/>
                      <a:gd name="connsiteX2" fmla="*/ 357276 w 436742"/>
                      <a:gd name="connsiteY2" fmla="*/ 379251 h 489406"/>
                      <a:gd name="connsiteX3" fmla="*/ 335084 w 436742"/>
                      <a:gd name="connsiteY3" fmla="*/ 394718 h 489406"/>
                      <a:gd name="connsiteX4" fmla="*/ 335307 w 436742"/>
                      <a:gd name="connsiteY4" fmla="*/ 474847 h 489406"/>
                      <a:gd name="connsiteX5" fmla="*/ 107124 w 436742"/>
                      <a:gd name="connsiteY5" fmla="*/ 489406 h 489406"/>
                      <a:gd name="connsiteX6" fmla="*/ 107124 w 436742"/>
                      <a:gd name="connsiteY6" fmla="*/ 398139 h 489406"/>
                      <a:gd name="connsiteX7" fmla="*/ 105138 w 436742"/>
                      <a:gd name="connsiteY7" fmla="*/ 397142 h 489406"/>
                      <a:gd name="connsiteX8" fmla="*/ 0 w 436742"/>
                      <a:gd name="connsiteY8" fmla="*/ 214066 h 489406"/>
                      <a:gd name="connsiteX9" fmla="*/ 218371 w 436742"/>
                      <a:gd name="connsiteY9" fmla="*/ 0 h 489406"/>
                      <a:gd name="connsiteX10" fmla="*/ 218371 w 436742"/>
                      <a:gd name="connsiteY10" fmla="*/ 32366 h 489406"/>
                      <a:gd name="connsiteX11" fmla="*/ 33017 w 436742"/>
                      <a:gd name="connsiteY11" fmla="*/ 214066 h 489406"/>
                      <a:gd name="connsiteX12" fmla="*/ 130021 w 436742"/>
                      <a:gd name="connsiteY12" fmla="*/ 373836 h 489406"/>
                      <a:gd name="connsiteX13" fmla="*/ 138324 w 436742"/>
                      <a:gd name="connsiteY13" fmla="*/ 377936 h 489406"/>
                      <a:gd name="connsiteX14" fmla="*/ 138377 w 436742"/>
                      <a:gd name="connsiteY14" fmla="*/ 446518 h 489406"/>
                      <a:gd name="connsiteX15" fmla="*/ 298298 w 436742"/>
                      <a:gd name="connsiteY15" fmla="*/ 446518 h 489406"/>
                      <a:gd name="connsiteX16" fmla="*/ 298419 w 436742"/>
                      <a:gd name="connsiteY16" fmla="*/ 377936 h 489406"/>
                      <a:gd name="connsiteX17" fmla="*/ 306722 w 436742"/>
                      <a:gd name="connsiteY17" fmla="*/ 373836 h 489406"/>
                      <a:gd name="connsiteX18" fmla="*/ 403725 w 436742"/>
                      <a:gd name="connsiteY18" fmla="*/ 214066 h 489406"/>
                      <a:gd name="connsiteX19" fmla="*/ 218371 w 436742"/>
                      <a:gd name="connsiteY19" fmla="*/ 32366 h 48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6742" h="489406">
                        <a:moveTo>
                          <a:pt x="218371" y="0"/>
                        </a:moveTo>
                        <a:cubicBezTo>
                          <a:pt x="338975" y="0"/>
                          <a:pt x="436742" y="95841"/>
                          <a:pt x="436742" y="214066"/>
                        </a:cubicBezTo>
                        <a:cubicBezTo>
                          <a:pt x="436742" y="280569"/>
                          <a:pt x="405808" y="339988"/>
                          <a:pt x="357276" y="379251"/>
                        </a:cubicBezTo>
                        <a:lnTo>
                          <a:pt x="335084" y="394718"/>
                        </a:lnTo>
                        <a:cubicBezTo>
                          <a:pt x="334947" y="420277"/>
                          <a:pt x="335443" y="449288"/>
                          <a:pt x="335307" y="474847"/>
                        </a:cubicBezTo>
                        <a:lnTo>
                          <a:pt x="107124" y="489406"/>
                        </a:lnTo>
                        <a:lnTo>
                          <a:pt x="107124" y="398139"/>
                        </a:lnTo>
                        <a:lnTo>
                          <a:pt x="105138" y="397142"/>
                        </a:lnTo>
                        <a:cubicBezTo>
                          <a:pt x="42106" y="359598"/>
                          <a:pt x="0" y="291652"/>
                          <a:pt x="0" y="214066"/>
                        </a:cubicBezTo>
                        <a:cubicBezTo>
                          <a:pt x="0" y="95841"/>
                          <a:pt x="97769" y="0"/>
                          <a:pt x="218371" y="0"/>
                        </a:cubicBezTo>
                        <a:close/>
                        <a:moveTo>
                          <a:pt x="218371" y="32366"/>
                        </a:moveTo>
                        <a:cubicBezTo>
                          <a:pt x="116003" y="32366"/>
                          <a:pt x="33017" y="113717"/>
                          <a:pt x="33017" y="214066"/>
                        </a:cubicBezTo>
                        <a:cubicBezTo>
                          <a:pt x="33017" y="283058"/>
                          <a:pt x="72241" y="343068"/>
                          <a:pt x="130021" y="373836"/>
                        </a:cubicBezTo>
                        <a:lnTo>
                          <a:pt x="138324" y="377936"/>
                        </a:lnTo>
                        <a:cubicBezTo>
                          <a:pt x="138215" y="400796"/>
                          <a:pt x="138485" y="423657"/>
                          <a:pt x="138377" y="446518"/>
                        </a:cubicBezTo>
                        <a:lnTo>
                          <a:pt x="298298" y="446518"/>
                        </a:lnTo>
                        <a:cubicBezTo>
                          <a:pt x="298212" y="423657"/>
                          <a:pt x="298505" y="400796"/>
                          <a:pt x="298419" y="377936"/>
                        </a:cubicBezTo>
                        <a:lnTo>
                          <a:pt x="306722" y="373836"/>
                        </a:lnTo>
                        <a:cubicBezTo>
                          <a:pt x="364501" y="343068"/>
                          <a:pt x="403725" y="283058"/>
                          <a:pt x="403725" y="214066"/>
                        </a:cubicBezTo>
                        <a:cubicBezTo>
                          <a:pt x="403725" y="113717"/>
                          <a:pt x="320739" y="32366"/>
                          <a:pt x="218371" y="32366"/>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33" name="Freeform 32"/>
                  <p:cNvSpPr/>
                  <p:nvPr/>
                </p:nvSpPr>
                <p:spPr>
                  <a:xfrm>
                    <a:off x="4646971" y="3183543"/>
                    <a:ext cx="195155" cy="181835"/>
                  </a:xfrm>
                  <a:custGeom>
                    <a:avLst/>
                    <a:gdLst>
                      <a:gd name="connsiteX0" fmla="*/ 186147 w 195155"/>
                      <a:gd name="connsiteY0" fmla="*/ 562 h 181835"/>
                      <a:gd name="connsiteX1" fmla="*/ 177369 w 195155"/>
                      <a:gd name="connsiteY1" fmla="*/ 21202 h 181835"/>
                      <a:gd name="connsiteX2" fmla="*/ 68414 w 195155"/>
                      <a:gd name="connsiteY2" fmla="*/ 71744 h 181835"/>
                      <a:gd name="connsiteX3" fmla="*/ 21929 w 195155"/>
                      <a:gd name="connsiteY3" fmla="*/ 171228 h 181835"/>
                      <a:gd name="connsiteX4" fmla="*/ 17 w 195155"/>
                      <a:gd name="connsiteY4" fmla="*/ 171679 h 181835"/>
                      <a:gd name="connsiteX5" fmla="*/ 50404 w 195155"/>
                      <a:gd name="connsiteY5" fmla="*/ 52881 h 181835"/>
                      <a:gd name="connsiteX6" fmla="*/ 186147 w 195155"/>
                      <a:gd name="connsiteY6" fmla="*/ 562 h 18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55" h="181835">
                        <a:moveTo>
                          <a:pt x="186147" y="562"/>
                        </a:moveTo>
                        <a:cubicBezTo>
                          <a:pt x="204167" y="5175"/>
                          <a:pt x="191957" y="20871"/>
                          <a:pt x="177369" y="21202"/>
                        </a:cubicBezTo>
                        <a:cubicBezTo>
                          <a:pt x="143307" y="25708"/>
                          <a:pt x="95676" y="47138"/>
                          <a:pt x="68414" y="71744"/>
                        </a:cubicBezTo>
                        <a:cubicBezTo>
                          <a:pt x="41150" y="96349"/>
                          <a:pt x="28527" y="136069"/>
                          <a:pt x="21929" y="171228"/>
                        </a:cubicBezTo>
                        <a:cubicBezTo>
                          <a:pt x="19103" y="186163"/>
                          <a:pt x="1072" y="184415"/>
                          <a:pt x="17" y="171679"/>
                        </a:cubicBezTo>
                        <a:cubicBezTo>
                          <a:pt x="-674" y="134617"/>
                          <a:pt x="21024" y="79857"/>
                          <a:pt x="50404" y="52881"/>
                        </a:cubicBezTo>
                        <a:cubicBezTo>
                          <a:pt x="92298" y="13378"/>
                          <a:pt x="154961" y="-3383"/>
                          <a:pt x="186147" y="562"/>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34" name="Freeform 33"/>
                  <p:cNvSpPr/>
                  <p:nvPr/>
                </p:nvSpPr>
                <p:spPr>
                  <a:xfrm>
                    <a:off x="4696499" y="3611418"/>
                    <a:ext cx="227328" cy="61463"/>
                  </a:xfrm>
                  <a:custGeom>
                    <a:avLst/>
                    <a:gdLst>
                      <a:gd name="connsiteX0" fmla="*/ 227277 w 227328"/>
                      <a:gd name="connsiteY0" fmla="*/ 0 h 61463"/>
                      <a:gd name="connsiteX1" fmla="*/ 227328 w 227328"/>
                      <a:gd name="connsiteY1" fmla="*/ 36670 h 61463"/>
                      <a:gd name="connsiteX2" fmla="*/ 0 w 227328"/>
                      <a:gd name="connsiteY2" fmla="*/ 61463 h 61463"/>
                      <a:gd name="connsiteX3" fmla="*/ 0 w 227328"/>
                      <a:gd name="connsiteY3" fmla="*/ 22473 h 61463"/>
                      <a:gd name="connsiteX4" fmla="*/ 227277 w 227328"/>
                      <a:gd name="connsiteY4" fmla="*/ 0 h 6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328" h="61463">
                        <a:moveTo>
                          <a:pt x="227277" y="0"/>
                        </a:moveTo>
                        <a:cubicBezTo>
                          <a:pt x="227277" y="9521"/>
                          <a:pt x="227328" y="27149"/>
                          <a:pt x="227328" y="36670"/>
                        </a:cubicBezTo>
                        <a:lnTo>
                          <a:pt x="0" y="61463"/>
                        </a:lnTo>
                        <a:lnTo>
                          <a:pt x="0" y="22473"/>
                        </a:lnTo>
                        <a:lnTo>
                          <a:pt x="227277" y="0"/>
                        </a:ln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35" name="Freeform 34"/>
                  <p:cNvSpPr/>
                  <p:nvPr/>
                </p:nvSpPr>
                <p:spPr>
                  <a:xfrm>
                    <a:off x="4696498" y="3660709"/>
                    <a:ext cx="226240" cy="86712"/>
                  </a:xfrm>
                  <a:custGeom>
                    <a:avLst/>
                    <a:gdLst>
                      <a:gd name="connsiteX0" fmla="*/ 226189 w 226240"/>
                      <a:gd name="connsiteY0" fmla="*/ 0 h 86712"/>
                      <a:gd name="connsiteX1" fmla="*/ 226240 w 226240"/>
                      <a:gd name="connsiteY1" fmla="*/ 49029 h 86712"/>
                      <a:gd name="connsiteX2" fmla="*/ 167381 w 226240"/>
                      <a:gd name="connsiteY2" fmla="*/ 48949 h 86712"/>
                      <a:gd name="connsiteX3" fmla="*/ 167381 w 226240"/>
                      <a:gd name="connsiteY3" fmla="*/ 56802 h 86712"/>
                      <a:gd name="connsiteX4" fmla="*/ 136869 w 226240"/>
                      <a:gd name="connsiteY4" fmla="*/ 86712 h 86712"/>
                      <a:gd name="connsiteX5" fmla="*/ 88616 w 226240"/>
                      <a:gd name="connsiteY5" fmla="*/ 86712 h 86712"/>
                      <a:gd name="connsiteX6" fmla="*/ 58104 w 226240"/>
                      <a:gd name="connsiteY6" fmla="*/ 56802 h 86712"/>
                      <a:gd name="connsiteX7" fmla="*/ 58104 w 226240"/>
                      <a:gd name="connsiteY7" fmla="*/ 48800 h 86712"/>
                      <a:gd name="connsiteX8" fmla="*/ 279 w 226240"/>
                      <a:gd name="connsiteY8" fmla="*/ 48720 h 86712"/>
                      <a:gd name="connsiteX9" fmla="*/ 0 w 226240"/>
                      <a:gd name="connsiteY9" fmla="*/ 30653 h 86712"/>
                      <a:gd name="connsiteX10" fmla="*/ 226189 w 226240"/>
                      <a:gd name="connsiteY10" fmla="*/ 0 h 8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40" h="86712">
                        <a:moveTo>
                          <a:pt x="226189" y="0"/>
                        </a:moveTo>
                        <a:cubicBezTo>
                          <a:pt x="226189" y="9522"/>
                          <a:pt x="226240" y="39508"/>
                          <a:pt x="226240" y="49029"/>
                        </a:cubicBezTo>
                        <a:lnTo>
                          <a:pt x="167381" y="48949"/>
                        </a:lnTo>
                        <a:lnTo>
                          <a:pt x="167381" y="56802"/>
                        </a:lnTo>
                        <a:cubicBezTo>
                          <a:pt x="167381" y="73321"/>
                          <a:pt x="153721" y="86712"/>
                          <a:pt x="136869" y="86712"/>
                        </a:cubicBezTo>
                        <a:lnTo>
                          <a:pt x="88616" y="86712"/>
                        </a:lnTo>
                        <a:cubicBezTo>
                          <a:pt x="71765" y="86712"/>
                          <a:pt x="58104" y="73321"/>
                          <a:pt x="58104" y="56802"/>
                        </a:cubicBezTo>
                        <a:lnTo>
                          <a:pt x="58104" y="48800"/>
                        </a:lnTo>
                        <a:lnTo>
                          <a:pt x="279" y="48720"/>
                        </a:lnTo>
                        <a:cubicBezTo>
                          <a:pt x="186" y="42698"/>
                          <a:pt x="93" y="36675"/>
                          <a:pt x="0" y="30653"/>
                        </a:cubicBezTo>
                        <a:lnTo>
                          <a:pt x="226189" y="0"/>
                        </a:ln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grpSp>
        </p:grpSp>
        <p:grpSp>
          <p:nvGrpSpPr>
            <p:cNvPr id="48" name="Group 47"/>
            <p:cNvGrpSpPr/>
            <p:nvPr/>
          </p:nvGrpSpPr>
          <p:grpSpPr>
            <a:xfrm>
              <a:off x="4181122" y="3118908"/>
              <a:ext cx="6486877" cy="3130199"/>
              <a:chOff x="4181122" y="3004608"/>
              <a:chExt cx="6486877" cy="3130199"/>
            </a:xfrm>
          </p:grpSpPr>
          <p:sp>
            <p:nvSpPr>
              <p:cNvPr id="12" name="TextBox 11"/>
              <p:cNvSpPr txBox="1"/>
              <p:nvPr/>
            </p:nvSpPr>
            <p:spPr>
              <a:xfrm flipH="1">
                <a:off x="5680075" y="3004608"/>
                <a:ext cx="4987924" cy="461665"/>
              </a:xfrm>
              <a:prstGeom prst="rect">
                <a:avLst/>
              </a:prstGeom>
              <a:noFill/>
            </p:spPr>
            <p:txBody>
              <a:bodyPr wrap="square" rtlCol="0">
                <a:spAutoFit/>
              </a:bodyPr>
              <a:lstStyle/>
              <a:p>
                <a:pPr defTabSz="685800">
                  <a:defRPr/>
                </a:pPr>
                <a:r>
                  <a:rPr lang="ru-RU" sz="2400" b="1" dirty="0">
                    <a:solidFill>
                      <a:srgbClr val="C00000"/>
                    </a:solidFill>
                    <a:latin typeface="Bahnschrift" panose="020B0502040204020203" pitchFamily="34" charset="0"/>
                    <a:cs typeface="Arial" panose="020B0604020202020204" pitchFamily="34" charset="0"/>
                  </a:rPr>
                  <a:t> ҚАРОР ҚАБУЛ ҚИЛИШ РОЛИ</a:t>
                </a:r>
              </a:p>
            </p:txBody>
          </p:sp>
          <p:grpSp>
            <p:nvGrpSpPr>
              <p:cNvPr id="41" name="Group 40"/>
              <p:cNvGrpSpPr/>
              <p:nvPr/>
            </p:nvGrpSpPr>
            <p:grpSpPr>
              <a:xfrm>
                <a:off x="4181122" y="4685005"/>
                <a:ext cx="1449802" cy="1449802"/>
                <a:chOff x="4306931" y="4676330"/>
                <a:chExt cx="1198184" cy="1198184"/>
              </a:xfrm>
            </p:grpSpPr>
            <p:grpSp>
              <p:nvGrpSpPr>
                <p:cNvPr id="24" name="Group 23"/>
                <p:cNvGrpSpPr/>
                <p:nvPr/>
              </p:nvGrpSpPr>
              <p:grpSpPr>
                <a:xfrm>
                  <a:off x="4306931" y="4676330"/>
                  <a:ext cx="1198184" cy="1198184"/>
                  <a:chOff x="5808110" y="228226"/>
                  <a:chExt cx="1597578" cy="1597578"/>
                </a:xfrm>
              </p:grpSpPr>
              <p:sp>
                <p:nvSpPr>
                  <p:cNvPr id="25" name="Oval 24"/>
                  <p:cNvSpPr/>
                  <p:nvPr/>
                </p:nvSpPr>
                <p:spPr>
                  <a:xfrm>
                    <a:off x="5808110" y="228226"/>
                    <a:ext cx="1597578" cy="1597578"/>
                  </a:xfrm>
                  <a:prstGeom prst="ellipse">
                    <a:avLst/>
                  </a:prstGeom>
                  <a:solidFill>
                    <a:sysClr val="window" lastClr="FFFFFF"/>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Arial" panose="020B0604020202020204" pitchFamily="34" charset="0"/>
                      <a:cs typeface="Arial" panose="020B0604020202020204" pitchFamily="34" charset="0"/>
                    </a:endParaRPr>
                  </a:p>
                </p:txBody>
              </p:sp>
              <p:sp>
                <p:nvSpPr>
                  <p:cNvPr id="26" name="Oval 25"/>
                  <p:cNvSpPr/>
                  <p:nvPr/>
                </p:nvSpPr>
                <p:spPr>
                  <a:xfrm>
                    <a:off x="5858304" y="278420"/>
                    <a:ext cx="1497190" cy="149719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grpSp>
              <p:nvGrpSpPr>
                <p:cNvPr id="36" name="Group 35"/>
                <p:cNvGrpSpPr/>
                <p:nvPr/>
              </p:nvGrpSpPr>
              <p:grpSpPr>
                <a:xfrm>
                  <a:off x="4580188" y="4946606"/>
                  <a:ext cx="657681" cy="657678"/>
                  <a:chOff x="4497902" y="5021367"/>
                  <a:chExt cx="617301" cy="617301"/>
                </a:xfrm>
                <a:solidFill>
                  <a:srgbClr val="FFFFFF"/>
                </a:solidFill>
              </p:grpSpPr>
              <p:sp>
                <p:nvSpPr>
                  <p:cNvPr id="37" name="Freeform 36"/>
                  <p:cNvSpPr/>
                  <p:nvPr/>
                </p:nvSpPr>
                <p:spPr>
                  <a:xfrm>
                    <a:off x="4497902" y="5021367"/>
                    <a:ext cx="617301" cy="617301"/>
                  </a:xfrm>
                  <a:custGeom>
                    <a:avLst/>
                    <a:gdLst>
                      <a:gd name="connsiteX0" fmla="*/ 279559 w 617299"/>
                      <a:gd name="connsiteY0" fmla="*/ 0 h 617299"/>
                      <a:gd name="connsiteX1" fmla="*/ 337740 w 617299"/>
                      <a:gd name="connsiteY1" fmla="*/ 0 h 617299"/>
                      <a:gd name="connsiteX2" fmla="*/ 337740 w 617299"/>
                      <a:gd name="connsiteY2" fmla="*/ 51245 h 617299"/>
                      <a:gd name="connsiteX3" fmla="*/ 360875 w 617299"/>
                      <a:gd name="connsiteY3" fmla="*/ 54776 h 617299"/>
                      <a:gd name="connsiteX4" fmla="*/ 563742 w 617299"/>
                      <a:gd name="connsiteY4" fmla="*/ 262778 h 617299"/>
                      <a:gd name="connsiteX5" fmla="*/ 565222 w 617299"/>
                      <a:gd name="connsiteY5" fmla="*/ 279559 h 617299"/>
                      <a:gd name="connsiteX6" fmla="*/ 617299 w 617299"/>
                      <a:gd name="connsiteY6" fmla="*/ 279559 h 617299"/>
                      <a:gd name="connsiteX7" fmla="*/ 617299 w 617299"/>
                      <a:gd name="connsiteY7" fmla="*/ 337740 h 617299"/>
                      <a:gd name="connsiteX8" fmla="*/ 566055 w 617299"/>
                      <a:gd name="connsiteY8" fmla="*/ 337740 h 617299"/>
                      <a:gd name="connsiteX9" fmla="*/ 562524 w 617299"/>
                      <a:gd name="connsiteY9" fmla="*/ 360875 h 617299"/>
                      <a:gd name="connsiteX10" fmla="*/ 354522 w 617299"/>
                      <a:gd name="connsiteY10" fmla="*/ 563742 h 617299"/>
                      <a:gd name="connsiteX11" fmla="*/ 337740 w 617299"/>
                      <a:gd name="connsiteY11" fmla="*/ 565222 h 617299"/>
                      <a:gd name="connsiteX12" fmla="*/ 337740 w 617299"/>
                      <a:gd name="connsiteY12" fmla="*/ 617299 h 617299"/>
                      <a:gd name="connsiteX13" fmla="*/ 279559 w 617299"/>
                      <a:gd name="connsiteY13" fmla="*/ 617299 h 617299"/>
                      <a:gd name="connsiteX14" fmla="*/ 279559 w 617299"/>
                      <a:gd name="connsiteY14" fmla="*/ 565222 h 617299"/>
                      <a:gd name="connsiteX15" fmla="*/ 262778 w 617299"/>
                      <a:gd name="connsiteY15" fmla="*/ 563742 h 617299"/>
                      <a:gd name="connsiteX16" fmla="*/ 54775 w 617299"/>
                      <a:gd name="connsiteY16" fmla="*/ 360875 h 617299"/>
                      <a:gd name="connsiteX17" fmla="*/ 51244 w 617299"/>
                      <a:gd name="connsiteY17" fmla="*/ 337740 h 617299"/>
                      <a:gd name="connsiteX18" fmla="*/ 0 w 617299"/>
                      <a:gd name="connsiteY18" fmla="*/ 337740 h 617299"/>
                      <a:gd name="connsiteX19" fmla="*/ 0 w 617299"/>
                      <a:gd name="connsiteY19" fmla="*/ 279559 h 617299"/>
                      <a:gd name="connsiteX20" fmla="*/ 52077 w 617299"/>
                      <a:gd name="connsiteY20" fmla="*/ 279559 h 617299"/>
                      <a:gd name="connsiteX21" fmla="*/ 53558 w 617299"/>
                      <a:gd name="connsiteY21" fmla="*/ 262778 h 617299"/>
                      <a:gd name="connsiteX22" fmla="*/ 256424 w 617299"/>
                      <a:gd name="connsiteY22" fmla="*/ 54776 h 617299"/>
                      <a:gd name="connsiteX23" fmla="*/ 279559 w 617299"/>
                      <a:gd name="connsiteY23" fmla="*/ 51245 h 617299"/>
                      <a:gd name="connsiteX24" fmla="*/ 279559 w 617299"/>
                      <a:gd name="connsiteY24" fmla="*/ 0 h 617299"/>
                      <a:gd name="connsiteX25" fmla="*/ 279559 w 617299"/>
                      <a:gd name="connsiteY25" fmla="*/ 110247 h 617299"/>
                      <a:gd name="connsiteX26" fmla="*/ 268074 w 617299"/>
                      <a:gd name="connsiteY26" fmla="*/ 111405 h 617299"/>
                      <a:gd name="connsiteX27" fmla="*/ 110459 w 617299"/>
                      <a:gd name="connsiteY27" fmla="*/ 273010 h 617299"/>
                      <a:gd name="connsiteX28" fmla="*/ 109881 w 617299"/>
                      <a:gd name="connsiteY28" fmla="*/ 279559 h 617299"/>
                      <a:gd name="connsiteX29" fmla="*/ 154460 w 617299"/>
                      <a:gd name="connsiteY29" fmla="*/ 279559 h 617299"/>
                      <a:gd name="connsiteX30" fmla="*/ 154720 w 617299"/>
                      <a:gd name="connsiteY30" fmla="*/ 276984 h 617299"/>
                      <a:gd name="connsiteX31" fmla="*/ 276984 w 617299"/>
                      <a:gd name="connsiteY31" fmla="*/ 154720 h 617299"/>
                      <a:gd name="connsiteX32" fmla="*/ 279559 w 617299"/>
                      <a:gd name="connsiteY32" fmla="*/ 154460 h 617299"/>
                      <a:gd name="connsiteX33" fmla="*/ 279559 w 617299"/>
                      <a:gd name="connsiteY33" fmla="*/ 110247 h 617299"/>
                      <a:gd name="connsiteX34" fmla="*/ 337740 w 617299"/>
                      <a:gd name="connsiteY34" fmla="*/ 110247 h 617299"/>
                      <a:gd name="connsiteX35" fmla="*/ 337740 w 617299"/>
                      <a:gd name="connsiteY35" fmla="*/ 154460 h 617299"/>
                      <a:gd name="connsiteX36" fmla="*/ 340315 w 617299"/>
                      <a:gd name="connsiteY36" fmla="*/ 154720 h 617299"/>
                      <a:gd name="connsiteX37" fmla="*/ 462580 w 617299"/>
                      <a:gd name="connsiteY37" fmla="*/ 276984 h 617299"/>
                      <a:gd name="connsiteX38" fmla="*/ 462840 w 617299"/>
                      <a:gd name="connsiteY38" fmla="*/ 279559 h 617299"/>
                      <a:gd name="connsiteX39" fmla="*/ 507419 w 617299"/>
                      <a:gd name="connsiteY39" fmla="*/ 279559 h 617299"/>
                      <a:gd name="connsiteX40" fmla="*/ 506841 w 617299"/>
                      <a:gd name="connsiteY40" fmla="*/ 273010 h 617299"/>
                      <a:gd name="connsiteX41" fmla="*/ 349226 w 617299"/>
                      <a:gd name="connsiteY41" fmla="*/ 111405 h 617299"/>
                      <a:gd name="connsiteX42" fmla="*/ 337740 w 617299"/>
                      <a:gd name="connsiteY42" fmla="*/ 110247 h 617299"/>
                      <a:gd name="connsiteX43" fmla="*/ 308649 w 617299"/>
                      <a:gd name="connsiteY43" fmla="*/ 205528 h 617299"/>
                      <a:gd name="connsiteX44" fmla="*/ 287867 w 617299"/>
                      <a:gd name="connsiteY44" fmla="*/ 207623 h 617299"/>
                      <a:gd name="connsiteX45" fmla="*/ 279559 w 617299"/>
                      <a:gd name="connsiteY45" fmla="*/ 210201 h 617299"/>
                      <a:gd name="connsiteX46" fmla="*/ 268509 w 617299"/>
                      <a:gd name="connsiteY46" fmla="*/ 213632 h 617299"/>
                      <a:gd name="connsiteX47" fmla="*/ 213631 w 617299"/>
                      <a:gd name="connsiteY47" fmla="*/ 268510 h 617299"/>
                      <a:gd name="connsiteX48" fmla="*/ 210201 w 617299"/>
                      <a:gd name="connsiteY48" fmla="*/ 279559 h 617299"/>
                      <a:gd name="connsiteX49" fmla="*/ 207622 w 617299"/>
                      <a:gd name="connsiteY49" fmla="*/ 287867 h 617299"/>
                      <a:gd name="connsiteX50" fmla="*/ 205527 w 617299"/>
                      <a:gd name="connsiteY50" fmla="*/ 308650 h 617299"/>
                      <a:gd name="connsiteX51" fmla="*/ 207622 w 617299"/>
                      <a:gd name="connsiteY51" fmla="*/ 329433 h 617299"/>
                      <a:gd name="connsiteX52" fmla="*/ 210201 w 617299"/>
                      <a:gd name="connsiteY52" fmla="*/ 337740 h 617299"/>
                      <a:gd name="connsiteX53" fmla="*/ 213631 w 617299"/>
                      <a:gd name="connsiteY53" fmla="*/ 348790 h 617299"/>
                      <a:gd name="connsiteX54" fmla="*/ 268509 w 617299"/>
                      <a:gd name="connsiteY54" fmla="*/ 403668 h 617299"/>
                      <a:gd name="connsiteX55" fmla="*/ 279559 w 617299"/>
                      <a:gd name="connsiteY55" fmla="*/ 407098 h 617299"/>
                      <a:gd name="connsiteX56" fmla="*/ 287867 w 617299"/>
                      <a:gd name="connsiteY56" fmla="*/ 409677 h 617299"/>
                      <a:gd name="connsiteX57" fmla="*/ 308649 w 617299"/>
                      <a:gd name="connsiteY57" fmla="*/ 411772 h 617299"/>
                      <a:gd name="connsiteX58" fmla="*/ 329432 w 617299"/>
                      <a:gd name="connsiteY58" fmla="*/ 409677 h 617299"/>
                      <a:gd name="connsiteX59" fmla="*/ 337740 w 617299"/>
                      <a:gd name="connsiteY59" fmla="*/ 407098 h 617299"/>
                      <a:gd name="connsiteX60" fmla="*/ 348789 w 617299"/>
                      <a:gd name="connsiteY60" fmla="*/ 403668 h 617299"/>
                      <a:gd name="connsiteX61" fmla="*/ 403668 w 617299"/>
                      <a:gd name="connsiteY61" fmla="*/ 348790 h 617299"/>
                      <a:gd name="connsiteX62" fmla="*/ 407098 w 617299"/>
                      <a:gd name="connsiteY62" fmla="*/ 337740 h 617299"/>
                      <a:gd name="connsiteX63" fmla="*/ 409677 w 617299"/>
                      <a:gd name="connsiteY63" fmla="*/ 329433 h 617299"/>
                      <a:gd name="connsiteX64" fmla="*/ 411772 w 617299"/>
                      <a:gd name="connsiteY64" fmla="*/ 308650 h 617299"/>
                      <a:gd name="connsiteX65" fmla="*/ 409677 w 617299"/>
                      <a:gd name="connsiteY65" fmla="*/ 287867 h 617299"/>
                      <a:gd name="connsiteX66" fmla="*/ 407098 w 617299"/>
                      <a:gd name="connsiteY66" fmla="*/ 279559 h 617299"/>
                      <a:gd name="connsiteX67" fmla="*/ 403668 w 617299"/>
                      <a:gd name="connsiteY67" fmla="*/ 268510 h 617299"/>
                      <a:gd name="connsiteX68" fmla="*/ 348789 w 617299"/>
                      <a:gd name="connsiteY68" fmla="*/ 213632 h 617299"/>
                      <a:gd name="connsiteX69" fmla="*/ 337740 w 617299"/>
                      <a:gd name="connsiteY69" fmla="*/ 210202 h 617299"/>
                      <a:gd name="connsiteX70" fmla="*/ 329432 w 617299"/>
                      <a:gd name="connsiteY70" fmla="*/ 207623 h 617299"/>
                      <a:gd name="connsiteX71" fmla="*/ 308649 w 617299"/>
                      <a:gd name="connsiteY71" fmla="*/ 205528 h 617299"/>
                      <a:gd name="connsiteX72" fmla="*/ 462840 w 617299"/>
                      <a:gd name="connsiteY72" fmla="*/ 337740 h 617299"/>
                      <a:gd name="connsiteX73" fmla="*/ 462580 w 617299"/>
                      <a:gd name="connsiteY73" fmla="*/ 340316 h 617299"/>
                      <a:gd name="connsiteX74" fmla="*/ 340315 w 617299"/>
                      <a:gd name="connsiteY74" fmla="*/ 462580 h 617299"/>
                      <a:gd name="connsiteX75" fmla="*/ 337740 w 617299"/>
                      <a:gd name="connsiteY75" fmla="*/ 462840 h 617299"/>
                      <a:gd name="connsiteX76" fmla="*/ 337740 w 617299"/>
                      <a:gd name="connsiteY76" fmla="*/ 507419 h 617299"/>
                      <a:gd name="connsiteX77" fmla="*/ 344290 w 617299"/>
                      <a:gd name="connsiteY77" fmla="*/ 506841 h 617299"/>
                      <a:gd name="connsiteX78" fmla="*/ 505895 w 617299"/>
                      <a:gd name="connsiteY78" fmla="*/ 349226 h 617299"/>
                      <a:gd name="connsiteX79" fmla="*/ 507053 w 617299"/>
                      <a:gd name="connsiteY79" fmla="*/ 337740 h 617299"/>
                      <a:gd name="connsiteX80" fmla="*/ 462840 w 617299"/>
                      <a:gd name="connsiteY80" fmla="*/ 337740 h 617299"/>
                      <a:gd name="connsiteX81" fmla="*/ 110247 w 617299"/>
                      <a:gd name="connsiteY81" fmla="*/ 337740 h 617299"/>
                      <a:gd name="connsiteX82" fmla="*/ 111404 w 617299"/>
                      <a:gd name="connsiteY82" fmla="*/ 349226 h 617299"/>
                      <a:gd name="connsiteX83" fmla="*/ 273010 w 617299"/>
                      <a:gd name="connsiteY83" fmla="*/ 506841 h 617299"/>
                      <a:gd name="connsiteX84" fmla="*/ 279559 w 617299"/>
                      <a:gd name="connsiteY84" fmla="*/ 507419 h 617299"/>
                      <a:gd name="connsiteX85" fmla="*/ 279559 w 617299"/>
                      <a:gd name="connsiteY85" fmla="*/ 462839 h 617299"/>
                      <a:gd name="connsiteX86" fmla="*/ 276984 w 617299"/>
                      <a:gd name="connsiteY86" fmla="*/ 462580 h 617299"/>
                      <a:gd name="connsiteX87" fmla="*/ 154720 w 617299"/>
                      <a:gd name="connsiteY87" fmla="*/ 340316 h 617299"/>
                      <a:gd name="connsiteX88" fmla="*/ 154460 w 617299"/>
                      <a:gd name="connsiteY88" fmla="*/ 337740 h 617299"/>
                      <a:gd name="connsiteX89" fmla="*/ 110247 w 617299"/>
                      <a:gd name="connsiteY89" fmla="*/ 337740 h 6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17299" h="617299">
                        <a:moveTo>
                          <a:pt x="279559" y="0"/>
                        </a:moveTo>
                        <a:lnTo>
                          <a:pt x="337740" y="0"/>
                        </a:lnTo>
                        <a:lnTo>
                          <a:pt x="337740" y="51245"/>
                        </a:lnTo>
                        <a:lnTo>
                          <a:pt x="360875" y="54776"/>
                        </a:lnTo>
                        <a:cubicBezTo>
                          <a:pt x="464200" y="75919"/>
                          <a:pt x="545125" y="158556"/>
                          <a:pt x="563742" y="262778"/>
                        </a:cubicBezTo>
                        <a:lnTo>
                          <a:pt x="565222" y="279559"/>
                        </a:lnTo>
                        <a:lnTo>
                          <a:pt x="617299" y="279559"/>
                        </a:lnTo>
                        <a:lnTo>
                          <a:pt x="617299" y="337740"/>
                        </a:lnTo>
                        <a:lnTo>
                          <a:pt x="566055" y="337740"/>
                        </a:lnTo>
                        <a:lnTo>
                          <a:pt x="562524" y="360875"/>
                        </a:lnTo>
                        <a:cubicBezTo>
                          <a:pt x="541381" y="464200"/>
                          <a:pt x="458744" y="545125"/>
                          <a:pt x="354522" y="563742"/>
                        </a:cubicBezTo>
                        <a:lnTo>
                          <a:pt x="337740" y="565222"/>
                        </a:lnTo>
                        <a:lnTo>
                          <a:pt x="337740" y="617299"/>
                        </a:lnTo>
                        <a:lnTo>
                          <a:pt x="279559" y="617299"/>
                        </a:lnTo>
                        <a:lnTo>
                          <a:pt x="279559" y="565222"/>
                        </a:lnTo>
                        <a:lnTo>
                          <a:pt x="262778" y="563742"/>
                        </a:lnTo>
                        <a:cubicBezTo>
                          <a:pt x="158555" y="545125"/>
                          <a:pt x="75919" y="464200"/>
                          <a:pt x="54775" y="360875"/>
                        </a:cubicBezTo>
                        <a:lnTo>
                          <a:pt x="51244" y="337740"/>
                        </a:lnTo>
                        <a:lnTo>
                          <a:pt x="0" y="337740"/>
                        </a:lnTo>
                        <a:lnTo>
                          <a:pt x="0" y="279559"/>
                        </a:lnTo>
                        <a:lnTo>
                          <a:pt x="52077" y="279559"/>
                        </a:lnTo>
                        <a:lnTo>
                          <a:pt x="53558" y="262778"/>
                        </a:lnTo>
                        <a:cubicBezTo>
                          <a:pt x="72175" y="158556"/>
                          <a:pt x="153099" y="75919"/>
                          <a:pt x="256424" y="54776"/>
                        </a:cubicBezTo>
                        <a:lnTo>
                          <a:pt x="279559" y="51245"/>
                        </a:lnTo>
                        <a:lnTo>
                          <a:pt x="279559" y="0"/>
                        </a:lnTo>
                        <a:close/>
                        <a:moveTo>
                          <a:pt x="279559" y="110247"/>
                        </a:moveTo>
                        <a:lnTo>
                          <a:pt x="268074" y="111405"/>
                        </a:lnTo>
                        <a:cubicBezTo>
                          <a:pt x="187796" y="127832"/>
                          <a:pt x="124923" y="192036"/>
                          <a:pt x="110459" y="273010"/>
                        </a:cubicBezTo>
                        <a:lnTo>
                          <a:pt x="109881" y="279559"/>
                        </a:lnTo>
                        <a:lnTo>
                          <a:pt x="154460" y="279559"/>
                        </a:lnTo>
                        <a:lnTo>
                          <a:pt x="154720" y="276984"/>
                        </a:lnTo>
                        <a:cubicBezTo>
                          <a:pt x="167278" y="215615"/>
                          <a:pt x="215615" y="167278"/>
                          <a:pt x="276984" y="154720"/>
                        </a:cubicBezTo>
                        <a:lnTo>
                          <a:pt x="279559" y="154460"/>
                        </a:lnTo>
                        <a:lnTo>
                          <a:pt x="279559" y="110247"/>
                        </a:lnTo>
                        <a:close/>
                        <a:moveTo>
                          <a:pt x="337740" y="110247"/>
                        </a:moveTo>
                        <a:lnTo>
                          <a:pt x="337740" y="154460"/>
                        </a:lnTo>
                        <a:lnTo>
                          <a:pt x="340315" y="154720"/>
                        </a:lnTo>
                        <a:cubicBezTo>
                          <a:pt x="401685" y="167278"/>
                          <a:pt x="450022" y="215615"/>
                          <a:pt x="462580" y="276984"/>
                        </a:cubicBezTo>
                        <a:lnTo>
                          <a:pt x="462840" y="279559"/>
                        </a:lnTo>
                        <a:lnTo>
                          <a:pt x="507419" y="279559"/>
                        </a:lnTo>
                        <a:lnTo>
                          <a:pt x="506841" y="273010"/>
                        </a:lnTo>
                        <a:cubicBezTo>
                          <a:pt x="492377" y="192036"/>
                          <a:pt x="429503" y="127832"/>
                          <a:pt x="349226" y="111405"/>
                        </a:cubicBezTo>
                        <a:lnTo>
                          <a:pt x="337740" y="110247"/>
                        </a:lnTo>
                        <a:close/>
                        <a:moveTo>
                          <a:pt x="308649" y="205528"/>
                        </a:moveTo>
                        <a:cubicBezTo>
                          <a:pt x="301531" y="205528"/>
                          <a:pt x="294580" y="206249"/>
                          <a:pt x="287867" y="207623"/>
                        </a:cubicBezTo>
                        <a:lnTo>
                          <a:pt x="279559" y="210201"/>
                        </a:lnTo>
                        <a:lnTo>
                          <a:pt x="268509" y="213632"/>
                        </a:lnTo>
                        <a:cubicBezTo>
                          <a:pt x="243835" y="224068"/>
                          <a:pt x="224068" y="243835"/>
                          <a:pt x="213631" y="268510"/>
                        </a:cubicBezTo>
                        <a:lnTo>
                          <a:pt x="210201" y="279559"/>
                        </a:lnTo>
                        <a:lnTo>
                          <a:pt x="207622" y="287867"/>
                        </a:lnTo>
                        <a:cubicBezTo>
                          <a:pt x="206249" y="294580"/>
                          <a:pt x="205527" y="301531"/>
                          <a:pt x="205527" y="308650"/>
                        </a:cubicBezTo>
                        <a:cubicBezTo>
                          <a:pt x="205527" y="315769"/>
                          <a:pt x="206249" y="322720"/>
                          <a:pt x="207622" y="329433"/>
                        </a:cubicBezTo>
                        <a:lnTo>
                          <a:pt x="210201" y="337740"/>
                        </a:lnTo>
                        <a:lnTo>
                          <a:pt x="213631" y="348790"/>
                        </a:lnTo>
                        <a:cubicBezTo>
                          <a:pt x="224068" y="373464"/>
                          <a:pt x="243835" y="393232"/>
                          <a:pt x="268509" y="403668"/>
                        </a:cubicBezTo>
                        <a:lnTo>
                          <a:pt x="279559" y="407098"/>
                        </a:lnTo>
                        <a:lnTo>
                          <a:pt x="287867" y="409677"/>
                        </a:lnTo>
                        <a:cubicBezTo>
                          <a:pt x="294580" y="411051"/>
                          <a:pt x="301531" y="411772"/>
                          <a:pt x="308649" y="411772"/>
                        </a:cubicBezTo>
                        <a:cubicBezTo>
                          <a:pt x="315769" y="411772"/>
                          <a:pt x="322719" y="411051"/>
                          <a:pt x="329432" y="409677"/>
                        </a:cubicBezTo>
                        <a:lnTo>
                          <a:pt x="337740" y="407098"/>
                        </a:lnTo>
                        <a:lnTo>
                          <a:pt x="348789" y="403668"/>
                        </a:lnTo>
                        <a:cubicBezTo>
                          <a:pt x="373464" y="393232"/>
                          <a:pt x="393231" y="373464"/>
                          <a:pt x="403668" y="348790"/>
                        </a:cubicBezTo>
                        <a:lnTo>
                          <a:pt x="407098" y="337740"/>
                        </a:lnTo>
                        <a:lnTo>
                          <a:pt x="409677" y="329433"/>
                        </a:lnTo>
                        <a:cubicBezTo>
                          <a:pt x="411050" y="322720"/>
                          <a:pt x="411772" y="315769"/>
                          <a:pt x="411772" y="308650"/>
                        </a:cubicBezTo>
                        <a:cubicBezTo>
                          <a:pt x="411772" y="301531"/>
                          <a:pt x="411050" y="294580"/>
                          <a:pt x="409677" y="287867"/>
                        </a:cubicBezTo>
                        <a:lnTo>
                          <a:pt x="407098" y="279559"/>
                        </a:lnTo>
                        <a:lnTo>
                          <a:pt x="403668" y="268510"/>
                        </a:lnTo>
                        <a:cubicBezTo>
                          <a:pt x="393231" y="243835"/>
                          <a:pt x="373464" y="224068"/>
                          <a:pt x="348789" y="213632"/>
                        </a:cubicBezTo>
                        <a:lnTo>
                          <a:pt x="337740" y="210202"/>
                        </a:lnTo>
                        <a:lnTo>
                          <a:pt x="329432" y="207623"/>
                        </a:lnTo>
                        <a:cubicBezTo>
                          <a:pt x="322719" y="206249"/>
                          <a:pt x="315769" y="205528"/>
                          <a:pt x="308649" y="205528"/>
                        </a:cubicBezTo>
                        <a:close/>
                        <a:moveTo>
                          <a:pt x="462840" y="337740"/>
                        </a:moveTo>
                        <a:lnTo>
                          <a:pt x="462580" y="340316"/>
                        </a:lnTo>
                        <a:cubicBezTo>
                          <a:pt x="450022" y="401685"/>
                          <a:pt x="401685" y="450022"/>
                          <a:pt x="340315" y="462580"/>
                        </a:cubicBezTo>
                        <a:lnTo>
                          <a:pt x="337740" y="462840"/>
                        </a:lnTo>
                        <a:lnTo>
                          <a:pt x="337740" y="507419"/>
                        </a:lnTo>
                        <a:lnTo>
                          <a:pt x="344290" y="506841"/>
                        </a:lnTo>
                        <a:cubicBezTo>
                          <a:pt x="425264" y="492377"/>
                          <a:pt x="489468" y="429503"/>
                          <a:pt x="505895" y="349226"/>
                        </a:cubicBezTo>
                        <a:lnTo>
                          <a:pt x="507053" y="337740"/>
                        </a:lnTo>
                        <a:lnTo>
                          <a:pt x="462840" y="337740"/>
                        </a:lnTo>
                        <a:close/>
                        <a:moveTo>
                          <a:pt x="110247" y="337740"/>
                        </a:moveTo>
                        <a:lnTo>
                          <a:pt x="111404" y="349226"/>
                        </a:lnTo>
                        <a:cubicBezTo>
                          <a:pt x="127832" y="429503"/>
                          <a:pt x="192036" y="492377"/>
                          <a:pt x="273010" y="506841"/>
                        </a:cubicBezTo>
                        <a:lnTo>
                          <a:pt x="279559" y="507419"/>
                        </a:lnTo>
                        <a:lnTo>
                          <a:pt x="279559" y="462839"/>
                        </a:lnTo>
                        <a:lnTo>
                          <a:pt x="276984" y="462580"/>
                        </a:lnTo>
                        <a:cubicBezTo>
                          <a:pt x="215615" y="450022"/>
                          <a:pt x="167278" y="401685"/>
                          <a:pt x="154720" y="340316"/>
                        </a:cubicBezTo>
                        <a:lnTo>
                          <a:pt x="154460" y="337740"/>
                        </a:lnTo>
                        <a:lnTo>
                          <a:pt x="110247" y="337740"/>
                        </a:ln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sp>
                <p:nvSpPr>
                  <p:cNvPr id="38" name="Freeform 37"/>
                  <p:cNvSpPr/>
                  <p:nvPr/>
                </p:nvSpPr>
                <p:spPr>
                  <a:xfrm>
                    <a:off x="4749623" y="5273085"/>
                    <a:ext cx="113822" cy="113822"/>
                  </a:xfrm>
                  <a:custGeom>
                    <a:avLst/>
                    <a:gdLst>
                      <a:gd name="connsiteX0" fmla="*/ 56911 w 113822"/>
                      <a:gd name="connsiteY0" fmla="*/ 0 h 113822"/>
                      <a:gd name="connsiteX1" fmla="*/ 113822 w 113822"/>
                      <a:gd name="connsiteY1" fmla="*/ 56911 h 113822"/>
                      <a:gd name="connsiteX2" fmla="*/ 56911 w 113822"/>
                      <a:gd name="connsiteY2" fmla="*/ 113822 h 113822"/>
                      <a:gd name="connsiteX3" fmla="*/ 0 w 113822"/>
                      <a:gd name="connsiteY3" fmla="*/ 56911 h 113822"/>
                      <a:gd name="connsiteX4" fmla="*/ 56911 w 113822"/>
                      <a:gd name="connsiteY4" fmla="*/ 0 h 113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2" h="113822">
                        <a:moveTo>
                          <a:pt x="56911" y="0"/>
                        </a:moveTo>
                        <a:cubicBezTo>
                          <a:pt x="88342" y="0"/>
                          <a:pt x="113822" y="25480"/>
                          <a:pt x="113822" y="56911"/>
                        </a:cubicBezTo>
                        <a:cubicBezTo>
                          <a:pt x="113822" y="88342"/>
                          <a:pt x="88342" y="113822"/>
                          <a:pt x="56911" y="113822"/>
                        </a:cubicBezTo>
                        <a:cubicBezTo>
                          <a:pt x="25479" y="113822"/>
                          <a:pt x="0" y="88342"/>
                          <a:pt x="0" y="56911"/>
                        </a:cubicBezTo>
                        <a:cubicBezTo>
                          <a:pt x="0" y="25480"/>
                          <a:pt x="25479" y="0"/>
                          <a:pt x="56911" y="0"/>
                        </a:cubicBezTo>
                        <a:close/>
                      </a:path>
                    </a:pathLst>
                  </a:custGeom>
                  <a:grpFill/>
                  <a:ln w="12700" cap="flat" cmpd="sng" algn="ctr">
                    <a:noFill/>
                    <a:prstDash val="solid"/>
                    <a:miter lim="800000"/>
                  </a:ln>
                  <a:effectLst/>
                </p:spPr>
                <p:txBody>
                  <a:bodyPr wrap="square" rtlCol="0" anchor="ctr">
                    <a:noAutofit/>
                  </a:bodyPr>
                  <a:lstStyle/>
                  <a:p>
                    <a:pPr algn="ctr" defTabSz="685800">
                      <a:defRPr/>
                    </a:pPr>
                    <a:endParaRPr lang="en-US" sz="1350" kern="0" dirty="0">
                      <a:solidFill>
                        <a:prstClr val="white"/>
                      </a:solidFill>
                      <a:latin typeface="Arial" panose="020B0604020202020204" pitchFamily="34" charset="0"/>
                      <a:cs typeface="Arial" panose="020B0604020202020204" pitchFamily="34" charset="0"/>
                    </a:endParaRPr>
                  </a:p>
                </p:txBody>
              </p:sp>
            </p:grpSp>
          </p:grpSp>
        </p:grpSp>
      </p:grpSp>
      <p:sp>
        <p:nvSpPr>
          <p:cNvPr id="2" name="Нижний колонтитул 1">
            <a:extLst>
              <a:ext uri="{FF2B5EF4-FFF2-40B4-BE49-F238E27FC236}">
                <a16:creationId xmlns:a16="http://schemas.microsoft.com/office/drawing/2014/main" id="{72933968-1725-4E15-9203-6965ECCAB852}"/>
              </a:ext>
            </a:extLst>
          </p:cNvPr>
          <p:cNvSpPr>
            <a:spLocks noGrp="1"/>
          </p:cNvSpPr>
          <p:nvPr>
            <p:ph type="ftr" sz="quarter" idx="12"/>
          </p:nvPr>
        </p:nvSpPr>
        <p:spPr/>
        <p:txBody>
          <a:bodyPr/>
          <a:lstStyle/>
          <a:p>
            <a:r>
              <a:rPr lang="ru-RU"/>
              <a:t>Қодиров Туйғун</a:t>
            </a:r>
            <a:endParaRPr lang="en-US" dirty="0"/>
          </a:p>
        </p:txBody>
      </p:sp>
    </p:spTree>
    <p:extLst>
      <p:ext uri="{BB962C8B-B14F-4D97-AF65-F5344CB8AC3E}">
        <p14:creationId xmlns:p14="http://schemas.microsoft.com/office/powerpoint/2010/main" val="877537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Рисунок 56">
            <a:extLst>
              <a:ext uri="{FF2B5EF4-FFF2-40B4-BE49-F238E27FC236}">
                <a16:creationId xmlns:a16="http://schemas.microsoft.com/office/drawing/2014/main" id="{C44DB12F-C1E9-4AA1-99F9-F9D15D727309}"/>
              </a:ext>
            </a:extLst>
          </p:cNvPr>
          <p:cNvPicPr>
            <a:picLocks noGrp="1" noChangeAspect="1"/>
          </p:cNvPicPr>
          <p:nvPr>
            <p:ph type="pic" idx="15"/>
          </p:nvPr>
        </p:nvPicPr>
        <p:blipFill>
          <a:blip r:embed="rId2">
            <a:extLst>
              <a:ext uri="{28A0092B-C50C-407E-A947-70E740481C1C}">
                <a14:useLocalDpi xmlns:a14="http://schemas.microsoft.com/office/drawing/2010/main" val="0"/>
              </a:ext>
            </a:extLst>
          </a:blip>
          <a:srcRect t="16667" b="16667"/>
          <a:stretch>
            <a:fillRect/>
          </a:stretch>
        </p:blipFill>
        <p:spPr/>
      </p:pic>
      <p:sp>
        <p:nvSpPr>
          <p:cNvPr id="6" name="Diamond 5">
            <a:extLst>
              <a:ext uri="{FF2B5EF4-FFF2-40B4-BE49-F238E27FC236}">
                <a16:creationId xmlns:a16="http://schemas.microsoft.com/office/drawing/2014/main" id="{B4EA037B-3E3E-4918-BD36-C40DDDCED589}"/>
              </a:ext>
            </a:extLst>
          </p:cNvPr>
          <p:cNvSpPr/>
          <p:nvPr/>
        </p:nvSpPr>
        <p:spPr>
          <a:xfrm>
            <a:off x="7348394" y="445528"/>
            <a:ext cx="4360985" cy="4360985"/>
          </a:xfrm>
          <a:prstGeom prst="diamond">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 name="직사각형 2">
            <a:extLst>
              <a:ext uri="{FF2B5EF4-FFF2-40B4-BE49-F238E27FC236}">
                <a16:creationId xmlns:a16="http://schemas.microsoft.com/office/drawing/2014/main" id="{5A751CFF-7264-49B0-8AAF-08BCB988A896}"/>
              </a:ext>
            </a:extLst>
          </p:cNvPr>
          <p:cNvSpPr/>
          <p:nvPr/>
        </p:nvSpPr>
        <p:spPr>
          <a:xfrm>
            <a:off x="430844" y="775704"/>
            <a:ext cx="5201867" cy="769441"/>
          </a:xfrm>
          <a:prstGeom prst="rect">
            <a:avLst/>
          </a:prstGeom>
        </p:spPr>
        <p:txBody>
          <a:bodyPr wrap="square">
            <a:spAutoFit/>
          </a:bodyPr>
          <a:lstStyle/>
          <a:p>
            <a:r>
              <a:rPr lang="ru-RU" altLang="ko-KR" sz="4400" b="1" dirty="0">
                <a:solidFill>
                  <a:srgbClr val="C00000"/>
                </a:solidFill>
                <a:latin typeface="Bahnschrift" panose="020B0502040204020203" pitchFamily="34" charset="0"/>
                <a:cs typeface="Arial" pitchFamily="34" charset="0"/>
              </a:rPr>
              <a:t>РАҲБАРЛАР</a:t>
            </a:r>
            <a:endParaRPr lang="ru-RU" altLang="ko-KR" sz="3600" dirty="0">
              <a:solidFill>
                <a:srgbClr val="002060"/>
              </a:solidFill>
              <a:latin typeface="Bahnschrift" panose="020B0502040204020203" pitchFamily="34" charset="0"/>
              <a:cs typeface="Arial" pitchFamily="34" charset="0"/>
            </a:endParaRPr>
          </a:p>
        </p:txBody>
      </p:sp>
      <p:pic>
        <p:nvPicPr>
          <p:cNvPr id="59" name="Рисунок 58">
            <a:extLst>
              <a:ext uri="{FF2B5EF4-FFF2-40B4-BE49-F238E27FC236}">
                <a16:creationId xmlns:a16="http://schemas.microsoft.com/office/drawing/2014/main" id="{7A3E7514-65D6-496B-86F3-0718B34C5523}"/>
              </a:ext>
            </a:extLst>
          </p:cNvPr>
          <p:cNvPicPr>
            <a:picLocks noGrp="1" noChangeAspect="1"/>
          </p:cNvPicPr>
          <p:nvPr>
            <p:ph type="pic" idx="14"/>
          </p:nvPr>
        </p:nvPicPr>
        <p:blipFill>
          <a:blip r:embed="rId3">
            <a:extLst>
              <a:ext uri="{28A0092B-C50C-407E-A947-70E740481C1C}">
                <a14:useLocalDpi xmlns:a14="http://schemas.microsoft.com/office/drawing/2010/main" val="0"/>
              </a:ext>
            </a:extLst>
          </a:blip>
          <a:srcRect t="5570" b="5570"/>
          <a:stretch>
            <a:fillRect/>
          </a:stretch>
        </p:blipFill>
        <p:spPr>
          <a:xfrm>
            <a:off x="4348163" y="0"/>
            <a:ext cx="5049837" cy="2524125"/>
          </a:xfrm>
        </p:spPr>
      </p:pic>
      <p:pic>
        <p:nvPicPr>
          <p:cNvPr id="61" name="Рисунок 60">
            <a:extLst>
              <a:ext uri="{FF2B5EF4-FFF2-40B4-BE49-F238E27FC236}">
                <a16:creationId xmlns:a16="http://schemas.microsoft.com/office/drawing/2014/main" id="{F3431BBA-1A58-4199-9BFD-A24617E7D199}"/>
              </a:ext>
            </a:extLst>
          </p:cNvPr>
          <p:cNvPicPr>
            <a:picLocks noGrp="1" noChangeAspect="1"/>
          </p:cNvPicPr>
          <p:nvPr>
            <p:ph type="pic" idx="16"/>
          </p:nvPr>
        </p:nvPicPr>
        <p:blipFill>
          <a:blip r:embed="rId4">
            <a:extLst>
              <a:ext uri="{28A0092B-C50C-407E-A947-70E740481C1C}">
                <a14:useLocalDpi xmlns:a14="http://schemas.microsoft.com/office/drawing/2010/main" val="0"/>
              </a:ext>
            </a:extLst>
          </a:blip>
          <a:srcRect l="16608" r="16608"/>
          <a:stretch>
            <a:fillRect/>
          </a:stretch>
        </p:blipFill>
        <p:spPr/>
      </p:pic>
      <p:pic>
        <p:nvPicPr>
          <p:cNvPr id="63" name="Рисунок 62">
            <a:extLst>
              <a:ext uri="{FF2B5EF4-FFF2-40B4-BE49-F238E27FC236}">
                <a16:creationId xmlns:a16="http://schemas.microsoft.com/office/drawing/2014/main" id="{8D52828F-64E2-470B-984F-34990FA8381C}"/>
              </a:ext>
            </a:extLst>
          </p:cNvPr>
          <p:cNvPicPr>
            <a:picLocks noGrp="1" noChangeAspect="1"/>
          </p:cNvPicPr>
          <p:nvPr>
            <p:ph type="pic" idx="17"/>
          </p:nvPr>
        </p:nvPicPr>
        <p:blipFill>
          <a:blip r:embed="rId5">
            <a:extLst>
              <a:ext uri="{28A0092B-C50C-407E-A947-70E740481C1C}">
                <a14:useLocalDpi xmlns:a14="http://schemas.microsoft.com/office/drawing/2010/main" val="0"/>
              </a:ext>
            </a:extLst>
          </a:blip>
          <a:srcRect l="29325" r="29325"/>
          <a:stretch>
            <a:fillRect/>
          </a:stretch>
        </p:blipFill>
        <p:spPr/>
      </p:pic>
      <p:sp>
        <p:nvSpPr>
          <p:cNvPr id="5" name="Прямоугольник 4">
            <a:extLst>
              <a:ext uri="{FF2B5EF4-FFF2-40B4-BE49-F238E27FC236}">
                <a16:creationId xmlns:a16="http://schemas.microsoft.com/office/drawing/2014/main" id="{E09ACA10-01C7-42F6-87FB-FD0875129D91}"/>
              </a:ext>
            </a:extLst>
          </p:cNvPr>
          <p:cNvSpPr/>
          <p:nvPr/>
        </p:nvSpPr>
        <p:spPr>
          <a:xfrm>
            <a:off x="430844" y="4695152"/>
            <a:ext cx="8185891" cy="1631216"/>
          </a:xfrm>
          <a:prstGeom prst="rect">
            <a:avLst/>
          </a:prstGeom>
        </p:spPr>
        <p:txBody>
          <a:bodyPr wrap="square">
            <a:spAutoFit/>
          </a:bodyPr>
          <a:lstStyle/>
          <a:p>
            <a:r>
              <a:rPr lang="ru-RU" sz="2000" b="1" dirty="0">
                <a:latin typeface="Bahnschrift" panose="020B0502040204020203" pitchFamily="34" charset="0"/>
              </a:rPr>
              <a:t>РАҲБАРЛАРНИНГ ОЛДИНГИ ТОИФАЛАРИДАН ФАРҚЛИ ЎЛАРОҚ, УЛАР </a:t>
            </a:r>
            <a:r>
              <a:rPr lang="ru-RU" sz="3200" b="1" dirty="0">
                <a:solidFill>
                  <a:srgbClr val="C00000"/>
                </a:solidFill>
                <a:latin typeface="Bahnschrift" panose="020B0502040204020203" pitchFamily="34" charset="0"/>
              </a:rPr>
              <a:t>"НИМА ҚИЛИШ КЕРАК" </a:t>
            </a:r>
            <a:r>
              <a:rPr lang="ru-RU" sz="2000" b="1" dirty="0">
                <a:latin typeface="Bahnschrift" panose="020B0502040204020203" pitchFamily="34" charset="0"/>
              </a:rPr>
              <a:t>ЭМАС, БАЛКИ </a:t>
            </a:r>
            <a:r>
              <a:rPr lang="ru-RU" sz="2800" b="1" dirty="0">
                <a:solidFill>
                  <a:schemeClr val="accent5">
                    <a:lumMod val="50000"/>
                  </a:schemeClr>
                </a:solidFill>
                <a:latin typeface="Bahnschrift" panose="020B0502040204020203" pitchFamily="34" charset="0"/>
              </a:rPr>
              <a:t>"ҚАНДАЙ ҚИЛИШ КЕРАК" </a:t>
            </a:r>
            <a:r>
              <a:rPr lang="ru-RU" sz="2000" b="1" dirty="0">
                <a:latin typeface="Bahnschrift" panose="020B0502040204020203" pitchFamily="34" charset="0"/>
              </a:rPr>
              <a:t>ДЕГАН САВОЛНИ ҲАЛ ҚИЛИШАДИ.</a:t>
            </a:r>
          </a:p>
        </p:txBody>
      </p:sp>
      <p:sp>
        <p:nvSpPr>
          <p:cNvPr id="9" name="Прямоугольник 8">
            <a:extLst>
              <a:ext uri="{FF2B5EF4-FFF2-40B4-BE49-F238E27FC236}">
                <a16:creationId xmlns:a16="http://schemas.microsoft.com/office/drawing/2014/main" id="{A1162392-C5AD-4BAB-8744-7FDC91CF189B}"/>
              </a:ext>
            </a:extLst>
          </p:cNvPr>
          <p:cNvSpPr/>
          <p:nvPr/>
        </p:nvSpPr>
        <p:spPr>
          <a:xfrm>
            <a:off x="430844" y="1439434"/>
            <a:ext cx="5665156" cy="2031325"/>
          </a:xfrm>
          <a:prstGeom prst="rect">
            <a:avLst/>
          </a:prstGeom>
        </p:spPr>
        <p:txBody>
          <a:bodyPr wrap="square">
            <a:spAutoFit/>
          </a:bodyPr>
          <a:lstStyle/>
          <a:p>
            <a:r>
              <a:rPr lang="ru-RU" b="1" dirty="0">
                <a:latin typeface="Bahnschrift" panose="020B0502040204020203" pitchFamily="34" charset="0"/>
              </a:rPr>
              <a:t>КЎПИНЧА ҒОЯЛАР ГЕНЕРАТОРИ, МУЗОКАРАЧИЛАР, ЎЗ БЎЙСУНУВЧИЛАРИ ФАОЛИЯТИНИНГ МУВОФИҚЛАШТИРУВЧИСИ БЎЛИБ, ИШ ЖАРАЁНИНИ ТАКОМИЛЛАШТИРИШНИНГ ФУНКЦИОНАЛ ВАЗИФАЛАРИ ВА МАҚСАДЛАРИНИ БЕЛГИЛАЙДИЛАР. </a:t>
            </a:r>
          </a:p>
        </p:txBody>
      </p:sp>
    </p:spTree>
    <p:extLst>
      <p:ext uri="{BB962C8B-B14F-4D97-AF65-F5344CB8AC3E}">
        <p14:creationId xmlns:p14="http://schemas.microsoft.com/office/powerpoint/2010/main" val="2498161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자유형: 도형 38">
            <a:extLst>
              <a:ext uri="{FF2B5EF4-FFF2-40B4-BE49-F238E27FC236}">
                <a16:creationId xmlns:a16="http://schemas.microsoft.com/office/drawing/2014/main" id="{0A1B4DEA-23B5-47E1-93E9-4CBE0FF4375E}"/>
              </a:ext>
            </a:extLst>
          </p:cNvPr>
          <p:cNvSpPr/>
          <p:nvPr/>
        </p:nvSpPr>
        <p:spPr>
          <a:xfrm>
            <a:off x="-1" y="-16674"/>
            <a:ext cx="7648397" cy="6941349"/>
          </a:xfrm>
          <a:custGeom>
            <a:avLst/>
            <a:gdLst>
              <a:gd name="connsiteX0" fmla="*/ 3077131 w 5978571"/>
              <a:gd name="connsiteY0" fmla="*/ 0 h 6604972"/>
              <a:gd name="connsiteX1" fmla="*/ 5978571 w 5978571"/>
              <a:gd name="connsiteY1" fmla="*/ 6604972 h 6604972"/>
              <a:gd name="connsiteX2" fmla="*/ 0 w 5978571"/>
              <a:gd name="connsiteY2" fmla="*/ 6604972 h 6604972"/>
              <a:gd name="connsiteX3" fmla="*/ 0 w 5978571"/>
              <a:gd name="connsiteY3" fmla="*/ 10141 h 6604972"/>
              <a:gd name="connsiteX0" fmla="*/ 3199776 w 5978571"/>
              <a:gd name="connsiteY0" fmla="*/ 0 h 6614025"/>
              <a:gd name="connsiteX1" fmla="*/ 5978571 w 5978571"/>
              <a:gd name="connsiteY1" fmla="*/ 6614025 h 6614025"/>
              <a:gd name="connsiteX2" fmla="*/ 0 w 5978571"/>
              <a:gd name="connsiteY2" fmla="*/ 6614025 h 6614025"/>
              <a:gd name="connsiteX3" fmla="*/ 0 w 5978571"/>
              <a:gd name="connsiteY3" fmla="*/ 19194 h 6614025"/>
              <a:gd name="connsiteX4" fmla="*/ 3199776 w 5978571"/>
              <a:gd name="connsiteY4" fmla="*/ 0 h 6614025"/>
              <a:gd name="connsiteX0" fmla="*/ 3257491 w 5978571"/>
              <a:gd name="connsiteY0" fmla="*/ 0 h 6614025"/>
              <a:gd name="connsiteX1" fmla="*/ 5978571 w 5978571"/>
              <a:gd name="connsiteY1" fmla="*/ 6614025 h 6614025"/>
              <a:gd name="connsiteX2" fmla="*/ 0 w 5978571"/>
              <a:gd name="connsiteY2" fmla="*/ 6614025 h 6614025"/>
              <a:gd name="connsiteX3" fmla="*/ 0 w 5978571"/>
              <a:gd name="connsiteY3" fmla="*/ 19194 h 6614025"/>
              <a:gd name="connsiteX4" fmla="*/ 3257491 w 5978571"/>
              <a:gd name="connsiteY4" fmla="*/ 0 h 661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8571" h="6614025">
                <a:moveTo>
                  <a:pt x="3257491" y="0"/>
                </a:moveTo>
                <a:lnTo>
                  <a:pt x="5978571" y="6614025"/>
                </a:lnTo>
                <a:lnTo>
                  <a:pt x="0" y="6614025"/>
                </a:lnTo>
                <a:lnTo>
                  <a:pt x="0" y="19194"/>
                </a:lnTo>
                <a:lnTo>
                  <a:pt x="325749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bg1"/>
              </a:solidFill>
            </a:endParaRPr>
          </a:p>
        </p:txBody>
      </p:sp>
      <p:sp>
        <p:nvSpPr>
          <p:cNvPr id="4" name="Right Arrow 85">
            <a:extLst>
              <a:ext uri="{FF2B5EF4-FFF2-40B4-BE49-F238E27FC236}">
                <a16:creationId xmlns:a16="http://schemas.microsoft.com/office/drawing/2014/main" id="{8049ED3F-3654-41AA-8B23-52C5C63D54AB}"/>
              </a:ext>
            </a:extLst>
          </p:cNvPr>
          <p:cNvSpPr/>
          <p:nvPr/>
        </p:nvSpPr>
        <p:spPr>
          <a:xfrm rot="10800000">
            <a:off x="4717172" y="3825296"/>
            <a:ext cx="1817563" cy="1188066"/>
          </a:xfrm>
          <a:prstGeom prst="rightArrow">
            <a:avLst>
              <a:gd name="adj1" fmla="val 50000"/>
              <a:gd name="adj2" fmla="val 652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5" name="Right Arrow 86">
            <a:extLst>
              <a:ext uri="{FF2B5EF4-FFF2-40B4-BE49-F238E27FC236}">
                <a16:creationId xmlns:a16="http://schemas.microsoft.com/office/drawing/2014/main" id="{843658A6-1A04-426A-AE58-E87FADE1B42E}"/>
              </a:ext>
            </a:extLst>
          </p:cNvPr>
          <p:cNvSpPr/>
          <p:nvPr/>
        </p:nvSpPr>
        <p:spPr>
          <a:xfrm rot="10800000">
            <a:off x="5315888" y="4869434"/>
            <a:ext cx="1817563" cy="1188066"/>
          </a:xfrm>
          <a:prstGeom prst="rightArrow">
            <a:avLst>
              <a:gd name="adj1" fmla="val 50000"/>
              <a:gd name="adj2" fmla="val 644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2060"/>
              </a:solidFill>
            </a:endParaRPr>
          </a:p>
        </p:txBody>
      </p:sp>
      <p:sp>
        <p:nvSpPr>
          <p:cNvPr id="6" name="Right Arrow 87">
            <a:extLst>
              <a:ext uri="{FF2B5EF4-FFF2-40B4-BE49-F238E27FC236}">
                <a16:creationId xmlns:a16="http://schemas.microsoft.com/office/drawing/2014/main" id="{D48186C6-9DE9-44A3-9A9F-A8923F7D0ED3}"/>
              </a:ext>
            </a:extLst>
          </p:cNvPr>
          <p:cNvSpPr/>
          <p:nvPr/>
        </p:nvSpPr>
        <p:spPr>
          <a:xfrm>
            <a:off x="5696130" y="2781158"/>
            <a:ext cx="1817563" cy="1188066"/>
          </a:xfrm>
          <a:prstGeom prst="rightArrow">
            <a:avLst>
              <a:gd name="adj1" fmla="val 50000"/>
              <a:gd name="adj2" fmla="val 660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2060"/>
              </a:solidFill>
            </a:endParaRPr>
          </a:p>
        </p:txBody>
      </p:sp>
      <p:sp>
        <p:nvSpPr>
          <p:cNvPr id="7" name="Right Arrow 88">
            <a:extLst>
              <a:ext uri="{FF2B5EF4-FFF2-40B4-BE49-F238E27FC236}">
                <a16:creationId xmlns:a16="http://schemas.microsoft.com/office/drawing/2014/main" id="{CD3B3364-6D19-48FF-BE05-A89C8F3EEE50}"/>
              </a:ext>
            </a:extLst>
          </p:cNvPr>
          <p:cNvSpPr/>
          <p:nvPr/>
        </p:nvSpPr>
        <p:spPr>
          <a:xfrm>
            <a:off x="5087888" y="1737020"/>
            <a:ext cx="1817563" cy="1188066"/>
          </a:xfrm>
          <a:prstGeom prst="rightArrow">
            <a:avLst>
              <a:gd name="adj1" fmla="val 50000"/>
              <a:gd name="adj2" fmla="val 652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002060"/>
              </a:solidFill>
            </a:endParaRPr>
          </a:p>
        </p:txBody>
      </p:sp>
      <p:sp>
        <p:nvSpPr>
          <p:cNvPr id="10" name="TextBox 9">
            <a:extLst>
              <a:ext uri="{FF2B5EF4-FFF2-40B4-BE49-F238E27FC236}">
                <a16:creationId xmlns:a16="http://schemas.microsoft.com/office/drawing/2014/main" id="{E302C7D8-5522-407C-8B91-2F7806FEA010}"/>
              </a:ext>
            </a:extLst>
          </p:cNvPr>
          <p:cNvSpPr txBox="1"/>
          <p:nvPr/>
        </p:nvSpPr>
        <p:spPr>
          <a:xfrm>
            <a:off x="6814011" y="1913984"/>
            <a:ext cx="4951329" cy="523220"/>
          </a:xfrm>
          <a:prstGeom prst="rect">
            <a:avLst/>
          </a:prstGeom>
          <a:noFill/>
        </p:spPr>
        <p:txBody>
          <a:bodyPr wrap="square" rtlCol="0">
            <a:spAutoFit/>
          </a:bodyPr>
          <a:lstStyle/>
          <a:p>
            <a:pPr algn="r"/>
            <a:r>
              <a:rPr lang="ru-RU" sz="1400" b="1" dirty="0">
                <a:solidFill>
                  <a:srgbClr val="002060"/>
                </a:solidFill>
              </a:rPr>
              <a:t>У БИР ЖОЙДА ЎТИРМАЙДИ, СИНОВЛАРГА ИНТИЛАДИ ВА ЎЗИНИ БУТУНЛАЙ ИШГА БАҒИШЛАЙДИ;</a:t>
            </a:r>
          </a:p>
        </p:txBody>
      </p:sp>
      <p:sp>
        <p:nvSpPr>
          <p:cNvPr id="13" name="TextBox 12">
            <a:extLst>
              <a:ext uri="{FF2B5EF4-FFF2-40B4-BE49-F238E27FC236}">
                <a16:creationId xmlns:a16="http://schemas.microsoft.com/office/drawing/2014/main" id="{D36D5E08-5A15-4973-9BA8-8B14D2E8DF3C}"/>
              </a:ext>
            </a:extLst>
          </p:cNvPr>
          <p:cNvSpPr txBox="1"/>
          <p:nvPr/>
        </p:nvSpPr>
        <p:spPr>
          <a:xfrm>
            <a:off x="7316814" y="2999537"/>
            <a:ext cx="4434492" cy="738664"/>
          </a:xfrm>
          <a:prstGeom prst="rect">
            <a:avLst/>
          </a:prstGeom>
          <a:noFill/>
        </p:spPr>
        <p:txBody>
          <a:bodyPr wrap="square" rtlCol="0">
            <a:spAutoFit/>
          </a:bodyPr>
          <a:lstStyle/>
          <a:p>
            <a:pPr algn="r"/>
            <a:r>
              <a:rPr lang="ru-RU" sz="1400" b="1" dirty="0">
                <a:solidFill>
                  <a:srgbClr val="002060"/>
                </a:solidFill>
              </a:rPr>
              <a:t>У АНИҚ ҲАЁТИЙ МАҚСАДЛАРГА ЭГА, ЎЗИГА ВА БОШҚАЛАРГА ТАЛАБЧАН, МУКАММАЛЛИККА ИНТИЛАДИ;</a:t>
            </a:r>
          </a:p>
        </p:txBody>
      </p:sp>
      <p:sp>
        <p:nvSpPr>
          <p:cNvPr id="16" name="TextBox 15">
            <a:extLst>
              <a:ext uri="{FF2B5EF4-FFF2-40B4-BE49-F238E27FC236}">
                <a16:creationId xmlns:a16="http://schemas.microsoft.com/office/drawing/2014/main" id="{E7C3BBDB-6DC7-4D67-8CC7-44CC39592485}"/>
              </a:ext>
            </a:extLst>
          </p:cNvPr>
          <p:cNvSpPr txBox="1"/>
          <p:nvPr/>
        </p:nvSpPr>
        <p:spPr>
          <a:xfrm>
            <a:off x="6804267" y="4013866"/>
            <a:ext cx="4951329" cy="738664"/>
          </a:xfrm>
          <a:prstGeom prst="rect">
            <a:avLst/>
          </a:prstGeom>
          <a:noFill/>
        </p:spPr>
        <p:txBody>
          <a:bodyPr wrap="square" rtlCol="0">
            <a:spAutoFit/>
          </a:bodyPr>
          <a:lstStyle/>
          <a:p>
            <a:pPr algn="r"/>
            <a:r>
              <a:rPr lang="ru-RU" sz="1400" b="1" dirty="0">
                <a:solidFill>
                  <a:srgbClr val="002060"/>
                </a:solidFill>
              </a:rPr>
              <a:t>У ХАВФ ВА МАСЪУЛИЯТДАН ҚЎРҚМАСДАН ҲАР ҚАНДАЙ, ҲАТТО ЗИДДИЯТЛИ ВАЗИЯТЛАРДАН КОНСТРУКТИВ ФОЙДАЛАНИШГА ИНТИЛАДИ; </a:t>
            </a:r>
          </a:p>
        </p:txBody>
      </p:sp>
      <p:sp>
        <p:nvSpPr>
          <p:cNvPr id="19" name="TextBox 18">
            <a:extLst>
              <a:ext uri="{FF2B5EF4-FFF2-40B4-BE49-F238E27FC236}">
                <a16:creationId xmlns:a16="http://schemas.microsoft.com/office/drawing/2014/main" id="{9B55495F-F18A-47A7-AF6A-EC510691C979}"/>
              </a:ext>
            </a:extLst>
          </p:cNvPr>
          <p:cNvSpPr txBox="1"/>
          <p:nvPr/>
        </p:nvSpPr>
        <p:spPr>
          <a:xfrm>
            <a:off x="7248517" y="4970246"/>
            <a:ext cx="4497935" cy="954107"/>
          </a:xfrm>
          <a:prstGeom prst="rect">
            <a:avLst/>
          </a:prstGeom>
          <a:noFill/>
        </p:spPr>
        <p:txBody>
          <a:bodyPr wrap="square" rtlCol="0">
            <a:spAutoFit/>
          </a:bodyPr>
          <a:lstStyle/>
          <a:p>
            <a:pPr algn="r"/>
            <a:r>
              <a:rPr lang="ru-RU" sz="1400" b="1" dirty="0">
                <a:solidFill>
                  <a:srgbClr val="002060"/>
                </a:solidFill>
              </a:rPr>
              <a:t>ФАОЛ РАҲБАР БОШҚАЛАР БИЛАН ШОШИЛИНЧ АЛОҚАЛАРНИ ҚИДИРАДИ ВА ЎРНАТАДИ, УЛАРНИНГ МУСТАҚИЛЛИГИНИ РАҒБАТЛАНТИРАДИ ВА УЛАРГА РИВОЖЛАНИШ ИМКОНИЯТИНИ БЕРАДИ. </a:t>
            </a:r>
          </a:p>
        </p:txBody>
      </p:sp>
      <p:sp>
        <p:nvSpPr>
          <p:cNvPr id="22" name="TextBox 21">
            <a:extLst>
              <a:ext uri="{FF2B5EF4-FFF2-40B4-BE49-F238E27FC236}">
                <a16:creationId xmlns:a16="http://schemas.microsoft.com/office/drawing/2014/main" id="{96586111-8881-4A89-A8A5-C4932AA71191}"/>
              </a:ext>
            </a:extLst>
          </p:cNvPr>
          <p:cNvSpPr txBox="1"/>
          <p:nvPr/>
        </p:nvSpPr>
        <p:spPr>
          <a:xfrm>
            <a:off x="265178" y="4158763"/>
            <a:ext cx="4451996" cy="523220"/>
          </a:xfrm>
          <a:prstGeom prst="rect">
            <a:avLst/>
          </a:prstGeom>
          <a:noFill/>
        </p:spPr>
        <p:txBody>
          <a:bodyPr wrap="square" rtlCol="0">
            <a:spAutoFit/>
          </a:bodyPr>
          <a:lstStyle/>
          <a:p>
            <a:r>
              <a:rPr lang="ru-RU" sz="1400" b="1" dirty="0">
                <a:solidFill>
                  <a:schemeClr val="bg1"/>
                </a:solidFill>
                <a:latin typeface="Bahnschrift" panose="020B0502040204020203" pitchFamily="34" charset="0"/>
              </a:rPr>
              <a:t>УЛАР ФАҚАТ ЎЗ МАРТАБАЛАРИГА ХИЗМАТ ҚИЛАДИГАН НАРСАНИ ОЛИШАДИ;</a:t>
            </a:r>
          </a:p>
        </p:txBody>
      </p:sp>
      <p:sp>
        <p:nvSpPr>
          <p:cNvPr id="25" name="TextBox 24">
            <a:extLst>
              <a:ext uri="{FF2B5EF4-FFF2-40B4-BE49-F238E27FC236}">
                <a16:creationId xmlns:a16="http://schemas.microsoft.com/office/drawing/2014/main" id="{05E07A90-DB0A-4CFD-8F61-F79E59380633}"/>
              </a:ext>
            </a:extLst>
          </p:cNvPr>
          <p:cNvSpPr txBox="1"/>
          <p:nvPr/>
        </p:nvSpPr>
        <p:spPr>
          <a:xfrm>
            <a:off x="265178" y="5093172"/>
            <a:ext cx="4599430" cy="1384995"/>
          </a:xfrm>
          <a:prstGeom prst="rect">
            <a:avLst/>
          </a:prstGeom>
          <a:noFill/>
        </p:spPr>
        <p:txBody>
          <a:bodyPr wrap="square" rtlCol="0">
            <a:spAutoFit/>
          </a:bodyPr>
          <a:lstStyle/>
          <a:p>
            <a:r>
              <a:rPr lang="ru-RU" sz="1400" b="1" dirty="0">
                <a:solidFill>
                  <a:schemeClr val="bg1"/>
                </a:solidFill>
                <a:latin typeface="Bahnschrift" panose="020B0502040204020203" pitchFamily="34" charset="0"/>
              </a:rPr>
              <a:t>ХАВФДАН ҚЎРҚИБ, ФАҚАТ "АНИҚ БЎЛИШИ УЧУН" СХЕМА БЎЙИЧА ҲАРАКАТ ҚИЛАДИЛАР, </a:t>
            </a:r>
            <a:r>
              <a:rPr lang="uz-Cyrl-UZ" sz="1400" b="1" dirty="0">
                <a:solidFill>
                  <a:schemeClr val="bg1"/>
                </a:solidFill>
                <a:latin typeface="Bahnschrift" panose="020B0502040204020203" pitchFamily="34" charset="0"/>
              </a:rPr>
              <a:t>Ў</a:t>
            </a:r>
            <a:r>
              <a:rPr lang="ru-RU" sz="1400" b="1" dirty="0">
                <a:solidFill>
                  <a:schemeClr val="bg1"/>
                </a:solidFill>
                <a:latin typeface="Bahnschrift" panose="020B0502040204020203" pitchFamily="34" charset="0"/>
              </a:rPr>
              <a:t>З ГОРИЗОНТЛАРИНИ КЕНГАЙТИРИШГА ИНТИЛМАЙДИЛАР.</a:t>
            </a:r>
          </a:p>
          <a:p>
            <a:endParaRPr lang="ru-RU" sz="1400" b="1" dirty="0">
              <a:solidFill>
                <a:schemeClr val="bg1"/>
              </a:solidFill>
              <a:latin typeface="Bahnschrift" panose="020B0502040204020203" pitchFamily="34" charset="0"/>
            </a:endParaRPr>
          </a:p>
          <a:p>
            <a:endParaRPr lang="ru-RU" sz="1400" b="1" dirty="0">
              <a:solidFill>
                <a:schemeClr val="bg1"/>
              </a:solidFill>
              <a:latin typeface="Bahnschrift" panose="020B0502040204020203" pitchFamily="34" charset="0"/>
            </a:endParaRPr>
          </a:p>
        </p:txBody>
      </p:sp>
      <p:sp>
        <p:nvSpPr>
          <p:cNvPr id="28" name="TextBox 27">
            <a:extLst>
              <a:ext uri="{FF2B5EF4-FFF2-40B4-BE49-F238E27FC236}">
                <a16:creationId xmlns:a16="http://schemas.microsoft.com/office/drawing/2014/main" id="{1F00F4E4-80CD-4B2D-B8FB-758B7A6CA3CD}"/>
              </a:ext>
            </a:extLst>
          </p:cNvPr>
          <p:cNvSpPr txBox="1"/>
          <p:nvPr/>
        </p:nvSpPr>
        <p:spPr>
          <a:xfrm>
            <a:off x="265176" y="1865522"/>
            <a:ext cx="4451995" cy="954107"/>
          </a:xfrm>
          <a:prstGeom prst="rect">
            <a:avLst/>
          </a:prstGeom>
          <a:noFill/>
        </p:spPr>
        <p:txBody>
          <a:bodyPr wrap="square" rtlCol="0">
            <a:spAutoFit/>
          </a:bodyPr>
          <a:lstStyle/>
          <a:p>
            <a:r>
              <a:rPr lang="ru-RU" sz="1400" b="1" dirty="0">
                <a:solidFill>
                  <a:schemeClr val="bg1"/>
                </a:solidFill>
                <a:latin typeface="Bahnschrift" panose="020B0502040204020203" pitchFamily="34" charset="0"/>
              </a:rPr>
              <a:t>БОШҚАЛАР ТОМОНИДАН ИШЛАБ ЧИҚИЛГАН ФАОЛИЯТ ТАМОЙИЛЛАРИ, АСОСАН, ЎЗ БЎЙСУНУВЧИЛАРИГА ҚАРАТИЛАДИ ВА УЛАРНИ НАЗОРАТ ҚИЛИШГА ИНТИЛАДИ;</a:t>
            </a:r>
            <a:endParaRPr lang="en-US" sz="1400" b="1" dirty="0">
              <a:solidFill>
                <a:schemeClr val="bg1"/>
              </a:solidFill>
              <a:latin typeface="Bahnschrift" panose="020B0502040204020203" pitchFamily="34" charset="0"/>
            </a:endParaRPr>
          </a:p>
        </p:txBody>
      </p:sp>
      <p:sp>
        <p:nvSpPr>
          <p:cNvPr id="31" name="TextBox 30">
            <a:extLst>
              <a:ext uri="{FF2B5EF4-FFF2-40B4-BE49-F238E27FC236}">
                <a16:creationId xmlns:a16="http://schemas.microsoft.com/office/drawing/2014/main" id="{AD127478-C14E-4B16-ADED-03829AF71008}"/>
              </a:ext>
            </a:extLst>
          </p:cNvPr>
          <p:cNvSpPr txBox="1"/>
          <p:nvPr/>
        </p:nvSpPr>
        <p:spPr>
          <a:xfrm>
            <a:off x="265176" y="3004895"/>
            <a:ext cx="4709160" cy="954107"/>
          </a:xfrm>
          <a:prstGeom prst="rect">
            <a:avLst/>
          </a:prstGeom>
          <a:noFill/>
        </p:spPr>
        <p:txBody>
          <a:bodyPr wrap="square" rtlCol="0">
            <a:spAutoFit/>
          </a:bodyPr>
          <a:lstStyle/>
          <a:p>
            <a:r>
              <a:rPr lang="ru-RU" sz="1400" b="1" dirty="0">
                <a:solidFill>
                  <a:schemeClr val="bg1"/>
                </a:solidFill>
                <a:latin typeface="Bahnschrift" panose="020B0502040204020203" pitchFamily="34" charset="0"/>
              </a:rPr>
              <a:t>КУНДАЛИК ИШДА БУНДАЙ РАҲБАРЛАР ТОР МУАММОЛАРНИ ҲАЛ ҚИЛИШ ВА ОДАТИЙ ЛАВОЗИМЛАРДАН ФОЙДАЛАНИШ БИЛАН ЧЕКЛАНАДИ; </a:t>
            </a: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48989" y="32680"/>
            <a:ext cx="3741036" cy="724247"/>
          </a:xfrm>
        </p:spPr>
        <p:txBody>
          <a:bodyPr>
            <a:normAutofit fontScale="92500"/>
          </a:bodyPr>
          <a:lstStyle/>
          <a:p>
            <a:pPr algn="l"/>
            <a:r>
              <a:rPr lang="uz-Cyrl-UZ" sz="3600" b="1" dirty="0">
                <a:solidFill>
                  <a:schemeClr val="bg1"/>
                </a:solidFill>
                <a:latin typeface="Bahnschrift" panose="020B0502040204020203" pitchFamily="34" charset="0"/>
              </a:rPr>
              <a:t>РАҲБАР ТУРЛАРИ</a:t>
            </a:r>
            <a:endParaRPr lang="en-US" sz="3600" dirty="0">
              <a:solidFill>
                <a:schemeClr val="bg1"/>
              </a:solidFill>
            </a:endParaRPr>
          </a:p>
        </p:txBody>
      </p:sp>
      <p:sp>
        <p:nvSpPr>
          <p:cNvPr id="37" name="Прямоугольник 36">
            <a:extLst>
              <a:ext uri="{FF2B5EF4-FFF2-40B4-BE49-F238E27FC236}">
                <a16:creationId xmlns:a16="http://schemas.microsoft.com/office/drawing/2014/main" id="{334AC3CE-59CF-4673-BE7E-1DB02B78618B}"/>
              </a:ext>
            </a:extLst>
          </p:cNvPr>
          <p:cNvSpPr/>
          <p:nvPr/>
        </p:nvSpPr>
        <p:spPr>
          <a:xfrm>
            <a:off x="1665291" y="964823"/>
            <a:ext cx="1787669" cy="584775"/>
          </a:xfrm>
          <a:prstGeom prst="rect">
            <a:avLst/>
          </a:prstGeom>
        </p:spPr>
        <p:txBody>
          <a:bodyPr wrap="none">
            <a:spAutoFit/>
          </a:bodyPr>
          <a:lstStyle/>
          <a:p>
            <a:r>
              <a:rPr lang="uz-Cyrl-UZ" sz="3200" b="1" dirty="0">
                <a:solidFill>
                  <a:schemeClr val="bg1"/>
                </a:solidFill>
                <a:latin typeface="Bahnschrift" panose="020B0502040204020203" pitchFamily="34" charset="0"/>
              </a:rPr>
              <a:t>ПАССИВ</a:t>
            </a:r>
            <a:endParaRPr lang="ru-RU" sz="3200" b="1" dirty="0">
              <a:solidFill>
                <a:schemeClr val="bg1"/>
              </a:solidFill>
              <a:latin typeface="Bahnschrift" panose="020B0502040204020203" pitchFamily="34" charset="0"/>
            </a:endParaRPr>
          </a:p>
        </p:txBody>
      </p:sp>
      <p:cxnSp>
        <p:nvCxnSpPr>
          <p:cNvPr id="38" name="Прямая соединительная линия 37">
            <a:extLst>
              <a:ext uri="{FF2B5EF4-FFF2-40B4-BE49-F238E27FC236}">
                <a16:creationId xmlns:a16="http://schemas.microsoft.com/office/drawing/2014/main" id="{860047D9-9E83-40FD-A9BA-084281365D8C}"/>
              </a:ext>
            </a:extLst>
          </p:cNvPr>
          <p:cNvCxnSpPr/>
          <p:nvPr/>
        </p:nvCxnSpPr>
        <p:spPr>
          <a:xfrm>
            <a:off x="1201689" y="924598"/>
            <a:ext cx="26883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Picture 2" descr="Resistor Symbol Images – Browse 23,690 Stock Photos, Vectors, and Video |  Adobe Stock">
            <a:extLst>
              <a:ext uri="{FF2B5EF4-FFF2-40B4-BE49-F238E27FC236}">
                <a16:creationId xmlns:a16="http://schemas.microsoft.com/office/drawing/2014/main" id="{4D4079E9-8170-4619-9C4D-B0D10B19D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686" y="32680"/>
            <a:ext cx="1897351" cy="1166192"/>
          </a:xfrm>
          <a:prstGeom prst="rect">
            <a:avLst/>
          </a:prstGeom>
          <a:noFill/>
          <a:extLst>
            <a:ext uri="{909E8E84-426E-40DD-AFC4-6F175D3DCCD1}">
              <a14:hiddenFill xmlns:a14="http://schemas.microsoft.com/office/drawing/2010/main">
                <a:solidFill>
                  <a:srgbClr val="FFFFFF"/>
                </a:solidFill>
              </a14:hiddenFill>
            </a:ext>
          </a:extLst>
        </p:spPr>
      </p:pic>
      <p:sp>
        <p:nvSpPr>
          <p:cNvPr id="40" name="Заголовок 1">
            <a:extLst>
              <a:ext uri="{FF2B5EF4-FFF2-40B4-BE49-F238E27FC236}">
                <a16:creationId xmlns:a16="http://schemas.microsoft.com/office/drawing/2014/main" id="{6005D6E9-FEFC-4678-9F16-C4E4758F8E2E}"/>
              </a:ext>
            </a:extLst>
          </p:cNvPr>
          <p:cNvSpPr txBox="1">
            <a:spLocks/>
          </p:cNvSpPr>
          <p:nvPr/>
        </p:nvSpPr>
        <p:spPr>
          <a:xfrm>
            <a:off x="8167658" y="699273"/>
            <a:ext cx="2292060" cy="11181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z-Cyrl-UZ" sz="3200" b="1" dirty="0">
                <a:solidFill>
                  <a:srgbClr val="002060"/>
                </a:solidFill>
                <a:latin typeface="Bahnschrift" panose="020B0502040204020203" pitchFamily="34" charset="0"/>
              </a:rPr>
              <a:t>ФАОЛ</a:t>
            </a:r>
            <a:endParaRPr lang="ru-RU" sz="3200" b="1" dirty="0">
              <a:solidFill>
                <a:srgbClr val="002060"/>
              </a:solidFill>
              <a:latin typeface="Bahnschrift" panose="020B0502040204020203" pitchFamily="34" charset="0"/>
            </a:endParaRPr>
          </a:p>
        </p:txBody>
      </p:sp>
    </p:spTree>
    <p:extLst>
      <p:ext uri="{BB962C8B-B14F-4D97-AF65-F5344CB8AC3E}">
        <p14:creationId xmlns:p14="http://schemas.microsoft.com/office/powerpoint/2010/main" val="2682271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a:extLst>
              <a:ext uri="{FF2B5EF4-FFF2-40B4-BE49-F238E27FC236}">
                <a16:creationId xmlns:a16="http://schemas.microsoft.com/office/drawing/2014/main" id="{93A85A5E-FD79-4193-9311-B8F76CCBE92D}"/>
              </a:ext>
            </a:extLst>
          </p:cNvPr>
          <p:cNvSpPr/>
          <p:nvPr/>
        </p:nvSpPr>
        <p:spPr>
          <a:xfrm>
            <a:off x="0" y="0"/>
            <a:ext cx="12191999" cy="86340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endParaRPr lang="en-US" sz="1350" kern="0" dirty="0">
              <a:solidFill>
                <a:prstClr val="white"/>
              </a:solidFill>
              <a:latin typeface="Calibri" panose="020F0502020204030204"/>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30352" y="139154"/>
            <a:ext cx="11573197" cy="724247"/>
          </a:xfrm>
        </p:spPr>
        <p:txBody>
          <a:bodyPr>
            <a:normAutofit/>
          </a:bodyPr>
          <a:lstStyle/>
          <a:p>
            <a:r>
              <a:rPr lang="ru-RU" sz="3200" b="1" dirty="0">
                <a:solidFill>
                  <a:schemeClr val="bg1"/>
                </a:solidFill>
                <a:latin typeface="Bahnschrift" panose="020B0502040204020203" pitchFamily="34" charset="0"/>
              </a:rPr>
              <a:t>РАҲБАРЛАРДА КУЗАТИЛАДИГАН КАМЧИЛИКЛАР</a:t>
            </a:r>
          </a:p>
        </p:txBody>
      </p:sp>
      <p:grpSp>
        <p:nvGrpSpPr>
          <p:cNvPr id="3" name="Group 2">
            <a:extLst>
              <a:ext uri="{FF2B5EF4-FFF2-40B4-BE49-F238E27FC236}">
                <a16:creationId xmlns:a16="http://schemas.microsoft.com/office/drawing/2014/main" id="{97CB4167-6A9B-4078-89C3-3242142D8D0E}"/>
              </a:ext>
            </a:extLst>
          </p:cNvPr>
          <p:cNvGrpSpPr/>
          <p:nvPr/>
        </p:nvGrpSpPr>
        <p:grpSpPr>
          <a:xfrm>
            <a:off x="685800" y="830452"/>
            <a:ext cx="2546712" cy="2496118"/>
            <a:chOff x="848472" y="925555"/>
            <a:chExt cx="2384040" cy="2524886"/>
          </a:xfrm>
        </p:grpSpPr>
        <p:sp>
          <p:nvSpPr>
            <p:cNvPr id="4" name="TextBox 3">
              <a:extLst>
                <a:ext uri="{FF2B5EF4-FFF2-40B4-BE49-F238E27FC236}">
                  <a16:creationId xmlns:a16="http://schemas.microsoft.com/office/drawing/2014/main" id="{A89A001F-22B0-421E-92ED-171BD016C45B}"/>
                </a:ext>
              </a:extLst>
            </p:cNvPr>
            <p:cNvSpPr txBox="1"/>
            <p:nvPr/>
          </p:nvSpPr>
          <p:spPr>
            <a:xfrm>
              <a:off x="848472" y="925555"/>
              <a:ext cx="2384040" cy="2272664"/>
            </a:xfrm>
            <a:prstGeom prst="rect">
              <a:avLst/>
            </a:prstGeom>
            <a:noFill/>
          </p:spPr>
          <p:txBody>
            <a:bodyPr wrap="square" lIns="108000" rIns="108000" rtlCol="0" anchor="ctr">
              <a:spAutoFit/>
            </a:bodyPr>
            <a:lstStyle/>
            <a:p>
              <a:pPr algn="ctr"/>
              <a:r>
                <a:rPr lang="en-US" altLang="ko-KR" sz="14000" b="1" dirty="0">
                  <a:solidFill>
                    <a:srgbClr val="3E454D"/>
                  </a:solidFill>
                  <a:latin typeface="Bahnschrift" panose="020B0502040204020203" pitchFamily="34" charset="0"/>
                  <a:cs typeface="Arial" pitchFamily="34" charset="0"/>
                </a:rPr>
                <a:t>01</a:t>
              </a:r>
              <a:endParaRPr lang="ko-KR" altLang="en-US" sz="14000" b="1" dirty="0">
                <a:solidFill>
                  <a:srgbClr val="3E454D"/>
                </a:solidFill>
                <a:latin typeface="Bahnschrift" panose="020B0502040204020203" pitchFamily="34" charset="0"/>
                <a:cs typeface="Arial" pitchFamily="34" charset="0"/>
              </a:endParaRPr>
            </a:p>
          </p:txBody>
        </p:sp>
        <p:sp>
          <p:nvSpPr>
            <p:cNvPr id="7" name="TextBox 6">
              <a:extLst>
                <a:ext uri="{FF2B5EF4-FFF2-40B4-BE49-F238E27FC236}">
                  <a16:creationId xmlns:a16="http://schemas.microsoft.com/office/drawing/2014/main" id="{914293F0-879F-4074-8C2D-72DC40325821}"/>
                </a:ext>
              </a:extLst>
            </p:cNvPr>
            <p:cNvSpPr txBox="1"/>
            <p:nvPr/>
          </p:nvSpPr>
          <p:spPr>
            <a:xfrm>
              <a:off x="941660" y="2858926"/>
              <a:ext cx="2290852" cy="591515"/>
            </a:xfrm>
            <a:prstGeom prst="rect">
              <a:avLst/>
            </a:prstGeom>
            <a:noFill/>
          </p:spPr>
          <p:txBody>
            <a:bodyPr wrap="square" lIns="0" rtlCol="0">
              <a:spAutoFit/>
            </a:bodyPr>
            <a:lstStyle/>
            <a:p>
              <a:pPr algn="ctr"/>
              <a:r>
                <a:rPr lang="ru-RU" sz="1600" b="1">
                  <a:solidFill>
                    <a:srgbClr val="3E454D"/>
                  </a:solidFill>
                  <a:latin typeface="Bahnschrift" panose="020B0502040204020203" pitchFamily="34" charset="0"/>
                </a:rPr>
                <a:t>МАЪНАВИЙ СИЁСИЙ </a:t>
              </a:r>
              <a:r>
                <a:rPr lang="ru-RU" sz="1600" b="1" dirty="0">
                  <a:solidFill>
                    <a:srgbClr val="3E454D"/>
                  </a:solidFill>
                  <a:latin typeface="Bahnschrift" panose="020B0502040204020203" pitchFamily="34" charset="0"/>
                </a:rPr>
                <a:t>СУСТЛИК</a:t>
              </a:r>
            </a:p>
          </p:txBody>
        </p:sp>
      </p:grpSp>
      <p:grpSp>
        <p:nvGrpSpPr>
          <p:cNvPr id="8" name="Group 7">
            <a:extLst>
              <a:ext uri="{FF2B5EF4-FFF2-40B4-BE49-F238E27FC236}">
                <a16:creationId xmlns:a16="http://schemas.microsoft.com/office/drawing/2014/main" id="{F284D155-43AA-46AC-9789-9379D98790DD}"/>
              </a:ext>
            </a:extLst>
          </p:cNvPr>
          <p:cNvGrpSpPr/>
          <p:nvPr/>
        </p:nvGrpSpPr>
        <p:grpSpPr>
          <a:xfrm>
            <a:off x="4691858" y="843253"/>
            <a:ext cx="2808283" cy="2564725"/>
            <a:chOff x="682944" y="1496121"/>
            <a:chExt cx="2808283" cy="2564725"/>
          </a:xfrm>
        </p:grpSpPr>
        <p:sp>
          <p:nvSpPr>
            <p:cNvPr id="9" name="TextBox 8">
              <a:extLst>
                <a:ext uri="{FF2B5EF4-FFF2-40B4-BE49-F238E27FC236}">
                  <a16:creationId xmlns:a16="http://schemas.microsoft.com/office/drawing/2014/main" id="{0C13F4CC-F4CD-4ABC-BE87-78E23CC5CAD0}"/>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rgbClr val="3E454D"/>
                  </a:solidFill>
                  <a:latin typeface="Bahnschrift" panose="020B0502040204020203" pitchFamily="34" charset="0"/>
                  <a:cs typeface="Arial" pitchFamily="34" charset="0"/>
                </a:rPr>
                <a:t>02</a:t>
              </a:r>
              <a:endParaRPr lang="ko-KR" altLang="en-US" sz="14000" b="1" dirty="0">
                <a:solidFill>
                  <a:srgbClr val="3E454D"/>
                </a:solidFill>
                <a:latin typeface="Bahnschrift" panose="020B0502040204020203" pitchFamily="34" charset="0"/>
                <a:cs typeface="Arial" pitchFamily="34" charset="0"/>
              </a:endParaRPr>
            </a:p>
          </p:txBody>
        </p:sp>
        <p:sp>
          <p:nvSpPr>
            <p:cNvPr id="12" name="TextBox 11">
              <a:extLst>
                <a:ext uri="{FF2B5EF4-FFF2-40B4-BE49-F238E27FC236}">
                  <a16:creationId xmlns:a16="http://schemas.microsoft.com/office/drawing/2014/main" id="{E8EF6E96-8C33-4886-A274-22EBB6B0EF2E}"/>
                </a:ext>
              </a:extLst>
            </p:cNvPr>
            <p:cNvSpPr txBox="1"/>
            <p:nvPr/>
          </p:nvSpPr>
          <p:spPr>
            <a:xfrm>
              <a:off x="682944" y="3476071"/>
              <a:ext cx="2808283" cy="584775"/>
            </a:xfrm>
            <a:prstGeom prst="rect">
              <a:avLst/>
            </a:prstGeom>
            <a:noFill/>
          </p:spPr>
          <p:txBody>
            <a:bodyPr wrap="square" lIns="0" rtlCol="0">
              <a:spAutoFit/>
            </a:bodyPr>
            <a:lstStyle/>
            <a:p>
              <a:pPr algn="ctr"/>
              <a:r>
                <a:rPr lang="ru-RU" sz="1600" b="1" dirty="0">
                  <a:solidFill>
                    <a:srgbClr val="3E454D"/>
                  </a:solidFill>
                  <a:latin typeface="Bahnschrift" panose="020B0502040204020203" pitchFamily="34" charset="0"/>
                </a:rPr>
                <a:t>ИНТИЗОМ ВА МЕХНАТГА БУЛГАН СУСТ ЁНДАШУВ</a:t>
              </a:r>
            </a:p>
          </p:txBody>
        </p:sp>
      </p:grpSp>
      <p:grpSp>
        <p:nvGrpSpPr>
          <p:cNvPr id="13" name="Group 12">
            <a:extLst>
              <a:ext uri="{FF2B5EF4-FFF2-40B4-BE49-F238E27FC236}">
                <a16:creationId xmlns:a16="http://schemas.microsoft.com/office/drawing/2014/main" id="{833845E9-2076-4E32-8BA6-00311C715F5A}"/>
              </a:ext>
            </a:extLst>
          </p:cNvPr>
          <p:cNvGrpSpPr/>
          <p:nvPr/>
        </p:nvGrpSpPr>
        <p:grpSpPr>
          <a:xfrm>
            <a:off x="8621854" y="843253"/>
            <a:ext cx="2872931" cy="2564724"/>
            <a:chOff x="604026" y="938503"/>
            <a:chExt cx="2872931" cy="2564724"/>
          </a:xfrm>
        </p:grpSpPr>
        <p:sp>
          <p:nvSpPr>
            <p:cNvPr id="14" name="TextBox 13">
              <a:extLst>
                <a:ext uri="{FF2B5EF4-FFF2-40B4-BE49-F238E27FC236}">
                  <a16:creationId xmlns:a16="http://schemas.microsoft.com/office/drawing/2014/main" id="{957827A8-0B46-4BA8-BFAD-5C67DDA5A8B0}"/>
                </a:ext>
              </a:extLst>
            </p:cNvPr>
            <p:cNvSpPr txBox="1"/>
            <p:nvPr/>
          </p:nvSpPr>
          <p:spPr>
            <a:xfrm>
              <a:off x="848472" y="938503"/>
              <a:ext cx="2384040" cy="2246769"/>
            </a:xfrm>
            <a:prstGeom prst="rect">
              <a:avLst/>
            </a:prstGeom>
            <a:noFill/>
          </p:spPr>
          <p:txBody>
            <a:bodyPr wrap="square" lIns="108000" rIns="108000" rtlCol="0" anchor="ctr">
              <a:spAutoFit/>
            </a:bodyPr>
            <a:lstStyle/>
            <a:p>
              <a:pPr algn="ctr"/>
              <a:r>
                <a:rPr lang="en-US" altLang="ko-KR" sz="14000" b="1" dirty="0">
                  <a:solidFill>
                    <a:srgbClr val="3E454D"/>
                  </a:solidFill>
                  <a:latin typeface="Bahnschrift" panose="020B0502040204020203" pitchFamily="34" charset="0"/>
                  <a:cs typeface="Arial" pitchFamily="34" charset="0"/>
                </a:rPr>
                <a:t>03</a:t>
              </a:r>
              <a:endParaRPr lang="ko-KR" altLang="en-US" sz="14000" b="1" dirty="0">
                <a:solidFill>
                  <a:srgbClr val="3E454D"/>
                </a:solidFill>
                <a:latin typeface="Bahnschrift" panose="020B0502040204020203" pitchFamily="34" charset="0"/>
                <a:cs typeface="Arial" pitchFamily="34" charset="0"/>
              </a:endParaRPr>
            </a:p>
          </p:txBody>
        </p:sp>
        <p:sp>
          <p:nvSpPr>
            <p:cNvPr id="17" name="TextBox 16">
              <a:extLst>
                <a:ext uri="{FF2B5EF4-FFF2-40B4-BE49-F238E27FC236}">
                  <a16:creationId xmlns:a16="http://schemas.microsoft.com/office/drawing/2014/main" id="{CCC81761-2F19-4F1D-9BA1-2FF79393C228}"/>
                </a:ext>
              </a:extLst>
            </p:cNvPr>
            <p:cNvSpPr txBox="1"/>
            <p:nvPr/>
          </p:nvSpPr>
          <p:spPr>
            <a:xfrm>
              <a:off x="604026" y="2918452"/>
              <a:ext cx="2872931" cy="584775"/>
            </a:xfrm>
            <a:prstGeom prst="rect">
              <a:avLst/>
            </a:prstGeom>
            <a:noFill/>
          </p:spPr>
          <p:txBody>
            <a:bodyPr wrap="square" lIns="0" rtlCol="0">
              <a:spAutoFit/>
            </a:bodyPr>
            <a:lstStyle/>
            <a:p>
              <a:pPr algn="ctr"/>
              <a:r>
                <a:rPr lang="ru-RU" sz="1600" b="1" dirty="0">
                  <a:solidFill>
                    <a:srgbClr val="3E454D"/>
                  </a:solidFill>
                  <a:latin typeface="Bahnschrift" panose="020B0502040204020203" pitchFamily="34" charset="0"/>
                </a:rPr>
                <a:t>БИЛИМ ДАРАЖАСИНИНГ ЗАИФЛИГИ</a:t>
              </a:r>
            </a:p>
          </p:txBody>
        </p:sp>
      </p:grpSp>
      <p:grpSp>
        <p:nvGrpSpPr>
          <p:cNvPr id="18" name="Group 17">
            <a:extLst>
              <a:ext uri="{FF2B5EF4-FFF2-40B4-BE49-F238E27FC236}">
                <a16:creationId xmlns:a16="http://schemas.microsoft.com/office/drawing/2014/main" id="{5E6D26D7-72C6-4BAC-93D7-085CC9591BD7}"/>
              </a:ext>
            </a:extLst>
          </p:cNvPr>
          <p:cNvGrpSpPr/>
          <p:nvPr/>
        </p:nvGrpSpPr>
        <p:grpSpPr>
          <a:xfrm>
            <a:off x="685800" y="3565344"/>
            <a:ext cx="2712239" cy="2778460"/>
            <a:chOff x="685800" y="1496121"/>
            <a:chExt cx="2712239" cy="2778460"/>
          </a:xfrm>
        </p:grpSpPr>
        <p:sp>
          <p:nvSpPr>
            <p:cNvPr id="19" name="TextBox 18">
              <a:extLst>
                <a:ext uri="{FF2B5EF4-FFF2-40B4-BE49-F238E27FC236}">
                  <a16:creationId xmlns:a16="http://schemas.microsoft.com/office/drawing/2014/main" id="{911D2CFB-65BA-40C4-B8A0-BE07B0639618}"/>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rgbClr val="3E454D"/>
                  </a:solidFill>
                  <a:latin typeface="Bahnschrift" panose="020B0502040204020203" pitchFamily="34" charset="0"/>
                  <a:cs typeface="Arial" pitchFamily="34" charset="0"/>
                </a:rPr>
                <a:t>04</a:t>
              </a:r>
              <a:endParaRPr lang="ko-KR" altLang="en-US" sz="14000" b="1" dirty="0">
                <a:solidFill>
                  <a:srgbClr val="3E454D"/>
                </a:solidFill>
                <a:latin typeface="Bahnschrift" panose="020B0502040204020203" pitchFamily="34" charset="0"/>
                <a:cs typeface="Arial" pitchFamily="34" charset="0"/>
              </a:endParaRPr>
            </a:p>
          </p:txBody>
        </p:sp>
        <p:sp>
          <p:nvSpPr>
            <p:cNvPr id="22" name="TextBox 21">
              <a:extLst>
                <a:ext uri="{FF2B5EF4-FFF2-40B4-BE49-F238E27FC236}">
                  <a16:creationId xmlns:a16="http://schemas.microsoft.com/office/drawing/2014/main" id="{CAB47EE6-FC4E-4344-AE73-BB2047B062AE}"/>
                </a:ext>
              </a:extLst>
            </p:cNvPr>
            <p:cNvSpPr txBox="1"/>
            <p:nvPr/>
          </p:nvSpPr>
          <p:spPr>
            <a:xfrm>
              <a:off x="685800" y="3443584"/>
              <a:ext cx="2712239" cy="830997"/>
            </a:xfrm>
            <a:prstGeom prst="rect">
              <a:avLst/>
            </a:prstGeom>
            <a:noFill/>
          </p:spPr>
          <p:txBody>
            <a:bodyPr wrap="square" lIns="0" rtlCol="0">
              <a:spAutoFit/>
            </a:bodyPr>
            <a:lstStyle/>
            <a:p>
              <a:pPr algn="ctr"/>
              <a:r>
                <a:rPr lang="ru-RU" sz="1600" b="1" dirty="0">
                  <a:solidFill>
                    <a:srgbClr val="3E454D"/>
                  </a:solidFill>
                  <a:latin typeface="Bahnschrift" panose="020B0502040204020203" pitchFamily="34" charset="0"/>
                </a:rPr>
                <a:t>ТАШКИЛОТЧИЛИК КОБИЛИЯТИНИНГ СУСТЛИГИ</a:t>
              </a:r>
            </a:p>
          </p:txBody>
        </p:sp>
      </p:grpSp>
      <p:grpSp>
        <p:nvGrpSpPr>
          <p:cNvPr id="23" name="Group 22">
            <a:extLst>
              <a:ext uri="{FF2B5EF4-FFF2-40B4-BE49-F238E27FC236}">
                <a16:creationId xmlns:a16="http://schemas.microsoft.com/office/drawing/2014/main" id="{62C0A3C2-9396-4614-A573-4CB2FF9C08A1}"/>
              </a:ext>
            </a:extLst>
          </p:cNvPr>
          <p:cNvGrpSpPr/>
          <p:nvPr/>
        </p:nvGrpSpPr>
        <p:grpSpPr>
          <a:xfrm>
            <a:off x="4519001" y="3556200"/>
            <a:ext cx="3182252" cy="2485537"/>
            <a:chOff x="510087" y="1496121"/>
            <a:chExt cx="3182252" cy="2485537"/>
          </a:xfrm>
        </p:grpSpPr>
        <p:sp>
          <p:nvSpPr>
            <p:cNvPr id="24" name="TextBox 23">
              <a:extLst>
                <a:ext uri="{FF2B5EF4-FFF2-40B4-BE49-F238E27FC236}">
                  <a16:creationId xmlns:a16="http://schemas.microsoft.com/office/drawing/2014/main" id="{873C0BDF-0F1F-487E-A659-2CEFDB38AF02}"/>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rgbClr val="3E454D"/>
                  </a:solidFill>
                  <a:latin typeface="Bahnschrift" panose="020B0502040204020203" pitchFamily="34" charset="0"/>
                  <a:cs typeface="Arial" pitchFamily="34" charset="0"/>
                </a:rPr>
                <a:t>05</a:t>
              </a:r>
              <a:endParaRPr lang="ko-KR" altLang="en-US" sz="14000" b="1" dirty="0">
                <a:solidFill>
                  <a:srgbClr val="3E454D"/>
                </a:solidFill>
                <a:latin typeface="Bahnschrift" panose="020B0502040204020203" pitchFamily="34" charset="0"/>
                <a:cs typeface="Arial" pitchFamily="34" charset="0"/>
              </a:endParaRPr>
            </a:p>
          </p:txBody>
        </p:sp>
        <p:sp>
          <p:nvSpPr>
            <p:cNvPr id="27" name="TextBox 26">
              <a:extLst>
                <a:ext uri="{FF2B5EF4-FFF2-40B4-BE49-F238E27FC236}">
                  <a16:creationId xmlns:a16="http://schemas.microsoft.com/office/drawing/2014/main" id="{4E1356DD-D7FC-4D3A-B89D-8EB0CB709F69}"/>
                </a:ext>
              </a:extLst>
            </p:cNvPr>
            <p:cNvSpPr txBox="1"/>
            <p:nvPr/>
          </p:nvSpPr>
          <p:spPr>
            <a:xfrm>
              <a:off x="510087" y="3458438"/>
              <a:ext cx="3182252" cy="523220"/>
            </a:xfrm>
            <a:prstGeom prst="rect">
              <a:avLst/>
            </a:prstGeom>
            <a:noFill/>
          </p:spPr>
          <p:txBody>
            <a:bodyPr wrap="square" lIns="0" rtlCol="0">
              <a:spAutoFit/>
            </a:bodyPr>
            <a:lstStyle/>
            <a:p>
              <a:pPr algn="ctr"/>
              <a:r>
                <a:rPr lang="ru-RU" sz="1400" b="1" dirty="0">
                  <a:solidFill>
                    <a:srgbClr val="3E454D"/>
                  </a:solidFill>
                  <a:latin typeface="Bahnschrift" panose="020B0502040204020203" pitchFamily="34" charset="0"/>
                </a:rPr>
                <a:t>БОШКАРИШ САМАРАДОРЛИГИНИ ТАЪМИНЛАЙ ОЛМАСЛИК</a:t>
              </a:r>
            </a:p>
          </p:txBody>
        </p:sp>
      </p:grpSp>
      <p:grpSp>
        <p:nvGrpSpPr>
          <p:cNvPr id="28" name="Group 27">
            <a:extLst>
              <a:ext uri="{FF2B5EF4-FFF2-40B4-BE49-F238E27FC236}">
                <a16:creationId xmlns:a16="http://schemas.microsoft.com/office/drawing/2014/main" id="{75E6A4A8-0045-4CEE-A2D2-007CAB230BBE}"/>
              </a:ext>
            </a:extLst>
          </p:cNvPr>
          <p:cNvGrpSpPr/>
          <p:nvPr/>
        </p:nvGrpSpPr>
        <p:grpSpPr>
          <a:xfrm>
            <a:off x="8601226" y="3537912"/>
            <a:ext cx="2852453" cy="2606504"/>
            <a:chOff x="583398" y="1496121"/>
            <a:chExt cx="2852453" cy="2606504"/>
          </a:xfrm>
        </p:grpSpPr>
        <p:sp>
          <p:nvSpPr>
            <p:cNvPr id="29" name="TextBox 28">
              <a:extLst>
                <a:ext uri="{FF2B5EF4-FFF2-40B4-BE49-F238E27FC236}">
                  <a16:creationId xmlns:a16="http://schemas.microsoft.com/office/drawing/2014/main" id="{A3C3E4FD-921A-4600-8F12-9E7C171F9A4A}"/>
                </a:ext>
              </a:extLst>
            </p:cNvPr>
            <p:cNvSpPr txBox="1"/>
            <p:nvPr/>
          </p:nvSpPr>
          <p:spPr>
            <a:xfrm>
              <a:off x="848472" y="1496121"/>
              <a:ext cx="2384040" cy="2246769"/>
            </a:xfrm>
            <a:prstGeom prst="rect">
              <a:avLst/>
            </a:prstGeom>
            <a:noFill/>
          </p:spPr>
          <p:txBody>
            <a:bodyPr wrap="square" lIns="108000" rIns="108000" rtlCol="0" anchor="ctr">
              <a:spAutoFit/>
            </a:bodyPr>
            <a:lstStyle/>
            <a:p>
              <a:pPr algn="ctr"/>
              <a:r>
                <a:rPr lang="en-US" altLang="ko-KR" sz="14000" b="1" dirty="0">
                  <a:solidFill>
                    <a:srgbClr val="3E454D"/>
                  </a:solidFill>
                  <a:latin typeface="Bahnschrift" panose="020B0502040204020203" pitchFamily="34" charset="0"/>
                  <a:cs typeface="Arial" pitchFamily="34" charset="0"/>
                </a:rPr>
                <a:t>06</a:t>
              </a:r>
              <a:endParaRPr lang="ko-KR" altLang="en-US" sz="14000" b="1" dirty="0">
                <a:solidFill>
                  <a:srgbClr val="3E454D"/>
                </a:solidFill>
                <a:latin typeface="Bahnschrift" panose="020B0502040204020203" pitchFamily="34" charset="0"/>
                <a:cs typeface="Arial" pitchFamily="34" charset="0"/>
              </a:endParaRPr>
            </a:p>
          </p:txBody>
        </p:sp>
        <p:sp>
          <p:nvSpPr>
            <p:cNvPr id="32" name="TextBox 31">
              <a:extLst>
                <a:ext uri="{FF2B5EF4-FFF2-40B4-BE49-F238E27FC236}">
                  <a16:creationId xmlns:a16="http://schemas.microsoft.com/office/drawing/2014/main" id="{204ADCAF-B86B-4703-8464-48C8786C4559}"/>
                </a:ext>
              </a:extLst>
            </p:cNvPr>
            <p:cNvSpPr txBox="1"/>
            <p:nvPr/>
          </p:nvSpPr>
          <p:spPr>
            <a:xfrm>
              <a:off x="583398" y="3517850"/>
              <a:ext cx="2852453" cy="584775"/>
            </a:xfrm>
            <a:prstGeom prst="rect">
              <a:avLst/>
            </a:prstGeom>
            <a:noFill/>
          </p:spPr>
          <p:txBody>
            <a:bodyPr wrap="square" lIns="0" rtlCol="0">
              <a:spAutoFit/>
            </a:bodyPr>
            <a:lstStyle/>
            <a:p>
              <a:pPr algn="ctr"/>
              <a:r>
                <a:rPr lang="ru-RU" sz="1600" b="1" dirty="0">
                  <a:solidFill>
                    <a:srgbClr val="3E454D"/>
                  </a:solidFill>
                  <a:latin typeface="Bahnschrift" panose="020B0502040204020203" pitchFamily="34" charset="0"/>
                </a:rPr>
                <a:t>ВАҚТНИ ОРТИҚЧА ИСРОФ ҚИЛИШ</a:t>
              </a:r>
              <a:endParaRPr lang="ko-KR" altLang="en-US" sz="1600" b="1" dirty="0">
                <a:solidFill>
                  <a:srgbClr val="3E454D"/>
                </a:solidFill>
                <a:latin typeface="Bahnschrift" panose="020B0502040204020203" pitchFamily="34" charset="0"/>
                <a:cs typeface="Arial" pitchFamily="34" charset="0"/>
              </a:endParaRPr>
            </a:p>
          </p:txBody>
        </p:sp>
      </p:grpSp>
    </p:spTree>
    <p:extLst>
      <p:ext uri="{BB962C8B-B14F-4D97-AF65-F5344CB8AC3E}">
        <p14:creationId xmlns:p14="http://schemas.microsoft.com/office/powerpoint/2010/main" val="757260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042" y="104661"/>
            <a:ext cx="8229600" cy="851781"/>
          </a:xfrm>
          <a:solidFill>
            <a:schemeClr val="accent1">
              <a:lumMod val="50000"/>
            </a:schemeClr>
          </a:solidFill>
        </p:spPr>
        <p:txBody>
          <a:bodyPr>
            <a:normAutofit/>
          </a:bodyPr>
          <a:lstStyle/>
          <a:p>
            <a:pPr algn="ctr"/>
            <a:r>
              <a:rPr lang="uz-Cyrl-UZ" altLang="ru-RU" sz="2800" b="1" dirty="0">
                <a:solidFill>
                  <a:schemeClr val="bg1"/>
                </a:solidFill>
                <a:latin typeface="Bahnschrift" panose="020B0502040204020203" pitchFamily="34" charset="0"/>
                <a:cs typeface="Times New Roman" panose="02020603050405020304" pitchFamily="18" charset="0"/>
              </a:rPr>
              <a:t>Раҳбарга қўйиладиган замонавий талаблар </a:t>
            </a:r>
          </a:p>
        </p:txBody>
      </p:sp>
      <p:sp>
        <p:nvSpPr>
          <p:cNvPr id="5" name="Скругленный прямоугольник 4"/>
          <p:cNvSpPr/>
          <p:nvPr/>
        </p:nvSpPr>
        <p:spPr>
          <a:xfrm>
            <a:off x="3013842" y="1219201"/>
            <a:ext cx="7669924" cy="141890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solidFill>
                  <a:schemeClr val="tx1"/>
                </a:solidFill>
                <a:latin typeface="Bahnschrift" panose="020B0502040204020203" pitchFamily="34" charset="0"/>
                <a:cs typeface="Times New Roman" panose="02020603050405020304" pitchFamily="18" charset="0"/>
              </a:rPr>
              <a:t>Юқори</a:t>
            </a:r>
            <a:r>
              <a:rPr lang="ru-RU" sz="2400" b="1" dirty="0">
                <a:solidFill>
                  <a:schemeClr val="tx1"/>
                </a:solidFill>
                <a:latin typeface="Bahnschrift" panose="020B0502040204020203" pitchFamily="34" charset="0"/>
                <a:cs typeface="Times New Roman" panose="02020603050405020304" pitchFamily="18" charset="0"/>
              </a:rPr>
              <a:t> </a:t>
            </a:r>
            <a:r>
              <a:rPr lang="ru-RU" sz="2400" b="1" dirty="0" err="1">
                <a:solidFill>
                  <a:schemeClr val="tx1"/>
                </a:solidFill>
                <a:latin typeface="Bahnschrift" panose="020B0502040204020203" pitchFamily="34" charset="0"/>
                <a:cs typeface="Times New Roman" panose="02020603050405020304" pitchFamily="18" charset="0"/>
              </a:rPr>
              <a:t>даражадаги</a:t>
            </a:r>
            <a:r>
              <a:rPr lang="ru-RU" sz="2400" b="1" dirty="0">
                <a:solidFill>
                  <a:schemeClr val="tx1"/>
                </a:solidFill>
                <a:latin typeface="Bahnschrift" panose="020B0502040204020203" pitchFamily="34" charset="0"/>
                <a:cs typeface="Times New Roman" panose="02020603050405020304" pitchFamily="18" charset="0"/>
              </a:rPr>
              <a:t> </a:t>
            </a:r>
            <a:r>
              <a:rPr lang="ru-RU" sz="2400" b="1" dirty="0" err="1">
                <a:solidFill>
                  <a:schemeClr val="tx1"/>
                </a:solidFill>
                <a:latin typeface="Bahnschrift" panose="020B0502040204020203" pitchFamily="34" charset="0"/>
                <a:cs typeface="Times New Roman" panose="02020603050405020304" pitchFamily="18" charset="0"/>
              </a:rPr>
              <a:t>профессионаллик</a:t>
            </a:r>
            <a:r>
              <a:rPr lang="ru-RU" sz="2400" b="1" dirty="0">
                <a:solidFill>
                  <a:schemeClr val="tx1"/>
                </a:solidFill>
                <a:latin typeface="Bahnschrift" panose="020B0502040204020203" pitchFamily="34" charset="0"/>
                <a:cs typeface="Times New Roman" panose="02020603050405020304" pitchFamily="18" charset="0"/>
              </a:rPr>
              <a:t>. </a:t>
            </a:r>
          </a:p>
          <a:p>
            <a:pPr algn="ctr"/>
            <a:r>
              <a:rPr lang="ru-RU" sz="2400" dirty="0" err="1">
                <a:solidFill>
                  <a:schemeClr val="tx1"/>
                </a:solidFill>
                <a:latin typeface="Bahnschrift" panose="020B0502040204020203" pitchFamily="34" charset="0"/>
                <a:cs typeface="Times New Roman" panose="02020603050405020304" pitchFamily="18" charset="0"/>
              </a:rPr>
              <a:t>Бу</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раҳбар</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авторитетини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шакллантириш</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ва</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сақлаш</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учун</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асосдир</a:t>
            </a:r>
            <a:endParaRPr lang="ru-RU" sz="2400" dirty="0">
              <a:solidFill>
                <a:schemeClr val="tx1"/>
              </a:solidFill>
              <a:latin typeface="Bahnschrift" panose="020B0502040204020203" pitchFamily="34" charset="0"/>
              <a:cs typeface="Times New Roman" panose="02020603050405020304" pitchFamily="18" charset="0"/>
            </a:endParaRPr>
          </a:p>
        </p:txBody>
      </p:sp>
      <p:sp>
        <p:nvSpPr>
          <p:cNvPr id="6" name="Семиугольник 5"/>
          <p:cNvSpPr/>
          <p:nvPr/>
        </p:nvSpPr>
        <p:spPr>
          <a:xfrm>
            <a:off x="1700048" y="1376856"/>
            <a:ext cx="1313794" cy="140838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1</a:t>
            </a:r>
            <a:endParaRPr lang="ru-RU" sz="4000" b="1" dirty="0">
              <a:latin typeface="Bahnschrift" panose="020B0502040204020203" pitchFamily="34" charset="0"/>
            </a:endParaRPr>
          </a:p>
        </p:txBody>
      </p:sp>
      <p:sp>
        <p:nvSpPr>
          <p:cNvPr id="7" name="Скругленный прямоугольник 6"/>
          <p:cNvSpPr/>
          <p:nvPr/>
        </p:nvSpPr>
        <p:spPr>
          <a:xfrm>
            <a:off x="3013842" y="3163617"/>
            <a:ext cx="7669924" cy="12507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sz="2400" b="1" dirty="0" err="1">
                <a:solidFill>
                  <a:schemeClr val="tx1"/>
                </a:solidFill>
                <a:latin typeface="Bahnschrift" panose="020B0502040204020203" pitchFamily="34" charset="0"/>
                <a:cs typeface="Times New Roman" panose="02020603050405020304" pitchFamily="18" charset="0"/>
              </a:rPr>
              <a:t>Масъулият</a:t>
            </a:r>
            <a:r>
              <a:rPr lang="ru-RU" sz="2400" b="1" dirty="0">
                <a:solidFill>
                  <a:schemeClr val="tx1"/>
                </a:solidFill>
                <a:latin typeface="Bahnschrift" panose="020B0502040204020203" pitchFamily="34" charset="0"/>
                <a:cs typeface="Times New Roman" panose="02020603050405020304" pitchFamily="18" charset="0"/>
              </a:rPr>
              <a:t> </a:t>
            </a:r>
            <a:r>
              <a:rPr lang="ru-RU" sz="2400" b="1" dirty="0" err="1">
                <a:solidFill>
                  <a:schemeClr val="tx1"/>
                </a:solidFill>
                <a:latin typeface="Bahnschrift" panose="020B0502040204020203" pitchFamily="34" charset="0"/>
                <a:cs typeface="Times New Roman" panose="02020603050405020304" pitchFamily="18" charset="0"/>
              </a:rPr>
              <a:t>ва</a:t>
            </a:r>
            <a:r>
              <a:rPr lang="ru-RU" sz="2400" b="1" dirty="0">
                <a:solidFill>
                  <a:schemeClr val="tx1"/>
                </a:solidFill>
                <a:latin typeface="Bahnschrift" panose="020B0502040204020203" pitchFamily="34" charset="0"/>
                <a:cs typeface="Times New Roman" panose="02020603050405020304" pitchFamily="18" charset="0"/>
              </a:rPr>
              <a:t> </a:t>
            </a:r>
            <a:r>
              <a:rPr lang="ru-RU" sz="2400" b="1" dirty="0" err="1">
                <a:solidFill>
                  <a:schemeClr val="tx1"/>
                </a:solidFill>
                <a:latin typeface="Bahnschrift" panose="020B0502040204020203" pitchFamily="34" charset="0"/>
                <a:cs typeface="Times New Roman" panose="02020603050405020304" pitchFamily="18" charset="0"/>
              </a:rPr>
              <a:t>ишончлилик</a:t>
            </a:r>
            <a:r>
              <a:rPr lang="ru-RU" sz="2400" dirty="0">
                <a:solidFill>
                  <a:schemeClr val="tx1"/>
                </a:solidFill>
                <a:latin typeface="Bahnschrift" panose="020B0502040204020203" pitchFamily="34" charset="0"/>
                <a:cs typeface="Times New Roman" panose="02020603050405020304" pitchFamily="18" charset="0"/>
              </a:rPr>
              <a:t>. </a:t>
            </a:r>
          </a:p>
          <a:p>
            <a:pPr fontAlgn="base"/>
            <a:r>
              <a:rPr lang="ru-RU" sz="2400" dirty="0" err="1">
                <a:solidFill>
                  <a:schemeClr val="tx1"/>
                </a:solidFill>
                <a:latin typeface="Bahnschrift" panose="020B0502040204020203" pitchFamily="34" charset="0"/>
                <a:cs typeface="Times New Roman" panose="02020603050405020304" pitchFamily="18" charset="0"/>
              </a:rPr>
              <a:t>Биз</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кундалик</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ҳаётимизда</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бу</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фазилатларнинг</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етишмаслигини</a:t>
            </a:r>
            <a:r>
              <a:rPr lang="ru-RU" sz="2400" dirty="0">
                <a:solidFill>
                  <a:schemeClr val="tx1"/>
                </a:solidFill>
                <a:latin typeface="Bahnschrift" panose="020B0502040204020203" pitchFamily="34" charset="0"/>
                <a:cs typeface="Times New Roman" panose="02020603050405020304" pitchFamily="18" charset="0"/>
              </a:rPr>
              <a:t> доимо </a:t>
            </a:r>
            <a:r>
              <a:rPr lang="ru-RU" sz="2400" dirty="0" err="1">
                <a:solidFill>
                  <a:schemeClr val="tx1"/>
                </a:solidFill>
                <a:latin typeface="Bahnschrift" panose="020B0502040204020203" pitchFamily="34" charset="0"/>
                <a:cs typeface="Times New Roman" panose="02020603050405020304" pitchFamily="18" charset="0"/>
              </a:rPr>
              <a:t>ҳис</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қиламиз</a:t>
            </a:r>
            <a:r>
              <a:rPr lang="ru-RU" sz="2400" dirty="0">
                <a:solidFill>
                  <a:schemeClr val="tx1"/>
                </a:solidFill>
                <a:latin typeface="Bahnschrift" panose="020B0502040204020203" pitchFamily="34" charset="0"/>
                <a:cs typeface="Times New Roman" panose="02020603050405020304" pitchFamily="18" charset="0"/>
              </a:rPr>
              <a:t>;</a:t>
            </a:r>
            <a:endParaRPr lang="ru-RU" sz="3600" dirty="0">
              <a:solidFill>
                <a:schemeClr val="tx1"/>
              </a:solidFill>
              <a:latin typeface="Bahnschrift" panose="020B0502040204020203" pitchFamily="34" charset="0"/>
              <a:cs typeface="Times New Roman" panose="02020603050405020304" pitchFamily="18" charset="0"/>
            </a:endParaRPr>
          </a:p>
        </p:txBody>
      </p:sp>
      <p:sp>
        <p:nvSpPr>
          <p:cNvPr id="8" name="Семиугольник 7"/>
          <p:cNvSpPr/>
          <p:nvPr/>
        </p:nvSpPr>
        <p:spPr>
          <a:xfrm>
            <a:off x="1700048" y="3005959"/>
            <a:ext cx="1313794" cy="140838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2</a:t>
            </a:r>
            <a:endParaRPr lang="ru-RU" sz="4000" b="1" dirty="0">
              <a:latin typeface="Bahnschrift" panose="020B0502040204020203" pitchFamily="34" charset="0"/>
            </a:endParaRPr>
          </a:p>
        </p:txBody>
      </p:sp>
      <p:sp>
        <p:nvSpPr>
          <p:cNvPr id="9" name="Скругленный прямоугольник 8"/>
          <p:cNvSpPr/>
          <p:nvPr/>
        </p:nvSpPr>
        <p:spPr>
          <a:xfrm>
            <a:off x="3013842" y="4729660"/>
            <a:ext cx="7669924" cy="215461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sz="2000" b="1" dirty="0" err="1">
                <a:solidFill>
                  <a:schemeClr val="tx1"/>
                </a:solidFill>
                <a:latin typeface="Bahnschrift" panose="020B0502040204020203" pitchFamily="34" charset="0"/>
                <a:cs typeface="Times New Roman" panose="02020603050405020304" pitchFamily="18" charset="0"/>
              </a:rPr>
              <a:t>Ўзига</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ишонч</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қўл</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остидагиларга</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таъсир</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ўтказиш</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қобилияти</a:t>
            </a:r>
            <a:endParaRPr lang="ru-RU" sz="2000" b="1" dirty="0">
              <a:solidFill>
                <a:schemeClr val="tx1"/>
              </a:solidFill>
              <a:latin typeface="Bahnschrift" panose="020B0502040204020203" pitchFamily="34" charset="0"/>
              <a:cs typeface="Times New Roman" panose="02020603050405020304" pitchFamily="18" charset="0"/>
            </a:endParaRPr>
          </a:p>
          <a:p>
            <a:pPr algn="ctr" fontAlgn="base"/>
            <a:r>
              <a:rPr lang="ru-RU" sz="1600" dirty="0" err="1">
                <a:solidFill>
                  <a:schemeClr val="tx1"/>
                </a:solidFill>
                <a:latin typeface="Bahnschrift" panose="020B0502040204020203" pitchFamily="34" charset="0"/>
                <a:cs typeface="Times New Roman" panose="02020603050405020304" pitchFamily="18" charset="0"/>
              </a:rPr>
              <a:t>Бошқарув</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фаолиятининг</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муваффақияти</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кўп</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жиҳатдан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айнан</a:t>
            </a:r>
            <a:r>
              <a:rPr lang="ru-RU" sz="1600" dirty="0">
                <a:solidFill>
                  <a:schemeClr val="tx1"/>
                </a:solidFill>
                <a:latin typeface="Bahnschrift" panose="020B0502040204020203" pitchFamily="34" charset="0"/>
                <a:cs typeface="Times New Roman" panose="02020603050405020304" pitchFamily="18" charset="0"/>
              </a:rPr>
              <a:t> шу </a:t>
            </a:r>
            <a:r>
              <a:rPr lang="ru-RU" sz="1600" dirty="0" err="1">
                <a:solidFill>
                  <a:schemeClr val="tx1"/>
                </a:solidFill>
                <a:latin typeface="Bahnschrift" panose="020B0502040204020203" pitchFamily="34" charset="0"/>
                <a:cs typeface="Times New Roman" panose="02020603050405020304" pitchFamily="18" charset="0"/>
              </a:rPr>
              <a:t>хусусият</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билан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белгиланади</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чунки</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биринчидан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қийин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вазиятда</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бундай</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раҳбарга</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таяниш</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мумкин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иккинчидан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раҳбарнинг</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ишончи</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қўл</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остидагиларга</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ўтади</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ва</a:t>
            </a:r>
            <a:r>
              <a:rPr lang="ru-RU" sz="1600" dirty="0">
                <a:solidFill>
                  <a:schemeClr val="tx1"/>
                </a:solidFill>
                <a:latin typeface="Bahnschrift" panose="020B0502040204020203" pitchFamily="34" charset="0"/>
                <a:cs typeface="Times New Roman" panose="02020603050405020304" pitchFamily="18" charset="0"/>
              </a:rPr>
              <a:t> улар </a:t>
            </a:r>
            <a:r>
              <a:rPr lang="ru-RU" sz="1600" dirty="0" err="1">
                <a:solidFill>
                  <a:schemeClr val="tx1"/>
                </a:solidFill>
                <a:latin typeface="Bahnschrift" panose="020B0502040204020203" pitchFamily="34" charset="0"/>
                <a:cs typeface="Times New Roman" panose="02020603050405020304" pitchFamily="18" charset="0"/>
              </a:rPr>
              <a:t>шунга</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мувофиқ</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ҳаракат</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қиладилар</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учинчидан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бошқа</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раҳбарлар</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билан</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муомала</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қилишда</a:t>
            </a:r>
            <a:r>
              <a:rPr lang="ru-RU" sz="1600" dirty="0">
                <a:solidFill>
                  <a:schemeClr val="tx1"/>
                </a:solidFill>
                <a:latin typeface="Bahnschrift" panose="020B0502040204020203" pitchFamily="34" charset="0"/>
                <a:cs typeface="Times New Roman" panose="02020603050405020304" pitchFamily="18" charset="0"/>
              </a:rPr>
              <a:t> </a:t>
            </a:r>
            <a:r>
              <a:rPr lang="ru-RU" sz="1600" dirty="0" err="1">
                <a:solidFill>
                  <a:schemeClr val="tx1"/>
                </a:solidFill>
                <a:latin typeface="Bahnschrift" panose="020B0502040204020203" pitchFamily="34" charset="0"/>
                <a:cs typeface="Times New Roman" panose="02020603050405020304" pitchFamily="18" charset="0"/>
              </a:rPr>
              <a:t>муҳим</a:t>
            </a:r>
            <a:r>
              <a:rPr lang="ru-RU" sz="1600" dirty="0">
                <a:solidFill>
                  <a:schemeClr val="tx1"/>
                </a:solidFill>
                <a:latin typeface="Bahnschrift" panose="020B0502040204020203" pitchFamily="34" charset="0"/>
                <a:cs typeface="Times New Roman" panose="02020603050405020304" pitchFamily="18" charset="0"/>
              </a:rPr>
              <a:t>;</a:t>
            </a:r>
          </a:p>
        </p:txBody>
      </p:sp>
      <p:sp>
        <p:nvSpPr>
          <p:cNvPr id="10" name="Семиугольник 9"/>
          <p:cNvSpPr/>
          <p:nvPr/>
        </p:nvSpPr>
        <p:spPr>
          <a:xfrm>
            <a:off x="1671145" y="4918843"/>
            <a:ext cx="1313794" cy="1408387"/>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3</a:t>
            </a:r>
            <a:endParaRPr lang="ru-RU" sz="4000" b="1" dirty="0">
              <a:latin typeface="Bahnschrift" panose="020B0502040204020203" pitchFamily="34" charset="0"/>
            </a:endParaRPr>
          </a:p>
        </p:txBody>
      </p:sp>
      <p:sp>
        <p:nvSpPr>
          <p:cNvPr id="3" name="Нижний колонтитул 2">
            <a:extLst>
              <a:ext uri="{FF2B5EF4-FFF2-40B4-BE49-F238E27FC236}">
                <a16:creationId xmlns:a16="http://schemas.microsoft.com/office/drawing/2014/main" id="{D1EEE448-D361-4460-A757-AFF2848C6705}"/>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509545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042" y="104661"/>
            <a:ext cx="8229600" cy="851781"/>
          </a:xfrm>
          <a:solidFill>
            <a:schemeClr val="accent1">
              <a:lumMod val="50000"/>
            </a:schemeClr>
          </a:solidFill>
        </p:spPr>
        <p:txBody>
          <a:bodyPr>
            <a:normAutofit/>
          </a:bodyPr>
          <a:lstStyle/>
          <a:p>
            <a:pPr algn="ctr"/>
            <a:r>
              <a:rPr lang="uz-Cyrl-UZ" altLang="ru-RU" sz="2800" b="1" dirty="0">
                <a:solidFill>
                  <a:schemeClr val="bg1"/>
                </a:solidFill>
                <a:latin typeface="Bahnschrift" panose="020B0502040204020203" pitchFamily="34" charset="0"/>
                <a:cs typeface="Times New Roman" panose="02020603050405020304" pitchFamily="18" charset="0"/>
              </a:rPr>
              <a:t>Раҳбарга қўйиладиган замонавий талаблар </a:t>
            </a:r>
          </a:p>
        </p:txBody>
      </p:sp>
      <p:sp>
        <p:nvSpPr>
          <p:cNvPr id="5" name="Скругленный прямоугольник 4"/>
          <p:cNvSpPr/>
          <p:nvPr/>
        </p:nvSpPr>
        <p:spPr>
          <a:xfrm>
            <a:off x="3013842" y="1219201"/>
            <a:ext cx="7669924" cy="162910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sz="2000" b="1" dirty="0" err="1">
                <a:solidFill>
                  <a:schemeClr val="tx1"/>
                </a:solidFill>
                <a:latin typeface="Bahnschrift" panose="020B0502040204020203" pitchFamily="34" charset="0"/>
                <a:cs typeface="Times New Roman" panose="02020603050405020304" pitchFamily="18" charset="0"/>
              </a:rPr>
              <a:t>Мустақиллик</a:t>
            </a:r>
            <a:r>
              <a:rPr lang="ru-RU" sz="2000" dirty="0">
                <a:solidFill>
                  <a:schemeClr val="tx1"/>
                </a:solidFill>
                <a:latin typeface="Bahnschrift" panose="020B0502040204020203" pitchFamily="34" charset="0"/>
                <a:cs typeface="Times New Roman" panose="02020603050405020304" pitchFamily="18" charset="0"/>
              </a:rPr>
              <a:t>. </a:t>
            </a:r>
            <a:br>
              <a:rPr lang="ru-RU" sz="2000" dirty="0">
                <a:solidFill>
                  <a:schemeClr val="tx1"/>
                </a:solidFill>
                <a:latin typeface="Bahnschrift" panose="020B0502040204020203" pitchFamily="34" charset="0"/>
                <a:cs typeface="Times New Roman" panose="02020603050405020304" pitchFamily="18" charset="0"/>
              </a:rPr>
            </a:br>
            <a:r>
              <a:rPr lang="ru-RU" sz="2000" dirty="0" err="1">
                <a:solidFill>
                  <a:schemeClr val="tx1"/>
                </a:solidFill>
                <a:latin typeface="Bahnschrift" panose="020B0502040204020203" pitchFamily="34" charset="0"/>
                <a:cs typeface="Times New Roman" panose="02020603050405020304" pitchFamily="18" charset="0"/>
              </a:rPr>
              <a:t>Раҳбар</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ўз</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позициясига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муайян</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муаммоларга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шахсий</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нуқтаи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назарига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эга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бўлиши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ва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ўз</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қўл</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остидагиларида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бундай</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хусусиятларни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қўллаб-қувватлаши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керак</a:t>
            </a:r>
            <a:r>
              <a:rPr lang="ru-RU" sz="2000" dirty="0">
                <a:solidFill>
                  <a:schemeClr val="tx1"/>
                </a:solidFill>
                <a:latin typeface="Bahnschrift" panose="020B0502040204020203" pitchFamily="34" charset="0"/>
                <a:cs typeface="Times New Roman" panose="02020603050405020304" pitchFamily="18" charset="0"/>
              </a:rPr>
              <a:t>;</a:t>
            </a:r>
          </a:p>
        </p:txBody>
      </p:sp>
      <p:sp>
        <p:nvSpPr>
          <p:cNvPr id="6" name="Семиугольник 5"/>
          <p:cNvSpPr/>
          <p:nvPr/>
        </p:nvSpPr>
        <p:spPr>
          <a:xfrm>
            <a:off x="1880038" y="1429412"/>
            <a:ext cx="1103587" cy="106154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4</a:t>
            </a:r>
            <a:endParaRPr lang="ru-RU" sz="4000" b="1" dirty="0">
              <a:latin typeface="Bahnschrift" panose="020B0502040204020203" pitchFamily="34" charset="0"/>
            </a:endParaRPr>
          </a:p>
        </p:txBody>
      </p:sp>
      <p:sp>
        <p:nvSpPr>
          <p:cNvPr id="7" name="Скругленный прямоугольник 6"/>
          <p:cNvSpPr/>
          <p:nvPr/>
        </p:nvSpPr>
        <p:spPr>
          <a:xfrm>
            <a:off x="2982312" y="2963927"/>
            <a:ext cx="7669924" cy="10510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b="1" dirty="0" err="1">
                <a:solidFill>
                  <a:schemeClr val="tx1"/>
                </a:solidFill>
                <a:latin typeface="Bahnschrift" panose="020B0502040204020203" pitchFamily="34" charset="0"/>
                <a:cs typeface="Times New Roman" panose="02020603050405020304" pitchFamily="18" charset="0"/>
              </a:rPr>
              <a:t>Муаммоларни</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ижодий</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ҳал</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қилиш</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муваффақиятга</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интилиш</a:t>
            </a:r>
            <a:r>
              <a:rPr lang="ru-RU" dirty="0">
                <a:solidFill>
                  <a:schemeClr val="tx1"/>
                </a:solidFill>
                <a:latin typeface="Bahnschrift" panose="020B0502040204020203" pitchFamily="34" charset="0"/>
                <a:cs typeface="Times New Roman" panose="02020603050405020304" pitchFamily="18" charset="0"/>
              </a:rPr>
              <a:t>. </a:t>
            </a:r>
          </a:p>
          <a:p>
            <a:pPr algn="ctr" fontAlgn="base"/>
            <a:r>
              <a:rPr lang="ru-RU" dirty="0" err="1">
                <a:solidFill>
                  <a:schemeClr val="tx1"/>
                </a:solidFill>
                <a:latin typeface="Bahnschrift" panose="020B0502040204020203" pitchFamily="34" charset="0"/>
                <a:cs typeface="Times New Roman" panose="02020603050405020304" pitchFamily="18" charset="0"/>
              </a:rPr>
              <a:t>Бу</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раҳбарнинг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ақл-заковати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унинг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мотивациясига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боғлиқ</a:t>
            </a:r>
            <a:r>
              <a:rPr lang="ru-RU" dirty="0">
                <a:solidFill>
                  <a:schemeClr val="tx1"/>
                </a:solidFill>
                <a:latin typeface="Bahnschrift" panose="020B0502040204020203" pitchFamily="34" charset="0"/>
                <a:cs typeface="Times New Roman" panose="02020603050405020304" pitchFamily="18" charset="0"/>
              </a:rPr>
              <a:t>.</a:t>
            </a:r>
          </a:p>
        </p:txBody>
      </p:sp>
      <p:sp>
        <p:nvSpPr>
          <p:cNvPr id="8" name="Семиугольник 7"/>
          <p:cNvSpPr/>
          <p:nvPr/>
        </p:nvSpPr>
        <p:spPr>
          <a:xfrm>
            <a:off x="1910256" y="2890352"/>
            <a:ext cx="1043153" cy="116664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5</a:t>
            </a:r>
            <a:endParaRPr lang="ru-RU" sz="4000" b="1" dirty="0">
              <a:latin typeface="Bahnschrift" panose="020B0502040204020203" pitchFamily="34" charset="0"/>
            </a:endParaRPr>
          </a:p>
        </p:txBody>
      </p:sp>
      <p:sp>
        <p:nvSpPr>
          <p:cNvPr id="9" name="Скругленный прямоугольник 8"/>
          <p:cNvSpPr/>
          <p:nvPr/>
        </p:nvSpPr>
        <p:spPr>
          <a:xfrm>
            <a:off x="3013842" y="4214649"/>
            <a:ext cx="7669924" cy="26696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b="1" dirty="0" err="1">
                <a:solidFill>
                  <a:schemeClr val="tx1"/>
                </a:solidFill>
                <a:latin typeface="Bahnschrift" panose="020B0502040204020203" pitchFamily="34" charset="0"/>
                <a:cs typeface="Times New Roman" panose="02020603050405020304" pitchFamily="18" charset="0"/>
              </a:rPr>
              <a:t>Инновацияларга</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интилиш</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қобилияти</a:t>
            </a:r>
            <a:r>
              <a:rPr lang="ru-RU" b="1" dirty="0">
                <a:solidFill>
                  <a:schemeClr val="tx1"/>
                </a:solidFill>
                <a:latin typeface="Bahnschrift" panose="020B0502040204020203" pitchFamily="34" charset="0"/>
                <a:cs typeface="Times New Roman" panose="02020603050405020304" pitchFamily="18" charset="0"/>
              </a:rPr>
              <a:t> </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раҳбарнинг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интегратив</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қобилияти</a:t>
            </a:r>
            <a:r>
              <a:rPr lang="ru-RU" dirty="0">
                <a:solidFill>
                  <a:schemeClr val="tx1"/>
                </a:solidFill>
                <a:latin typeface="Bahnschrift" panose="020B0502040204020203" pitchFamily="34" charset="0"/>
                <a:cs typeface="Times New Roman" panose="02020603050405020304" pitchFamily="18" charset="0"/>
              </a:rPr>
              <a:t>, шу </a:t>
            </a:r>
            <a:r>
              <a:rPr lang="ru-RU" dirty="0" err="1">
                <a:solidFill>
                  <a:schemeClr val="tx1"/>
                </a:solidFill>
                <a:latin typeface="Bahnschrift" panose="020B0502040204020203" pitchFamily="34" charset="0"/>
                <a:cs typeface="Times New Roman" panose="02020603050405020304" pitchFamily="18" charset="0"/>
              </a:rPr>
              <a:t>жумладан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одамларда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ижодий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ёндашувни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ижобий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баҳолаш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ўз</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ижодий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қобилиятларига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ишониш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ижодкорликка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тўсқинлик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қилувчи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омилларни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аниқлаш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муаммоларни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қатъиятлилик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анъаналардан</a:t>
            </a:r>
            <a:r>
              <a:rPr lang="ru-RU" dirty="0">
                <a:solidFill>
                  <a:schemeClr val="tx1"/>
                </a:solidFill>
                <a:latin typeface="Bahnschrift" panose="020B0502040204020203" pitchFamily="34" charset="0"/>
                <a:cs typeface="Times New Roman" panose="02020603050405020304" pitchFamily="18" charset="0"/>
              </a:rPr>
              <a:t> воз </a:t>
            </a:r>
            <a:r>
              <a:rPr lang="ru-RU" dirty="0" err="1">
                <a:solidFill>
                  <a:schemeClr val="tx1"/>
                </a:solidFill>
                <a:latin typeface="Bahnschrift" panose="020B0502040204020203" pitchFamily="34" charset="0"/>
                <a:cs typeface="Times New Roman" panose="02020603050405020304" pitchFamily="18" charset="0"/>
              </a:rPr>
              <a:t>кечиш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ўзгартириш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зарурати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муаммоларни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тизимли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ёндашувдан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фойдаланиш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уларни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учун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инновацион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ғояларни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танлаш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хатолардан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сабоқ</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олиш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таваккал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истаги</a:t>
            </a:r>
            <a:r>
              <a:rPr lang="ru-RU" dirty="0">
                <a:solidFill>
                  <a:schemeClr val="tx1"/>
                </a:solidFill>
                <a:latin typeface="Bahnschrift" panose="020B0502040204020203" pitchFamily="34" charset="0"/>
                <a:cs typeface="Times New Roman" panose="02020603050405020304" pitchFamily="18" charset="0"/>
              </a:rPr>
              <a:t>.</a:t>
            </a:r>
          </a:p>
        </p:txBody>
      </p:sp>
      <p:sp>
        <p:nvSpPr>
          <p:cNvPr id="10" name="Семиугольник 9"/>
          <p:cNvSpPr/>
          <p:nvPr/>
        </p:nvSpPr>
        <p:spPr>
          <a:xfrm>
            <a:off x="1910255" y="4976648"/>
            <a:ext cx="1104902" cy="114562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6</a:t>
            </a:r>
            <a:endParaRPr lang="ru-RU" sz="4000" b="1" dirty="0">
              <a:latin typeface="Bahnschrift" panose="020B0502040204020203" pitchFamily="34" charset="0"/>
            </a:endParaRPr>
          </a:p>
        </p:txBody>
      </p:sp>
      <p:sp>
        <p:nvSpPr>
          <p:cNvPr id="3" name="Нижний колонтитул 2">
            <a:extLst>
              <a:ext uri="{FF2B5EF4-FFF2-40B4-BE49-F238E27FC236}">
                <a16:creationId xmlns:a16="http://schemas.microsoft.com/office/drawing/2014/main" id="{99A2E685-5B65-449A-A9A4-E849B38A884D}"/>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9738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042" y="104661"/>
            <a:ext cx="8229600" cy="799596"/>
          </a:xfrm>
          <a:solidFill>
            <a:schemeClr val="accent1">
              <a:lumMod val="50000"/>
            </a:schemeClr>
          </a:solidFill>
        </p:spPr>
        <p:txBody>
          <a:bodyPr>
            <a:normAutofit/>
          </a:bodyPr>
          <a:lstStyle/>
          <a:p>
            <a:pPr algn="ctr"/>
            <a:r>
              <a:rPr lang="uz-Cyrl-UZ" altLang="ru-RU" sz="2800" b="1" dirty="0">
                <a:solidFill>
                  <a:schemeClr val="bg1"/>
                </a:solidFill>
                <a:latin typeface="Bahnschrift" panose="020B0502040204020203" pitchFamily="34" charset="0"/>
                <a:cs typeface="Times New Roman" panose="02020603050405020304" pitchFamily="18" charset="0"/>
              </a:rPr>
              <a:t>Раҳбарга қўйиладиган замонавий талаблар </a:t>
            </a:r>
          </a:p>
        </p:txBody>
      </p:sp>
      <p:sp>
        <p:nvSpPr>
          <p:cNvPr id="5" name="Скругленный прямоугольник 4"/>
          <p:cNvSpPr/>
          <p:nvPr/>
        </p:nvSpPr>
        <p:spPr>
          <a:xfrm>
            <a:off x="2983624" y="1098332"/>
            <a:ext cx="7669924" cy="24271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b="1" dirty="0" err="1">
                <a:solidFill>
                  <a:schemeClr val="tx1"/>
                </a:solidFill>
                <a:latin typeface="Bahnschrift" panose="020B0502040204020203" pitchFamily="34" charset="0"/>
                <a:cs typeface="Times New Roman" panose="02020603050405020304" pitchFamily="18" charset="0"/>
              </a:rPr>
              <a:t>Ходимларни</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тайёрлаш</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ва</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ривожлантириш</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қобилияти</a:t>
            </a:r>
            <a:r>
              <a:rPr lang="ru-RU" b="1" dirty="0">
                <a:solidFill>
                  <a:schemeClr val="tx1"/>
                </a:solidFill>
                <a:latin typeface="Bahnschrift" panose="020B0502040204020203" pitchFamily="34" charset="0"/>
                <a:cs typeface="Times New Roman" panose="02020603050405020304" pitchFamily="18" charset="0"/>
              </a:rPr>
              <a:t> - </a:t>
            </a:r>
            <a:r>
              <a:rPr lang="ru-RU" dirty="0" err="1">
                <a:solidFill>
                  <a:schemeClr val="tx1"/>
                </a:solidFill>
                <a:latin typeface="Bahnschrift" panose="020B0502040204020203" pitchFamily="34" charset="0"/>
                <a:cs typeface="Times New Roman" panose="02020603050405020304" pitchFamily="18" charset="0"/>
              </a:rPr>
              <a:t>бу</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унинг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тарбиявий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функциялари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билан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боғлиқ</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бўлган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раҳбарнинг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махсус</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маҳоратидир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Раҳбар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жамоада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ижобий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таълим</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муҳитини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яратишга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интилиши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ходимларнинг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ўқитишга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бўлган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еҳтиёжларини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таҳлил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ходимларни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тизимли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равишда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баҳолаши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қўл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остидагиларнинг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кучли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заиф</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томонларини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билиши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ҳаракат</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талаб</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қиладиган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мақсадларни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белгилаши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жараёнида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ривожланиш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имкониятларидан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фойдаланиши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керак</a:t>
            </a:r>
            <a:r>
              <a:rPr lang="ru-RU" dirty="0">
                <a:solidFill>
                  <a:schemeClr val="tx1"/>
                </a:solidFill>
                <a:latin typeface="Bahnschrift" panose="020B0502040204020203" pitchFamily="34" charset="0"/>
                <a:cs typeface="Times New Roman" panose="02020603050405020304" pitchFamily="18" charset="0"/>
              </a:rPr>
              <a:t>.</a:t>
            </a:r>
          </a:p>
        </p:txBody>
      </p:sp>
      <p:sp>
        <p:nvSpPr>
          <p:cNvPr id="6" name="Семиугольник 5"/>
          <p:cNvSpPr/>
          <p:nvPr/>
        </p:nvSpPr>
        <p:spPr>
          <a:xfrm>
            <a:off x="1880038" y="1429412"/>
            <a:ext cx="1103587" cy="99650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7</a:t>
            </a:r>
            <a:endParaRPr lang="ru-RU" sz="4000" b="1" dirty="0">
              <a:latin typeface="Bahnschrift" panose="020B0502040204020203" pitchFamily="34" charset="0"/>
            </a:endParaRPr>
          </a:p>
        </p:txBody>
      </p:sp>
      <p:sp>
        <p:nvSpPr>
          <p:cNvPr id="9" name="Скругленный прямоугольник 8"/>
          <p:cNvSpPr/>
          <p:nvPr/>
        </p:nvSpPr>
        <p:spPr>
          <a:xfrm>
            <a:off x="2983624" y="3825766"/>
            <a:ext cx="7669924" cy="29105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b="1" dirty="0" err="1">
                <a:solidFill>
                  <a:schemeClr val="tx1"/>
                </a:solidFill>
                <a:latin typeface="Bahnschrift" panose="020B0502040204020203" pitchFamily="34" charset="0"/>
                <a:cs typeface="Times New Roman" panose="02020603050405020304" pitchFamily="18" charset="0"/>
              </a:rPr>
              <a:t>Бошқарув</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кўникмаларининг</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мавжудлиги</a:t>
            </a:r>
            <a:r>
              <a:rPr lang="ru-RU" b="1" dirty="0">
                <a:solidFill>
                  <a:schemeClr val="tx1"/>
                </a:solidFill>
                <a:latin typeface="Bahnschrift" panose="020B0502040204020203" pitchFamily="34" charset="0"/>
                <a:cs typeface="Times New Roman" panose="02020603050405020304" pitchFamily="18" charset="0"/>
              </a:rPr>
              <a:t> - </a:t>
            </a:r>
            <a:r>
              <a:rPr lang="ru-RU" dirty="0" err="1">
                <a:solidFill>
                  <a:schemeClr val="tx1"/>
                </a:solidFill>
                <a:latin typeface="Bahnschrift" panose="020B0502040204020203" pitchFamily="34" charset="0"/>
                <a:cs typeface="Times New Roman" panose="02020603050405020304" pitchFamily="18" charset="0"/>
              </a:rPr>
              <a:t>қулай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психологик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муҳитни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яратиш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натижаларига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қизиқиш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ходимларни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тўғри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танлаш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ходимлар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ўртасида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вазифаларни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аниқ</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тақсимлаш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билан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тавсифланган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ташкилотчилик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қобилиятлари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ишчи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гуруҳларни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шакллантириш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ривожлантириш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Қўл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остидагиларнинг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шахсий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ривожланишини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қўллаб-қувватлаш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самарали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жамоа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ичидаги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муносабатларни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шакллантириш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конфликтлардан</a:t>
            </a:r>
            <a:r>
              <a:rPr lang="ru-RU" dirty="0">
                <a:solidFill>
                  <a:schemeClr val="tx1"/>
                </a:solidFill>
                <a:latin typeface="Bahnschrift" panose="020B0502040204020203" pitchFamily="34" charset="0"/>
                <a:cs typeface="Times New Roman" panose="02020603050405020304" pitchFamily="18" charset="0"/>
              </a:rPr>
              <a:t> конструктив </a:t>
            </a:r>
            <a:r>
              <a:rPr lang="ru-RU" dirty="0" err="1">
                <a:solidFill>
                  <a:schemeClr val="tx1"/>
                </a:solidFill>
                <a:latin typeface="Bahnschrift" panose="020B0502040204020203" pitchFamily="34" charset="0"/>
                <a:cs typeface="Times New Roman" panose="02020603050405020304" pitchFamily="18" charset="0"/>
              </a:rPr>
              <a:t>мақсадларда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фойдаланиш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таваккал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қилувчи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ходимларни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рағбатлантириш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қўл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остидагиларга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юқори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талаблар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қўйиш</a:t>
            </a:r>
            <a:r>
              <a:rPr lang="ru-RU" dirty="0">
                <a:solidFill>
                  <a:schemeClr val="tx1"/>
                </a:solidFill>
                <a:latin typeface="Bahnschrift" panose="020B0502040204020203" pitchFamily="34" charset="0"/>
                <a:cs typeface="Times New Roman" panose="02020603050405020304" pitchFamily="18" charset="0"/>
              </a:rPr>
              <a:t>.</a:t>
            </a:r>
          </a:p>
        </p:txBody>
      </p:sp>
      <p:sp>
        <p:nvSpPr>
          <p:cNvPr id="10" name="Семиугольник 9"/>
          <p:cNvSpPr/>
          <p:nvPr/>
        </p:nvSpPr>
        <p:spPr>
          <a:xfrm>
            <a:off x="1878722" y="4640317"/>
            <a:ext cx="1104902" cy="1075441"/>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8</a:t>
            </a:r>
            <a:endParaRPr lang="ru-RU" sz="4000" b="1" dirty="0">
              <a:latin typeface="Bahnschrift" panose="020B0502040204020203" pitchFamily="34" charset="0"/>
            </a:endParaRPr>
          </a:p>
        </p:txBody>
      </p:sp>
      <p:sp>
        <p:nvSpPr>
          <p:cNvPr id="3" name="Нижний колонтитул 2">
            <a:extLst>
              <a:ext uri="{FF2B5EF4-FFF2-40B4-BE49-F238E27FC236}">
                <a16:creationId xmlns:a16="http://schemas.microsoft.com/office/drawing/2014/main" id="{FBAD2107-50CE-4628-ABA1-BA52D97E669A}"/>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058931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042" y="104661"/>
            <a:ext cx="8229600" cy="851781"/>
          </a:xfrm>
          <a:solidFill>
            <a:schemeClr val="accent1">
              <a:lumMod val="50000"/>
            </a:schemeClr>
          </a:solidFill>
        </p:spPr>
        <p:txBody>
          <a:bodyPr>
            <a:normAutofit fontScale="90000"/>
          </a:bodyPr>
          <a:lstStyle/>
          <a:p>
            <a:pPr algn="ctr"/>
            <a:r>
              <a:rPr lang="uz-Cyrl-UZ" altLang="ru-RU" sz="3200" b="1" dirty="0">
                <a:solidFill>
                  <a:schemeClr val="bg1"/>
                </a:solidFill>
                <a:latin typeface="Bahnschrift" panose="020B0502040204020203" pitchFamily="34" charset="0"/>
                <a:cs typeface="Times New Roman" panose="02020603050405020304" pitchFamily="18" charset="0"/>
              </a:rPr>
              <a:t>Раҳбарга қўйиладиган замонавий талаблар </a:t>
            </a:r>
          </a:p>
        </p:txBody>
      </p:sp>
      <p:sp>
        <p:nvSpPr>
          <p:cNvPr id="5" name="Скругленный прямоугольник 4"/>
          <p:cNvSpPr/>
          <p:nvPr/>
        </p:nvSpPr>
        <p:spPr>
          <a:xfrm>
            <a:off x="2983624" y="1098332"/>
            <a:ext cx="7669924" cy="25855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2000" b="1" dirty="0" err="1">
                <a:solidFill>
                  <a:schemeClr val="tx1"/>
                </a:solidFill>
                <a:latin typeface="Bahnschrift" panose="020B0502040204020203" pitchFamily="34" charset="0"/>
                <a:cs typeface="Times New Roman" panose="02020603050405020304" pitchFamily="18" charset="0"/>
              </a:rPr>
              <a:t>Юксак</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ахлоқий</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фазилатларнинг</a:t>
            </a:r>
            <a:r>
              <a:rPr lang="ru-RU" sz="2000" b="1" dirty="0">
                <a:solidFill>
                  <a:schemeClr val="tx1"/>
                </a:solidFill>
                <a:latin typeface="Bahnschrift" panose="020B0502040204020203" pitchFamily="34" charset="0"/>
                <a:cs typeface="Times New Roman" panose="02020603050405020304" pitchFamily="18" charset="0"/>
              </a:rPr>
              <a:t> </a:t>
            </a:r>
            <a:r>
              <a:rPr lang="ru-RU" sz="2000" b="1" dirty="0" err="1">
                <a:solidFill>
                  <a:schemeClr val="tx1"/>
                </a:solidFill>
                <a:latin typeface="Bahnschrift" panose="020B0502040204020203" pitchFamily="34" charset="0"/>
                <a:cs typeface="Times New Roman" panose="02020603050405020304" pitchFamily="18" charset="0"/>
              </a:rPr>
              <a:t>мавжудлиги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ходимларни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баҳолашда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адолат</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ва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холислик</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инсонпарварлик</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сезгирлик</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хушмуомалалик</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ҳалоллик</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Раҳбарнинг</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характери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етакчилик</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услубида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намоён</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бўлади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чунки</a:t>
            </a:r>
            <a:r>
              <a:rPr lang="ru-RU" sz="2000" dirty="0">
                <a:solidFill>
                  <a:schemeClr val="tx1"/>
                </a:solidFill>
                <a:latin typeface="Bahnschrift" panose="020B0502040204020203" pitchFamily="34" charset="0"/>
                <a:cs typeface="Times New Roman" panose="02020603050405020304" pitchFamily="18" charset="0"/>
              </a:rPr>
              <a:t> у </a:t>
            </a:r>
            <a:r>
              <a:rPr lang="ru-RU" sz="2000" dirty="0" err="1">
                <a:solidFill>
                  <a:schemeClr val="tx1"/>
                </a:solidFill>
                <a:latin typeface="Bahnschrift" panose="020B0502040204020203" pitchFamily="34" charset="0"/>
                <a:cs typeface="Times New Roman" panose="02020603050405020304" pitchFamily="18" charset="0"/>
              </a:rPr>
              <a:t>қўл</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остидагилар</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учун</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хулқ-атвор</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стандарти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бўлиб</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ҳам</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хизмат</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қилади</a:t>
            </a:r>
            <a:r>
              <a:rPr lang="ru-RU" sz="2000" dirty="0">
                <a:solidFill>
                  <a:schemeClr val="tx1"/>
                </a:solidFill>
                <a:latin typeface="Bahnschrift" panose="020B0502040204020203" pitchFamily="34" charset="0"/>
                <a:cs typeface="Times New Roman" panose="02020603050405020304" pitchFamily="18" charset="0"/>
              </a:rPr>
              <a:t>. Шу </a:t>
            </a:r>
            <a:r>
              <a:rPr lang="ru-RU" sz="2000" dirty="0" err="1">
                <a:solidFill>
                  <a:schemeClr val="tx1"/>
                </a:solidFill>
                <a:latin typeface="Bahnschrift" panose="020B0502040204020203" pitchFamily="34" charset="0"/>
                <a:cs typeface="Times New Roman" panose="02020603050405020304" pitchFamily="18" charset="0"/>
              </a:rPr>
              <a:t>сабабли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шахсни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раҳбарлик</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лавозимига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тайинлашда</a:t>
            </a:r>
            <a:r>
              <a:rPr lang="ru-RU" sz="2000" dirty="0">
                <a:solidFill>
                  <a:schemeClr val="tx1"/>
                </a:solidFill>
                <a:latin typeface="Bahnschrift" panose="020B0502040204020203" pitchFamily="34" charset="0"/>
                <a:cs typeface="Times New Roman" panose="02020603050405020304" pitchFamily="18" charset="0"/>
              </a:rPr>
              <a:t> характер </a:t>
            </a:r>
            <a:r>
              <a:rPr lang="ru-RU" sz="2000" dirty="0" err="1">
                <a:solidFill>
                  <a:schemeClr val="tx1"/>
                </a:solidFill>
                <a:latin typeface="Bahnschrift" panose="020B0502040204020203" pitchFamily="34" charset="0"/>
                <a:cs typeface="Times New Roman" panose="02020603050405020304" pitchFamily="18" charset="0"/>
              </a:rPr>
              <a:t>хусусиятларини</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ҳисобга</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олиш</a:t>
            </a:r>
            <a:r>
              <a:rPr lang="ru-RU" sz="2000" dirty="0">
                <a:solidFill>
                  <a:schemeClr val="tx1"/>
                </a:solidFill>
                <a:latin typeface="Bahnschrift" panose="020B0502040204020203" pitchFamily="34" charset="0"/>
                <a:cs typeface="Times New Roman" panose="02020603050405020304" pitchFamily="18" charset="0"/>
              </a:rPr>
              <a:t> </a:t>
            </a:r>
            <a:r>
              <a:rPr lang="ru-RU" sz="2000" dirty="0" err="1">
                <a:solidFill>
                  <a:schemeClr val="tx1"/>
                </a:solidFill>
                <a:latin typeface="Bahnschrift" panose="020B0502040204020203" pitchFamily="34" charset="0"/>
                <a:cs typeface="Times New Roman" panose="02020603050405020304" pitchFamily="18" charset="0"/>
              </a:rPr>
              <a:t>муҳимдир</a:t>
            </a:r>
            <a:r>
              <a:rPr lang="ru-RU" sz="2000" dirty="0">
                <a:solidFill>
                  <a:schemeClr val="tx1"/>
                </a:solidFill>
                <a:latin typeface="Bahnschrift" panose="020B0502040204020203" pitchFamily="34" charset="0"/>
                <a:cs typeface="Times New Roman" panose="02020603050405020304" pitchFamily="18" charset="0"/>
              </a:rPr>
              <a:t>. </a:t>
            </a:r>
          </a:p>
        </p:txBody>
      </p:sp>
      <p:sp>
        <p:nvSpPr>
          <p:cNvPr id="6" name="Семиугольник 5"/>
          <p:cNvSpPr/>
          <p:nvPr/>
        </p:nvSpPr>
        <p:spPr>
          <a:xfrm>
            <a:off x="1880038" y="1429412"/>
            <a:ext cx="1103587" cy="106154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400" b="1" dirty="0">
                <a:latin typeface="Bahnschrift" panose="020B0502040204020203" pitchFamily="34" charset="0"/>
              </a:rPr>
              <a:t>9</a:t>
            </a:r>
            <a:endParaRPr lang="ru-RU" sz="4400" b="1" dirty="0">
              <a:latin typeface="Bahnschrift" panose="020B0502040204020203" pitchFamily="34" charset="0"/>
            </a:endParaRPr>
          </a:p>
        </p:txBody>
      </p:sp>
      <p:sp>
        <p:nvSpPr>
          <p:cNvPr id="9" name="Скругленный прямоугольник 8"/>
          <p:cNvSpPr/>
          <p:nvPr/>
        </p:nvSpPr>
        <p:spPr>
          <a:xfrm>
            <a:off x="2983624" y="3825766"/>
            <a:ext cx="7669924" cy="234380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2400" b="1" dirty="0">
                <a:solidFill>
                  <a:schemeClr val="tx1"/>
                </a:solidFill>
                <a:latin typeface="Bahnschrift" panose="020B0502040204020203" pitchFamily="34" charset="0"/>
                <a:cs typeface="Times New Roman" panose="02020603050405020304" pitchFamily="18" charset="0"/>
              </a:rPr>
              <a:t>Интеллектуал </a:t>
            </a:r>
            <a:r>
              <a:rPr lang="ru-RU" sz="2400" b="1" dirty="0" err="1">
                <a:solidFill>
                  <a:schemeClr val="tx1"/>
                </a:solidFill>
                <a:latin typeface="Bahnschrift" panose="020B0502040204020203" pitchFamily="34" charset="0"/>
                <a:cs typeface="Times New Roman" panose="02020603050405020304" pitchFamily="18" charset="0"/>
              </a:rPr>
              <a:t>қобилият</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кузатувчанлик</a:t>
            </a:r>
            <a:r>
              <a:rPr lang="ru-RU" sz="2400" dirty="0">
                <a:solidFill>
                  <a:schemeClr val="tx1"/>
                </a:solidFill>
                <a:latin typeface="Bahnschrift" panose="020B0502040204020203" pitchFamily="34" charset="0"/>
                <a:cs typeface="Times New Roman" panose="02020603050405020304" pitchFamily="18" charset="0"/>
              </a:rPr>
              <a:t>, аналитик </a:t>
            </a:r>
            <a:r>
              <a:rPr lang="ru-RU" sz="2400" dirty="0" err="1">
                <a:solidFill>
                  <a:schemeClr val="tx1"/>
                </a:solidFill>
                <a:latin typeface="Bahnschrift" panose="020B0502040204020203" pitchFamily="34" charset="0"/>
                <a:cs typeface="Times New Roman" panose="02020603050405020304" pitchFamily="18" charset="0"/>
              </a:rPr>
              <a:t>фикрлаш</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вазиятлар</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ва</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фаолият</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натижаларини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башорат</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қилиш</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қобилияти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хотиранинг</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самарадорлиги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ва</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мантиқийлиги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диққатнинг</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барқарорлиги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ва</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тақсимланиши</a:t>
            </a:r>
            <a:r>
              <a:rPr lang="ru-RU" sz="2400" dirty="0">
                <a:solidFill>
                  <a:schemeClr val="tx1"/>
                </a:solidFill>
                <a:latin typeface="Bahnschrift" panose="020B0502040204020203" pitchFamily="34" charset="0"/>
                <a:cs typeface="Times New Roman" panose="02020603050405020304" pitchFamily="18" charset="0"/>
              </a:rPr>
              <a:t>.</a:t>
            </a:r>
          </a:p>
        </p:txBody>
      </p:sp>
      <p:sp>
        <p:nvSpPr>
          <p:cNvPr id="10" name="Семиугольник 9"/>
          <p:cNvSpPr/>
          <p:nvPr/>
        </p:nvSpPr>
        <p:spPr>
          <a:xfrm>
            <a:off x="1878722" y="4640317"/>
            <a:ext cx="1104902" cy="114562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400" b="1" dirty="0">
                <a:latin typeface="Bahnschrift" panose="020B0502040204020203" pitchFamily="34" charset="0"/>
              </a:rPr>
              <a:t>10</a:t>
            </a:r>
            <a:endParaRPr lang="ru-RU" sz="4400" b="1" dirty="0">
              <a:latin typeface="Bahnschrift" panose="020B0502040204020203" pitchFamily="34" charset="0"/>
            </a:endParaRPr>
          </a:p>
        </p:txBody>
      </p:sp>
      <p:sp>
        <p:nvSpPr>
          <p:cNvPr id="3" name="Нижний колонтитул 2">
            <a:extLst>
              <a:ext uri="{FF2B5EF4-FFF2-40B4-BE49-F238E27FC236}">
                <a16:creationId xmlns:a16="http://schemas.microsoft.com/office/drawing/2014/main" id="{894B9EDE-1238-42DC-8B13-811487CCE0A8}"/>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959221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042" y="104661"/>
            <a:ext cx="8229600" cy="851781"/>
          </a:xfrm>
          <a:solidFill>
            <a:schemeClr val="accent1">
              <a:lumMod val="50000"/>
            </a:schemeClr>
          </a:solidFill>
        </p:spPr>
        <p:txBody>
          <a:bodyPr>
            <a:normAutofit/>
          </a:bodyPr>
          <a:lstStyle/>
          <a:p>
            <a:pPr algn="ctr"/>
            <a:r>
              <a:rPr lang="uz-Cyrl-UZ" altLang="ru-RU" sz="2800" b="1" dirty="0">
                <a:solidFill>
                  <a:schemeClr val="bg1"/>
                </a:solidFill>
                <a:latin typeface="Bahnschrift" panose="020B0502040204020203" pitchFamily="34" charset="0"/>
                <a:cs typeface="Times New Roman" panose="02020603050405020304" pitchFamily="18" charset="0"/>
              </a:rPr>
              <a:t>Раҳбарга қўйиладиган замонавий талаблар </a:t>
            </a:r>
          </a:p>
        </p:txBody>
      </p:sp>
      <p:sp>
        <p:nvSpPr>
          <p:cNvPr id="5" name="Скругленный прямоугольник 4"/>
          <p:cNvSpPr/>
          <p:nvPr/>
        </p:nvSpPr>
        <p:spPr>
          <a:xfrm>
            <a:off x="2983624" y="1098332"/>
            <a:ext cx="7669924" cy="200747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400" b="1" dirty="0" err="1">
                <a:solidFill>
                  <a:schemeClr val="tx1"/>
                </a:solidFill>
                <a:latin typeface="Bahnschrift" panose="020B0502040204020203" pitchFamily="34" charset="0"/>
                <a:cs typeface="Times New Roman" panose="02020603050405020304" pitchFamily="18" charset="0"/>
              </a:rPr>
              <a:t>Раҳбар</a:t>
            </a:r>
            <a:r>
              <a:rPr lang="ru-RU" sz="2400" b="1" dirty="0">
                <a:solidFill>
                  <a:schemeClr val="tx1"/>
                </a:solidFill>
                <a:latin typeface="Bahnschrift" panose="020B0502040204020203" pitchFamily="34" charset="0"/>
                <a:cs typeface="Times New Roman" panose="02020603050405020304" pitchFamily="18" charset="0"/>
              </a:rPr>
              <a:t> </a:t>
            </a:r>
            <a:r>
              <a:rPr lang="ru-RU" sz="2400" b="1" dirty="0" err="1">
                <a:solidFill>
                  <a:schemeClr val="tx1"/>
                </a:solidFill>
                <a:latin typeface="Bahnschrift" panose="020B0502040204020203" pitchFamily="34" charset="0"/>
                <a:cs typeface="Times New Roman" panose="02020603050405020304" pitchFamily="18" charset="0"/>
              </a:rPr>
              <a:t>қиёфаси</a:t>
            </a:r>
            <a:r>
              <a:rPr lang="ru-RU" sz="2400" b="1" dirty="0">
                <a:solidFill>
                  <a:schemeClr val="tx1"/>
                </a:solidFill>
                <a:latin typeface="Bahnschrift" panose="020B0502040204020203" pitchFamily="34" charset="0"/>
                <a:cs typeface="Times New Roman" panose="02020603050405020304" pitchFamily="18" charset="0"/>
              </a:rPr>
              <a:t> </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раҳбарнинг</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ташқи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кўриниши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нутқ</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маданияти</a:t>
            </a:r>
            <a:r>
              <a:rPr lang="ru-RU" sz="2400" dirty="0">
                <a:solidFill>
                  <a:schemeClr val="tx1"/>
                </a:solidFill>
                <a:latin typeface="Bahnschrift" panose="020B0502040204020203" pitchFamily="34" charset="0"/>
                <a:cs typeface="Times New Roman" panose="02020603050405020304" pitchFamily="18" charset="0"/>
              </a:rPr>
              <a:t>, </a:t>
            </a:r>
            <a:r>
              <a:rPr lang="ru-RU" sz="2400" dirty="0" err="1">
                <a:solidFill>
                  <a:schemeClr val="tx1"/>
                </a:solidFill>
                <a:latin typeface="Bahnschrift" panose="020B0502040204020203" pitchFamily="34" charset="0"/>
                <a:cs typeface="Times New Roman" panose="02020603050405020304" pitchFamily="18" charset="0"/>
              </a:rPr>
              <a:t>муомаласи</a:t>
            </a:r>
            <a:r>
              <a:rPr lang="ru-RU" sz="2400" dirty="0">
                <a:solidFill>
                  <a:schemeClr val="tx1"/>
                </a:solidFill>
                <a:latin typeface="Bahnschrift" panose="020B0502040204020203" pitchFamily="34" charset="0"/>
                <a:cs typeface="Times New Roman" panose="02020603050405020304" pitchFamily="18" charset="0"/>
              </a:rPr>
              <a:t>.</a:t>
            </a:r>
          </a:p>
        </p:txBody>
      </p:sp>
      <p:sp>
        <p:nvSpPr>
          <p:cNvPr id="6" name="Семиугольник 5"/>
          <p:cNvSpPr/>
          <p:nvPr/>
        </p:nvSpPr>
        <p:spPr>
          <a:xfrm>
            <a:off x="1880038" y="1429412"/>
            <a:ext cx="1103587" cy="106154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11</a:t>
            </a:r>
            <a:endParaRPr lang="ru-RU" sz="4000" b="1" dirty="0">
              <a:latin typeface="Bahnschrift" panose="020B0502040204020203" pitchFamily="34" charset="0"/>
            </a:endParaRPr>
          </a:p>
        </p:txBody>
      </p:sp>
      <p:sp>
        <p:nvSpPr>
          <p:cNvPr id="9" name="Скругленный прямоугольник 8"/>
          <p:cNvSpPr/>
          <p:nvPr/>
        </p:nvSpPr>
        <p:spPr>
          <a:xfrm>
            <a:off x="3057196" y="3426370"/>
            <a:ext cx="7669924" cy="324769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2300" b="1" dirty="0" err="1">
                <a:solidFill>
                  <a:schemeClr val="tx1"/>
                </a:solidFill>
                <a:latin typeface="Bahnschrift" panose="020B0502040204020203" pitchFamily="34" charset="0"/>
                <a:cs typeface="Times New Roman" panose="02020603050405020304" pitchFamily="18" charset="0"/>
              </a:rPr>
              <a:t>Саломатлик</a:t>
            </a:r>
            <a:r>
              <a:rPr lang="ru-RU" sz="2300" b="1" dirty="0">
                <a:solidFill>
                  <a:schemeClr val="tx1"/>
                </a:solidFill>
                <a:latin typeface="Bahnschrift" panose="020B0502040204020203" pitchFamily="34" charset="0"/>
                <a:cs typeface="Times New Roman" panose="02020603050405020304" pitchFamily="18" charset="0"/>
              </a:rPr>
              <a:t>.</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Замонавий</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раҳбарнинг</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фаолияти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жуда</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юқори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асабий</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ва</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жисмоний</a:t>
            </a:r>
            <a:r>
              <a:rPr lang="ru-RU" sz="2300" dirty="0">
                <a:solidFill>
                  <a:schemeClr val="tx1"/>
                </a:solidFill>
                <a:latin typeface="Bahnschrift" panose="020B0502040204020203" pitchFamily="34" charset="0"/>
                <a:cs typeface="Times New Roman" panose="02020603050405020304" pitchFamily="18" charset="0"/>
              </a:rPr>
              <a:t> стресс </a:t>
            </a:r>
            <a:r>
              <a:rPr lang="ru-RU" sz="2300" dirty="0" err="1">
                <a:solidFill>
                  <a:schemeClr val="tx1"/>
                </a:solidFill>
                <a:latin typeface="Bahnschrift" panose="020B0502040204020203" pitchFamily="34" charset="0"/>
                <a:cs typeface="Times New Roman" panose="02020603050405020304" pitchFamily="18" charset="0"/>
              </a:rPr>
              <a:t>билан</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тавсифланади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Менежерларнинг</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касбий</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касалликларининг</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сабаблари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асабий</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қўзғалувчанликнинг</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кучайиши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уйқу</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бузилиши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ва</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юрак-қон</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томир</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касалликлари</a:t>
            </a:r>
            <a:r>
              <a:rPr lang="ru-RU" sz="2300" dirty="0">
                <a:solidFill>
                  <a:schemeClr val="tx1"/>
                </a:solidFill>
                <a:latin typeface="Bahnschrift" panose="020B0502040204020203" pitchFamily="34" charset="0"/>
                <a:cs typeface="Times New Roman" panose="02020603050405020304" pitchFamily="18" charset="0"/>
              </a:rPr>
              <a:t>. Шу </a:t>
            </a:r>
            <a:r>
              <a:rPr lang="ru-RU" sz="2300" dirty="0" err="1">
                <a:solidFill>
                  <a:schemeClr val="tx1"/>
                </a:solidFill>
                <a:latin typeface="Bahnschrift" panose="020B0502040204020203" pitchFamily="34" charset="0"/>
                <a:cs typeface="Times New Roman" panose="02020603050405020304" pitchFamily="18" charset="0"/>
              </a:rPr>
              <a:t>сабабли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инсон</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қанчалик</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кучли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бўлишидан</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қатъи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назар</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унинг</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соғлиғи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раҳбарлик</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лавозимида</a:t>
            </a:r>
            <a:r>
              <a:rPr lang="ru-RU" sz="2300" dirty="0">
                <a:solidFill>
                  <a:schemeClr val="tx1"/>
                </a:solidFill>
                <a:latin typeface="Bahnschrift" panose="020B0502040204020203" pitchFamily="34" charset="0"/>
                <a:cs typeface="Times New Roman" panose="02020603050405020304" pitchFamily="18" charset="0"/>
              </a:rPr>
              <a:t> 8 </a:t>
            </a:r>
            <a:r>
              <a:rPr lang="ru-RU" sz="2300" dirty="0" err="1">
                <a:solidFill>
                  <a:schemeClr val="tx1"/>
                </a:solidFill>
                <a:latin typeface="Bahnschrift" panose="020B0502040204020203" pitchFamily="34" charset="0"/>
                <a:cs typeface="Times New Roman" panose="02020603050405020304" pitchFamily="18" charset="0"/>
              </a:rPr>
              <a:t>йилдан</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ортиқ</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самарали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давом</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этиши</a:t>
            </a:r>
            <a:r>
              <a:rPr lang="ru-RU" sz="2300" dirty="0">
                <a:solidFill>
                  <a:schemeClr val="tx1"/>
                </a:solidFill>
                <a:latin typeface="Bahnschrift" panose="020B0502040204020203" pitchFamily="34" charset="0"/>
                <a:cs typeface="Times New Roman" panose="02020603050405020304" pitchFamily="18" charset="0"/>
              </a:rPr>
              <a:t> </a:t>
            </a:r>
            <a:r>
              <a:rPr lang="ru-RU" sz="2300" dirty="0" err="1">
                <a:solidFill>
                  <a:schemeClr val="tx1"/>
                </a:solidFill>
                <a:latin typeface="Bahnschrift" panose="020B0502040204020203" pitchFamily="34" charset="0"/>
                <a:cs typeface="Times New Roman" panose="02020603050405020304" pitchFamily="18" charset="0"/>
              </a:rPr>
              <a:t>қийин</a:t>
            </a:r>
            <a:r>
              <a:rPr lang="ru-RU" sz="2300" dirty="0">
                <a:solidFill>
                  <a:schemeClr val="tx1"/>
                </a:solidFill>
                <a:latin typeface="Bahnschrift" panose="020B0502040204020203" pitchFamily="34" charset="0"/>
                <a:cs typeface="Times New Roman" panose="02020603050405020304" pitchFamily="18" charset="0"/>
              </a:rPr>
              <a:t>.</a:t>
            </a:r>
          </a:p>
        </p:txBody>
      </p:sp>
      <p:sp>
        <p:nvSpPr>
          <p:cNvPr id="10" name="Семиугольник 9"/>
          <p:cNvSpPr/>
          <p:nvPr/>
        </p:nvSpPr>
        <p:spPr>
          <a:xfrm>
            <a:off x="1878722" y="4640317"/>
            <a:ext cx="1104902" cy="1145629"/>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4000" b="1" dirty="0">
                <a:latin typeface="Bahnschrift" panose="020B0502040204020203" pitchFamily="34" charset="0"/>
              </a:rPr>
              <a:t>12</a:t>
            </a:r>
            <a:endParaRPr lang="ru-RU" sz="4000" b="1" dirty="0">
              <a:latin typeface="Bahnschrift" panose="020B0502040204020203" pitchFamily="34" charset="0"/>
            </a:endParaRPr>
          </a:p>
        </p:txBody>
      </p:sp>
      <p:sp>
        <p:nvSpPr>
          <p:cNvPr id="3" name="Нижний колонтитул 2">
            <a:extLst>
              <a:ext uri="{FF2B5EF4-FFF2-40B4-BE49-F238E27FC236}">
                <a16:creationId xmlns:a16="http://schemas.microsoft.com/office/drawing/2014/main" id="{383F13E1-FCD3-4BD4-AE66-CE15156F86D1}"/>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278430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8042" y="104661"/>
            <a:ext cx="8229600" cy="851781"/>
          </a:xfrm>
          <a:solidFill>
            <a:schemeClr val="accent1">
              <a:lumMod val="50000"/>
            </a:schemeClr>
          </a:solidFill>
        </p:spPr>
        <p:txBody>
          <a:bodyPr>
            <a:normAutofit/>
          </a:bodyPr>
          <a:lstStyle/>
          <a:p>
            <a:pPr algn="ctr"/>
            <a:r>
              <a:rPr lang="uz-Cyrl-UZ" altLang="ru-RU" sz="3200" b="1" dirty="0">
                <a:solidFill>
                  <a:schemeClr val="bg1"/>
                </a:solidFill>
                <a:latin typeface="Bahnschrift" panose="020B0502040204020203" pitchFamily="34" charset="0"/>
                <a:cs typeface="Times New Roman" panose="02020603050405020304" pitchFamily="18" charset="0"/>
              </a:rPr>
              <a:t>ЯХШИ РАҲБАР:</a:t>
            </a:r>
          </a:p>
        </p:txBody>
      </p:sp>
      <p:sp>
        <p:nvSpPr>
          <p:cNvPr id="5" name="Скругленный прямоугольник 4"/>
          <p:cNvSpPr/>
          <p:nvPr/>
        </p:nvSpPr>
        <p:spPr>
          <a:xfrm>
            <a:off x="1658008" y="1098331"/>
            <a:ext cx="8995541" cy="55757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fontAlgn="base">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очиқ</a:t>
            </a:r>
            <a:r>
              <a:rPr lang="ru-RU" sz="2800" dirty="0">
                <a:solidFill>
                  <a:schemeClr val="tx1"/>
                </a:solidFill>
                <a:latin typeface="Bahnschrift" panose="020B0502040204020203" pitchFamily="34" charset="0"/>
                <a:cs typeface="Times New Roman" panose="02020603050405020304" pitchFamily="18" charset="0"/>
              </a:rPr>
              <a:t>, </a:t>
            </a:r>
            <a:r>
              <a:rPr lang="uz-Cyrl-UZ" sz="2800" dirty="0">
                <a:solidFill>
                  <a:schemeClr val="tx1"/>
                </a:solidFill>
                <a:latin typeface="Bahnschrift" panose="020B0502040204020203" pitchFamily="34" charset="0"/>
                <a:cs typeface="Times New Roman" panose="02020603050405020304" pitchFamily="18" charset="0"/>
              </a:rPr>
              <a:t>э</a:t>
            </a:r>
            <a:r>
              <a:rPr lang="ru-RU" sz="2800" dirty="0" err="1">
                <a:solidFill>
                  <a:schemeClr val="tx1"/>
                </a:solidFill>
                <a:latin typeface="Bahnschrift" panose="020B0502040204020203" pitchFamily="34" charset="0"/>
                <a:cs typeface="Times New Roman" panose="02020603050405020304" pitchFamily="18" charset="0"/>
              </a:rPr>
              <a:t>кстраверт</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ташқарига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бурилган</a:t>
            </a:r>
            <a:r>
              <a:rPr lang="ru-RU" sz="2800" dirty="0">
                <a:solidFill>
                  <a:schemeClr val="tx1"/>
                </a:solidFill>
                <a:latin typeface="Bahnschrift" panose="020B0502040204020203" pitchFamily="34" charset="0"/>
                <a:cs typeface="Times New Roman" panose="02020603050405020304" pitchFamily="18" charset="0"/>
              </a:rPr>
              <a:t>);</a:t>
            </a:r>
          </a:p>
          <a:p>
            <a:pPr marL="457200" indent="-457200" fontAlgn="base">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изланувчан</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қабул</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қилувчи</a:t>
            </a:r>
            <a:r>
              <a:rPr lang="ru-RU" sz="2800" dirty="0">
                <a:solidFill>
                  <a:schemeClr val="tx1"/>
                </a:solidFill>
                <a:latin typeface="Bahnschrift" panose="020B0502040204020203" pitchFamily="34" charset="0"/>
                <a:cs typeface="Times New Roman" panose="02020603050405020304" pitchFamily="18" charset="0"/>
              </a:rPr>
              <a:t>;</a:t>
            </a:r>
          </a:p>
          <a:p>
            <a:pPr marL="457200" indent="-457200" fontAlgn="base">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ҳал</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қилувчи</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натижага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йўналтирилган</a:t>
            </a:r>
            <a:r>
              <a:rPr lang="ru-RU" sz="2800" dirty="0">
                <a:solidFill>
                  <a:schemeClr val="tx1"/>
                </a:solidFill>
                <a:latin typeface="Bahnschrift" panose="020B0502040204020203" pitchFamily="34" charset="0"/>
                <a:cs typeface="Times New Roman" panose="02020603050405020304" pitchFamily="18" charset="0"/>
              </a:rPr>
              <a:t>;</a:t>
            </a:r>
          </a:p>
          <a:p>
            <a:pPr marL="457200" indent="-457200" fontAlgn="base">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тажрибали</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танқидий</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хатоларга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сабрли</a:t>
            </a:r>
            <a:r>
              <a:rPr lang="ru-RU" sz="2800" dirty="0">
                <a:solidFill>
                  <a:schemeClr val="tx1"/>
                </a:solidFill>
                <a:latin typeface="Bahnschrift" panose="020B0502040204020203" pitchFamily="34" charset="0"/>
                <a:cs typeface="Times New Roman" panose="02020603050405020304" pitchFamily="18" charset="0"/>
              </a:rPr>
              <a:t>;</a:t>
            </a:r>
          </a:p>
          <a:p>
            <a:pPr marL="457200" indent="-457200" fontAlgn="base">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мафтункор</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сокин</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ишонч</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уйғотувчи</a:t>
            </a:r>
            <a:r>
              <a:rPr lang="ru-RU" sz="2800" dirty="0">
                <a:solidFill>
                  <a:schemeClr val="tx1"/>
                </a:solidFill>
                <a:latin typeface="Bahnschrift" panose="020B0502040204020203" pitchFamily="34" charset="0"/>
                <a:cs typeface="Times New Roman" panose="02020603050405020304" pitchFamily="18" charset="0"/>
              </a:rPr>
              <a:t>;</a:t>
            </a:r>
          </a:p>
          <a:p>
            <a:pPr marL="457200" indent="-457200" fontAlgn="base">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диққатли</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ва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меҳрибон</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бошқаларни</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тинглашга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тайёр</a:t>
            </a:r>
            <a:r>
              <a:rPr lang="ru-RU" sz="2800" dirty="0">
                <a:solidFill>
                  <a:schemeClr val="tx1"/>
                </a:solidFill>
                <a:latin typeface="Bahnschrift" panose="020B0502040204020203" pitchFamily="34" charset="0"/>
                <a:cs typeface="Times New Roman" panose="02020603050405020304" pitchFamily="18" charset="0"/>
              </a:rPr>
              <a:t>;</a:t>
            </a:r>
          </a:p>
          <a:p>
            <a:pPr marL="457200" indent="-457200" fontAlgn="base">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мард</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тинимсиз</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мослашувчан</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хурофотлардан</a:t>
            </a:r>
            <a:r>
              <a:rPr lang="ru-RU" sz="2800" dirty="0">
                <a:solidFill>
                  <a:schemeClr val="tx1"/>
                </a:solidFill>
                <a:latin typeface="Bahnschrift" panose="020B0502040204020203" pitchFamily="34" charset="0"/>
                <a:cs typeface="Times New Roman" panose="02020603050405020304" pitchFamily="18" charset="0"/>
              </a:rPr>
              <a:t> холи;</a:t>
            </a:r>
          </a:p>
          <a:p>
            <a:pPr marL="457200" indent="-457200">
              <a:buFont typeface="Arial" panose="020B0604020202020204" pitchFamily="34" charset="0"/>
              <a:buChar char="•"/>
            </a:pPr>
            <a:r>
              <a:rPr lang="ru-RU" sz="2800" dirty="0" err="1">
                <a:solidFill>
                  <a:schemeClr val="tx1"/>
                </a:solidFill>
                <a:latin typeface="Bahnschrift" panose="020B0502040204020203" pitchFamily="34" charset="0"/>
                <a:cs typeface="Times New Roman" panose="02020603050405020304" pitchFamily="18" charset="0"/>
              </a:rPr>
              <a:t>бошқаларнинг</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ривожланишига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ҳисса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қўшишга</a:t>
            </a:r>
            <a:r>
              <a:rPr lang="ru-RU" sz="2800" dirty="0">
                <a:solidFill>
                  <a:schemeClr val="tx1"/>
                </a:solidFill>
                <a:latin typeface="Bahnschrift" panose="020B0502040204020203" pitchFamily="34" charset="0"/>
                <a:cs typeface="Times New Roman" panose="02020603050405020304" pitchFamily="18" charset="0"/>
              </a:rPr>
              <a:t> </a:t>
            </a:r>
            <a:r>
              <a:rPr lang="ru-RU" sz="2800" dirty="0" err="1">
                <a:solidFill>
                  <a:schemeClr val="tx1"/>
                </a:solidFill>
                <a:latin typeface="Bahnschrift" panose="020B0502040204020203" pitchFamily="34" charset="0"/>
                <a:cs typeface="Times New Roman" panose="02020603050405020304" pitchFamily="18" charset="0"/>
              </a:rPr>
              <a:t>тайёр</a:t>
            </a:r>
            <a:r>
              <a:rPr lang="ru-RU" sz="2800" dirty="0">
                <a:solidFill>
                  <a:schemeClr val="tx1"/>
                </a:solidFill>
                <a:latin typeface="Bahnschrift" panose="020B0502040204020203" pitchFamily="34" charset="0"/>
                <a:cs typeface="Times New Roman" panose="02020603050405020304" pitchFamily="18" charset="0"/>
              </a:rPr>
              <a:t>.</a:t>
            </a:r>
            <a:endParaRPr lang="ru-RU" sz="3200" dirty="0">
              <a:solidFill>
                <a:schemeClr val="tx1"/>
              </a:solidFill>
              <a:latin typeface="Bahnschrift" panose="020B0502040204020203" pitchFamily="34" charset="0"/>
              <a:cs typeface="Times New Roman" panose="02020603050405020304" pitchFamily="18" charset="0"/>
            </a:endParaRPr>
          </a:p>
        </p:txBody>
      </p:sp>
      <p:sp>
        <p:nvSpPr>
          <p:cNvPr id="3" name="Нижний колонтитул 2">
            <a:extLst>
              <a:ext uri="{FF2B5EF4-FFF2-40B4-BE49-F238E27FC236}">
                <a16:creationId xmlns:a16="http://schemas.microsoft.com/office/drawing/2014/main" id="{83683296-F4CC-4DAB-8001-FE3CEAE80B81}"/>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27384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noAutofit/>
          </a:bodyPr>
          <a:lstStyle/>
          <a:p>
            <a:pPr algn="ctr"/>
            <a:r>
              <a:rPr lang="uz-Cyrl-UZ" sz="3200" b="1" dirty="0">
                <a:solidFill>
                  <a:schemeClr val="bg1"/>
                </a:solidFill>
                <a:latin typeface="Bahnschrift" panose="020B0502040204020203" pitchFamily="34" charset="0"/>
              </a:rPr>
              <a:t>Муваффақиятли раҳбарда бўлиши керак бўлган асосий ишбилармонлик фазилатлари қуйидагилардан иборат:</a:t>
            </a:r>
            <a:endParaRPr lang="ru-RU" sz="3200"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xfrm>
            <a:off x="838200" y="1825625"/>
            <a:ext cx="10515600" cy="4667250"/>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just">
              <a:lnSpc>
                <a:spcPct val="100000"/>
              </a:lnSpc>
              <a:spcAft>
                <a:spcPts val="0"/>
              </a:spcAft>
            </a:pPr>
            <a:r>
              <a:rPr lang="uz-Cyrl-UZ" sz="2400" dirty="0">
                <a:effectLst/>
                <a:latin typeface="Arial" panose="020B0604020202020204" pitchFamily="34" charset="0"/>
                <a:ea typeface="Calibri" panose="020F0502020204030204" pitchFamily="34" charset="0"/>
                <a:cs typeface="Arial" panose="020B0604020202020204" pitchFamily="34" charset="0"/>
              </a:rPr>
              <a:t>ташкилотни тузиш, ижрочилар ўртасида ташкилий вазифаларни самарали тақсимлаш;</a:t>
            </a:r>
          </a:p>
          <a:p>
            <a:pPr algn="just">
              <a:lnSpc>
                <a:spcPct val="100000"/>
              </a:lnSpc>
              <a:spcAft>
                <a:spcPts val="0"/>
              </a:spcAft>
            </a:pPr>
            <a:r>
              <a:rPr lang="uz-Cyrl-UZ" sz="2400" dirty="0">
                <a:effectLst/>
                <a:latin typeface="Arial" panose="020B0604020202020204" pitchFamily="34" charset="0"/>
                <a:ea typeface="Calibri" panose="020F0502020204030204" pitchFamily="34" charset="0"/>
                <a:cs typeface="Arial" panose="020B0604020202020204" pitchFamily="34" charset="0"/>
              </a:rPr>
              <a:t>қўл остидагиларни уларнинг фаолияти учун зарур бўлган барча ресурслар билан таъминлаш;</a:t>
            </a:r>
          </a:p>
          <a:p>
            <a:pPr algn="just">
              <a:lnSpc>
                <a:spcPct val="100000"/>
              </a:lnSpc>
              <a:spcAft>
                <a:spcPts val="0"/>
              </a:spcAft>
            </a:pPr>
            <a:r>
              <a:rPr lang="uz-Cyrl-UZ" sz="2400" dirty="0">
                <a:effectLst/>
                <a:latin typeface="Arial" panose="020B0604020202020204" pitchFamily="34" charset="0"/>
                <a:ea typeface="Calibri" panose="020F0502020204030204" pitchFamily="34" charset="0"/>
                <a:cs typeface="Arial" panose="020B0604020202020204" pitchFamily="34" charset="0"/>
              </a:rPr>
              <a:t>белгиланган вазифаларга эришиш жараёнини мувофиқлаштириш ва назорат қилиш қобилияти;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uz-Cyrl-UZ" sz="2400" dirty="0">
                <a:effectLst/>
                <a:latin typeface="Arial" panose="020B0604020202020204" pitchFamily="34" charset="0"/>
                <a:ea typeface="Calibri" panose="020F0502020204030204" pitchFamily="34" charset="0"/>
                <a:cs typeface="Arial" panose="020B0604020202020204" pitchFamily="34" charset="0"/>
              </a:rPr>
              <a:t>бўйсунувчиларга нисбатан устун мавқега эга бўлиш, ҳокимиятга интилиш, мустақил қарор қабул қилиш ҳар қандай шароитда қатъият ва ирода билан етакчилик қилиш;</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0"/>
              </a:spcAft>
            </a:pPr>
            <a:r>
              <a:rPr lang="uz-Cyrl-UZ" sz="2400" dirty="0">
                <a:effectLst/>
                <a:latin typeface="Arial" panose="020B0604020202020204" pitchFamily="34" charset="0"/>
                <a:ea typeface="Calibri" panose="020F0502020204030204" pitchFamily="34" charset="0"/>
                <a:cs typeface="Arial" panose="020B0604020202020204" pitchFamily="34" charset="0"/>
              </a:rPr>
              <a:t>коммуникативлик, одамлар билан мулоқот қилиш ва уларни ўзига жалб қилиш қобилиятлари.</a:t>
            </a:r>
            <a:endParaRPr lang="ru-RU" sz="16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endParaRPr lang="ru-RU" sz="2400"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06E2918C-B6D3-42E4-A1D7-644C63084518}"/>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997664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1580" y="104661"/>
            <a:ext cx="8826063" cy="851781"/>
          </a:xfrm>
          <a:solidFill>
            <a:schemeClr val="accent1">
              <a:lumMod val="50000"/>
            </a:schemeClr>
          </a:solidFill>
        </p:spPr>
        <p:txBody>
          <a:bodyPr>
            <a:normAutofit fontScale="90000"/>
          </a:bodyPr>
          <a:lstStyle/>
          <a:p>
            <a:pPr algn="ctr"/>
            <a:r>
              <a:rPr lang="uz-Cyrl-UZ" altLang="ru-RU" sz="3200" b="1" dirty="0">
                <a:solidFill>
                  <a:schemeClr val="bg1"/>
                </a:solidFill>
                <a:latin typeface="Bahnschrift" panose="020B0502040204020203" pitchFamily="34" charset="0"/>
                <a:cs typeface="Times New Roman" panose="02020603050405020304" pitchFamily="18" charset="0"/>
              </a:rPr>
              <a:t>Юқори коммуникатив маданиятли раҳбар фазилатлари</a:t>
            </a:r>
          </a:p>
        </p:txBody>
      </p:sp>
      <p:sp>
        <p:nvSpPr>
          <p:cNvPr id="5" name="Скругленный прямоугольник 4"/>
          <p:cNvSpPr/>
          <p:nvPr/>
        </p:nvSpPr>
        <p:spPr>
          <a:xfrm>
            <a:off x="1277225" y="1098331"/>
            <a:ext cx="9580226" cy="55757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uz-Cyrl-UZ" b="1" dirty="0">
                <a:solidFill>
                  <a:schemeClr val="tx1"/>
                </a:solidFill>
                <a:latin typeface="Bahnschrift" panose="020B0502040204020203" pitchFamily="34" charset="0"/>
                <a:cs typeface="Times New Roman" panose="02020603050405020304" pitchFamily="18" charset="0"/>
              </a:rPr>
              <a:t>Э</a:t>
            </a:r>
            <a:r>
              <a:rPr lang="ru-RU" b="1" dirty="0" err="1">
                <a:solidFill>
                  <a:schemeClr val="tx1"/>
                </a:solidFill>
                <a:latin typeface="Bahnschrift" panose="020B0502040204020203" pitchFamily="34" charset="0"/>
                <a:cs typeface="Times New Roman" panose="02020603050405020304" pitchFamily="18" charset="0"/>
              </a:rPr>
              <a:t>мпатия</a:t>
            </a:r>
            <a:r>
              <a:rPr lang="ru-RU" b="1" dirty="0">
                <a:solidFill>
                  <a:schemeClr val="tx1"/>
                </a:solidFill>
                <a:latin typeface="Bahnschrift" panose="020B0502040204020203" pitchFamily="34" charset="0"/>
                <a:cs typeface="Times New Roman" panose="02020603050405020304" pitchFamily="18" charset="0"/>
              </a:rPr>
              <a:t> </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оламни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бошқаларнинг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нигоҳи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билан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кўра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олиш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худди</a:t>
            </a:r>
            <a:r>
              <a:rPr lang="ru-RU" dirty="0">
                <a:solidFill>
                  <a:schemeClr val="tx1"/>
                </a:solidFill>
                <a:latin typeface="Bahnschrift" panose="020B0502040204020203" pitchFamily="34" charset="0"/>
                <a:cs typeface="Times New Roman" panose="02020603050405020304" pitchFamily="18" charset="0"/>
              </a:rPr>
              <a:t> улар </a:t>
            </a:r>
            <a:r>
              <a:rPr lang="ru-RU" dirty="0" err="1">
                <a:solidFill>
                  <a:schemeClr val="tx1"/>
                </a:solidFill>
                <a:latin typeface="Bahnschrift" panose="020B0502040204020203" pitchFamily="34" charset="0"/>
                <a:cs typeface="Times New Roman" panose="02020603050405020304" pitchFamily="18" charset="0"/>
              </a:rPr>
              <a:t>каби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тушуна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олиш</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хайрихоҳлик</a:t>
            </a:r>
            <a:r>
              <a:rPr lang="ru-RU" dirty="0">
                <a:solidFill>
                  <a:schemeClr val="tx1"/>
                </a:solidFill>
                <a:latin typeface="Bahnschrift" panose="020B0502040204020203" pitchFamily="34" charset="0"/>
                <a:cs typeface="Times New Roman" panose="02020603050405020304" pitchFamily="18" charset="0"/>
              </a:rPr>
              <a:t> - </a:t>
            </a:r>
            <a:r>
              <a:rPr lang="ru-RU" dirty="0" err="1">
                <a:solidFill>
                  <a:schemeClr val="tx1"/>
                </a:solidFill>
                <a:latin typeface="Bahnschrift" panose="020B0502040204020203" pitchFamily="34" charset="0"/>
                <a:cs typeface="Times New Roman" panose="02020603050405020304" pitchFamily="18" charset="0"/>
              </a:rPr>
              <a:t>ҳурмат</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ҳамдардлик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одамларни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тушуниш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уларнинг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ҳаракатларини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маъқулламаслик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қўллаб-қувватлашга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тайёрлик</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аутентлик</a:t>
            </a:r>
            <a:r>
              <a:rPr lang="ru-RU" b="1" dirty="0">
                <a:solidFill>
                  <a:schemeClr val="tx1"/>
                </a:solidFill>
                <a:latin typeface="Bahnschrift" panose="020B0502040204020203" pitchFamily="34" charset="0"/>
                <a:cs typeface="Times New Roman" panose="02020603050405020304" pitchFamily="18" charset="0"/>
              </a:rPr>
              <a:t> </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одамлар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билан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мулоқотда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ўзини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ўзи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бўлиш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қобилияти</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конкретлик</a:t>
            </a:r>
            <a:r>
              <a:rPr lang="ru-RU" dirty="0">
                <a:solidFill>
                  <a:schemeClr val="tx1"/>
                </a:solidFill>
                <a:latin typeface="Bahnschrift" panose="020B0502040204020203" pitchFamily="34" charset="0"/>
                <a:cs typeface="Times New Roman" panose="02020603050405020304" pitchFamily="18" charset="0"/>
              </a:rPr>
              <a:t> – </a:t>
            </a:r>
            <a:r>
              <a:rPr lang="ru-RU" dirty="0" err="1">
                <a:solidFill>
                  <a:schemeClr val="tx1"/>
                </a:solidFill>
                <a:latin typeface="Bahnschrift" panose="020B0502040204020203" pitchFamily="34" charset="0"/>
                <a:cs typeface="Times New Roman" panose="02020603050405020304" pitchFamily="18" charset="0"/>
              </a:rPr>
              <a:t>ўзининг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аниқ</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кечинмалари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фикрлари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ҳаракатлари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ҳақида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гапира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билиш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саволларга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маънода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жавоб</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беришга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тайёрлиги</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ташаббус</a:t>
            </a:r>
            <a:r>
              <a:rPr lang="ru-RU" dirty="0">
                <a:solidFill>
                  <a:schemeClr val="tx1"/>
                </a:solidFill>
                <a:latin typeface="Bahnschrift" panose="020B0502040204020203" pitchFamily="34" charset="0"/>
                <a:cs typeface="Times New Roman" panose="02020603050405020304" pitchFamily="18" charset="0"/>
              </a:rPr>
              <a:t> - “</a:t>
            </a:r>
            <a:r>
              <a:rPr lang="ru-RU" dirty="0" err="1">
                <a:solidFill>
                  <a:schemeClr val="tx1"/>
                </a:solidFill>
                <a:latin typeface="Bahnschrift" panose="020B0502040204020203" pitchFamily="34" charset="0"/>
                <a:cs typeface="Times New Roman" panose="02020603050405020304" pitchFamily="18" charset="0"/>
              </a:rPr>
              <a:t>олдинга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бориш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алоқаларни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ўрнатиш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фаол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аралашувни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талаб</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қиладиган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вазиятда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масъулиятни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ўз</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зиммасига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олишга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тайёр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бўлиш</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бошқаларнинг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бирор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ишни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бошлашини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кутмаслик</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тўғридан-тўғри</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гапириш</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ва</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ҳаракат</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қилиш</a:t>
            </a:r>
            <a:r>
              <a:rPr lang="ru-RU" b="1"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қобилияти</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очиқлик</a:t>
            </a:r>
            <a:r>
              <a:rPr lang="ru-RU" dirty="0">
                <a:solidFill>
                  <a:schemeClr val="tx1"/>
                </a:solidFill>
                <a:latin typeface="Bahnschrift" panose="020B0502040204020203" pitchFamily="34" charset="0"/>
                <a:cs typeface="Times New Roman" panose="02020603050405020304" pitchFamily="18" charset="0"/>
              </a:rPr>
              <a:t> - </a:t>
            </a:r>
            <a:r>
              <a:rPr lang="ru-RU" dirty="0" err="1">
                <a:solidFill>
                  <a:schemeClr val="tx1"/>
                </a:solidFill>
                <a:latin typeface="Bahnschrift" panose="020B0502040204020203" pitchFamily="34" charset="0"/>
                <a:cs typeface="Times New Roman" panose="02020603050405020304" pitchFamily="18" charset="0"/>
              </a:rPr>
              <a:t>ўз</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ички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дунёсини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бошқаларга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очишга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тайёрлик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бу</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бошқалар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билан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соғлом</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мустаҳкам</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муносабатлар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ўрнатишга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ҳисса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қўшишига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қатъий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ишонч</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самимийлик</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ўз</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ҳис-туйғуларини</a:t>
            </a:r>
            <a:r>
              <a:rPr lang="ru-RU" b="1" dirty="0">
                <a:solidFill>
                  <a:schemeClr val="tx1"/>
                </a:solidFill>
                <a:latin typeface="Bahnschrift" panose="020B0502040204020203" pitchFamily="34" charset="0"/>
                <a:cs typeface="Times New Roman" panose="02020603050405020304" pitchFamily="18" charset="0"/>
              </a:rPr>
              <a:t> </a:t>
            </a:r>
            <a:r>
              <a:rPr lang="ru-RU" b="1" dirty="0" err="1">
                <a:solidFill>
                  <a:schemeClr val="tx1"/>
                </a:solidFill>
                <a:latin typeface="Bahnschrift" panose="020B0502040204020203" pitchFamily="34" charset="0"/>
                <a:cs typeface="Times New Roman" panose="02020603050405020304" pitchFamily="18" charset="0"/>
              </a:rPr>
              <a:t>ифодалаш</a:t>
            </a:r>
            <a:r>
              <a:rPr lang="ru-RU" b="1"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қобилияти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бошқаларнинг</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ҳиссий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ифодасини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қабул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тайёрлиги</a:t>
            </a:r>
            <a:r>
              <a:rPr lang="ru-RU" dirty="0">
                <a:solidFill>
                  <a:schemeClr val="tx1"/>
                </a:solidFill>
                <a:latin typeface="Bahnschrift" panose="020B0502040204020203" pitchFamily="34" charset="0"/>
                <a:cs typeface="Times New Roman" panose="02020603050405020304" pitchFamily="18" charset="0"/>
              </a:rPr>
              <a:t>;</a:t>
            </a:r>
          </a:p>
          <a:p>
            <a:pPr fontAlgn="base"/>
            <a:r>
              <a:rPr lang="ru-RU" b="1" dirty="0" err="1">
                <a:solidFill>
                  <a:schemeClr val="tx1"/>
                </a:solidFill>
                <a:latin typeface="Bahnschrift" panose="020B0502040204020203" pitchFamily="34" charset="0"/>
                <a:cs typeface="Times New Roman" panose="02020603050405020304" pitchFamily="18" charset="0"/>
              </a:rPr>
              <a:t>қизиқувчанлик</a:t>
            </a:r>
            <a:r>
              <a:rPr lang="ru-RU" dirty="0">
                <a:solidFill>
                  <a:schemeClr val="tx1"/>
                </a:solidFill>
                <a:latin typeface="Bahnschrift" panose="020B0502040204020203" pitchFamily="34" charset="0"/>
                <a:cs typeface="Times New Roman" panose="02020603050405020304" pitchFamily="18" charset="0"/>
              </a:rPr>
              <a:t> - </a:t>
            </a:r>
            <a:r>
              <a:rPr lang="ru-RU" dirty="0" err="1">
                <a:solidFill>
                  <a:schemeClr val="tx1"/>
                </a:solidFill>
                <a:latin typeface="Bahnschrift" panose="020B0502040204020203" pitchFamily="34" charset="0"/>
                <a:cs typeface="Times New Roman" panose="02020603050405020304" pitchFamily="18" charset="0"/>
              </a:rPr>
              <a:t>ўз</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ҳаёти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ва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хатти-ҳаракатларига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кашфиётчи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муносабат</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одамлардан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сизни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қандай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қабул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қилишлари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ҳақида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ҳар</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қандай</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маълумотни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қабул</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қилишга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тайёрлик</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лекин</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айни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пайтда</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ўз-ўзини</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ҳурмат</a:t>
            </a:r>
            <a:r>
              <a:rPr lang="ru-RU" dirty="0">
                <a:solidFill>
                  <a:schemeClr val="tx1"/>
                </a:solidFill>
                <a:latin typeface="Bahnschrift" panose="020B0502040204020203" pitchFamily="34" charset="0"/>
                <a:cs typeface="Times New Roman" panose="02020603050405020304" pitchFamily="18" charset="0"/>
              </a:rPr>
              <a:t> </a:t>
            </a:r>
            <a:r>
              <a:rPr lang="ru-RU" dirty="0" err="1">
                <a:solidFill>
                  <a:schemeClr val="tx1"/>
                </a:solidFill>
                <a:latin typeface="Bahnschrift" panose="020B0502040204020203" pitchFamily="34" charset="0"/>
                <a:cs typeface="Times New Roman" panose="02020603050405020304" pitchFamily="18" charset="0"/>
              </a:rPr>
              <a:t>қилиш</a:t>
            </a:r>
            <a:endParaRPr lang="ru-RU" dirty="0">
              <a:solidFill>
                <a:schemeClr val="tx1"/>
              </a:solidFill>
              <a:latin typeface="Bahnschrift" panose="020B0502040204020203" pitchFamily="34" charset="0"/>
              <a:cs typeface="Times New Roman" panose="02020603050405020304" pitchFamily="18" charset="0"/>
            </a:endParaRPr>
          </a:p>
        </p:txBody>
      </p:sp>
      <p:sp>
        <p:nvSpPr>
          <p:cNvPr id="3" name="Нижний колонтитул 2">
            <a:extLst>
              <a:ext uri="{FF2B5EF4-FFF2-40B4-BE49-F238E27FC236}">
                <a16:creationId xmlns:a16="http://schemas.microsoft.com/office/drawing/2014/main" id="{446467F0-B35A-42FE-AE31-E82C4F04D4B5}"/>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198804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BF254C3C-677C-4244-AABA-D2A3F43F68D9}"/>
              </a:ext>
            </a:extLst>
          </p:cNvPr>
          <p:cNvGraphicFramePr>
            <a:graphicFrameLocks noGrp="1"/>
          </p:cNvGraphicFramePr>
          <p:nvPr>
            <p:extLst>
              <p:ext uri="{D42A27DB-BD31-4B8C-83A1-F6EECF244321}">
                <p14:modId xmlns:p14="http://schemas.microsoft.com/office/powerpoint/2010/main" val="766664649"/>
              </p:ext>
            </p:extLst>
          </p:nvPr>
        </p:nvGraphicFramePr>
        <p:xfrm>
          <a:off x="2032000" y="719666"/>
          <a:ext cx="8128000" cy="4257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205807897"/>
                    </a:ext>
                  </a:extLst>
                </a:gridCol>
                <a:gridCol w="4064000">
                  <a:extLst>
                    <a:ext uri="{9D8B030D-6E8A-4147-A177-3AD203B41FA5}">
                      <a16:colId xmlns:a16="http://schemas.microsoft.com/office/drawing/2014/main" val="1041546912"/>
                    </a:ext>
                  </a:extLst>
                </a:gridCol>
              </a:tblGrid>
              <a:tr h="370840">
                <a:tc>
                  <a:txBody>
                    <a:bodyPr/>
                    <a:lstStyle/>
                    <a:p>
                      <a:pPr algn="ctr">
                        <a:lnSpc>
                          <a:spcPct val="100000"/>
                        </a:lnSpc>
                      </a:pPr>
                      <a:r>
                        <a:rPr lang="uz-Cyrl-UZ" dirty="0"/>
                        <a:t>РАҲБАР</a:t>
                      </a:r>
                      <a:endParaRPr lang="ru-RU" dirty="0"/>
                    </a:p>
                  </a:txBody>
                  <a:tcPr anchor="ctr"/>
                </a:tc>
                <a:tc>
                  <a:txBody>
                    <a:bodyPr/>
                    <a:lstStyle/>
                    <a:p>
                      <a:pPr algn="ctr">
                        <a:lnSpc>
                          <a:spcPct val="100000"/>
                        </a:lnSpc>
                      </a:pPr>
                      <a:r>
                        <a:rPr lang="uz-Cyrl-UZ" dirty="0"/>
                        <a:t>ЛИДЕР</a:t>
                      </a:r>
                      <a:endParaRPr lang="ru-RU" dirty="0"/>
                    </a:p>
                  </a:txBody>
                  <a:tcPr anchor="ctr"/>
                </a:tc>
                <a:extLst>
                  <a:ext uri="{0D108BD9-81ED-4DB2-BD59-A6C34878D82A}">
                    <a16:rowId xmlns:a16="http://schemas.microsoft.com/office/drawing/2014/main" val="1251100165"/>
                  </a:ext>
                </a:extLst>
              </a:tr>
              <a:tr h="370840">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Администратор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Инноватор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6304516"/>
                  </a:ext>
                </a:extLst>
              </a:tr>
              <a:tr h="370840">
                <a:tc>
                  <a:txBody>
                    <a:bodyPr/>
                    <a:lstStyle/>
                    <a:p>
                      <a:pPr algn="ctr">
                        <a:lnSpc>
                          <a:spcPct val="100000"/>
                        </a:lnSpc>
                        <a:spcAft>
                          <a:spcPts val="0"/>
                        </a:spcAft>
                      </a:pPr>
                      <a:r>
                        <a:rPr lang="uz-Cyrl-UZ" sz="1800">
                          <a:effectLst/>
                          <a:latin typeface="Calibri" panose="020F0502020204030204" pitchFamily="34" charset="0"/>
                          <a:ea typeface="Calibri" panose="020F0502020204030204" pitchFamily="34" charset="0"/>
                          <a:cs typeface="Times New Roman" panose="02020603050405020304" pitchFamily="18" charset="0"/>
                        </a:rPr>
                        <a:t>Буйруқлар беради, ишонтиради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Илҳомлантиради, рағбатлантиради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0578009"/>
                  </a:ext>
                </a:extLst>
              </a:tr>
              <a:tr h="370840">
                <a:tc>
                  <a:txBody>
                    <a:bodyPr/>
                    <a:lstStyle/>
                    <a:p>
                      <a:pPr algn="ctr">
                        <a:lnSpc>
                          <a:spcPct val="100000"/>
                        </a:lnSpc>
                        <a:spcAft>
                          <a:spcPts val="0"/>
                        </a:spcAft>
                      </a:pPr>
                      <a:r>
                        <a:rPr lang="uz-Cyrl-UZ" sz="1800">
                          <a:effectLst/>
                          <a:latin typeface="Calibri" panose="020F0502020204030204" pitchFamily="34" charset="0"/>
                          <a:ea typeface="Calibri" panose="020F0502020204030204" pitchFamily="34" charset="0"/>
                          <a:cs typeface="Times New Roman" panose="02020603050405020304" pitchFamily="18" charset="0"/>
                        </a:rPr>
                        <a:t>Бошқаларнинг кўрсатмаларига амал қилади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Ўз мақсадларини амалга оширади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9097053"/>
                  </a:ext>
                </a:extLst>
              </a:tr>
              <a:tr h="370840">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Ҳисоб-китоб асосида ишлайди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Ўз қарашлари асосида ҳаракат қилади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3078782"/>
                  </a:ext>
                </a:extLst>
              </a:tr>
              <a:tr h="370840">
                <a:tc>
                  <a:txBody>
                    <a:bodyPr/>
                    <a:lstStyle/>
                    <a:p>
                      <a:pPr algn="ctr">
                        <a:lnSpc>
                          <a:spcPct val="100000"/>
                        </a:lnSpc>
                        <a:spcAft>
                          <a:spcPts val="0"/>
                        </a:spcAft>
                      </a:pPr>
                      <a:r>
                        <a:rPr lang="uz-Cyrl-UZ" sz="1800">
                          <a:effectLst/>
                          <a:latin typeface="Calibri" panose="020F0502020204030204" pitchFamily="34" charset="0"/>
                          <a:ea typeface="Calibri" panose="020F0502020204030204" pitchFamily="34" charset="0"/>
                          <a:cs typeface="Times New Roman" panose="02020603050405020304" pitchFamily="18" charset="0"/>
                        </a:rPr>
                        <a:t>Ташкиллаштирига йўналтирилган</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Одамларга эътибор қаратади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6440841"/>
                  </a:ext>
                </a:extLst>
              </a:tr>
              <a:tr h="370840">
                <a:tc>
                  <a:txBody>
                    <a:bodyPr/>
                    <a:lstStyle/>
                    <a:p>
                      <a:pPr algn="ctr">
                        <a:lnSpc>
                          <a:spcPct val="100000"/>
                        </a:lnSpc>
                        <a:spcAft>
                          <a:spcPts val="0"/>
                        </a:spcAft>
                      </a:pPr>
                      <a:r>
                        <a:rPr lang="uz-Cyrl-UZ" sz="1800">
                          <a:effectLst/>
                          <a:latin typeface="Calibri" panose="020F0502020204030204" pitchFamily="34" charset="0"/>
                          <a:ea typeface="Calibri" panose="020F0502020204030204" pitchFamily="34" charset="0"/>
                          <a:cs typeface="Times New Roman" panose="02020603050405020304" pitchFamily="18" charset="0"/>
                        </a:rPr>
                        <a:t>Назорат қилади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Ишонтиради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8339229"/>
                  </a:ext>
                </a:extLst>
              </a:tr>
              <a:tr h="370840">
                <a:tc>
                  <a:txBody>
                    <a:bodyPr/>
                    <a:lstStyle/>
                    <a:p>
                      <a:pPr algn="ctr">
                        <a:lnSpc>
                          <a:spcPct val="100000"/>
                        </a:lnSpc>
                        <a:spcAft>
                          <a:spcPts val="0"/>
                        </a:spcAft>
                      </a:pPr>
                      <a:r>
                        <a:rPr lang="uz-Cyrl-UZ" sz="1800">
                          <a:effectLst/>
                          <a:latin typeface="Calibri" panose="020F0502020204030204" pitchFamily="34" charset="0"/>
                          <a:ea typeface="Calibri" panose="020F0502020204030204" pitchFamily="34" charset="0"/>
                          <a:cs typeface="Times New Roman" panose="02020603050405020304" pitchFamily="18" charset="0"/>
                        </a:rPr>
                        <a:t>Ҳаракатни қўллаб-қувватлайди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Ҳаракатга туртки беради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700532"/>
                  </a:ext>
                </a:extLst>
              </a:tr>
              <a:tr h="370840">
                <a:tc>
                  <a:txBody>
                    <a:bodyPr/>
                    <a:lstStyle/>
                    <a:p>
                      <a:pPr algn="ctr">
                        <a:lnSpc>
                          <a:spcPct val="100000"/>
                        </a:lnSpc>
                        <a:spcAft>
                          <a:spcPts val="0"/>
                        </a:spcAft>
                      </a:pPr>
                      <a:r>
                        <a:rPr lang="uz-Cyrl-UZ" sz="1800">
                          <a:effectLst/>
                          <a:latin typeface="Calibri" panose="020F0502020204030204" pitchFamily="34" charset="0"/>
                          <a:ea typeface="Calibri" panose="020F0502020204030204" pitchFamily="34" charset="0"/>
                          <a:cs typeface="Times New Roman" panose="02020603050405020304" pitchFamily="18" charset="0"/>
                        </a:rPr>
                        <a:t>Қарорлар қабул қилади</a:t>
                      </a:r>
                      <a:endParaRPr lang="ru-R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Ечимларни амалга оширади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54956"/>
                  </a:ext>
                </a:extLst>
              </a:tr>
              <a:tr h="370840">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Қандай керак бўлса, шундай қилади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Нима қилиш керак бўлса, шуни  қилади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114042"/>
                  </a:ext>
                </a:extLst>
              </a:tr>
              <a:tr h="370840">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Ҳурмат қилинади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uz-Cyrl-UZ" sz="1800" dirty="0">
                          <a:effectLst/>
                          <a:latin typeface="Calibri" panose="020F0502020204030204" pitchFamily="34" charset="0"/>
                          <a:ea typeface="Calibri" panose="020F0502020204030204" pitchFamily="34" charset="0"/>
                          <a:cs typeface="Times New Roman" panose="02020603050405020304" pitchFamily="18" charset="0"/>
                        </a:rPr>
                        <a:t>Уни яхши кўришади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1052963"/>
                  </a:ext>
                </a:extLst>
              </a:tr>
            </a:tbl>
          </a:graphicData>
        </a:graphic>
      </p:graphicFrame>
      <p:sp>
        <p:nvSpPr>
          <p:cNvPr id="2" name="Нижний колонтитул 1">
            <a:extLst>
              <a:ext uri="{FF2B5EF4-FFF2-40B4-BE49-F238E27FC236}">
                <a16:creationId xmlns:a16="http://schemas.microsoft.com/office/drawing/2014/main" id="{11EC9DD2-32AB-4CD5-B333-AF6B216A9DF4}"/>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557995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1AB908-341B-468D-9A24-EB8F61183B2B}"/>
              </a:ext>
            </a:extLst>
          </p:cNvPr>
          <p:cNvSpPr>
            <a:spLocks noGrp="1"/>
          </p:cNvSpPr>
          <p:nvPr>
            <p:ph type="title"/>
          </p:nvPr>
        </p:nvSpPr>
        <p:spPr>
          <a:xfrm>
            <a:off x="1380068" y="136523"/>
            <a:ext cx="9431864" cy="881966"/>
          </a:xfrm>
          <a:solidFill>
            <a:schemeClr val="accent6">
              <a:lumMod val="20000"/>
              <a:lumOff val="80000"/>
            </a:schemeClr>
          </a:solidFill>
          <a:ln>
            <a:solidFill>
              <a:schemeClr val="accent1"/>
            </a:solidFill>
          </a:ln>
        </p:spPr>
        <p:txBody>
          <a:bodyPr>
            <a:normAutofit/>
          </a:bodyPr>
          <a:lstStyle/>
          <a:p>
            <a:pPr algn="just"/>
            <a:r>
              <a:rPr lang="uz-Cyrl-UZ" sz="1800" b="1" i="1" dirty="0">
                <a:solidFill>
                  <a:schemeClr val="accent1">
                    <a:lumMod val="75000"/>
                  </a:schemeClr>
                </a:solidFill>
                <a:latin typeface="Times New Roman" panose="02020603050405020304" pitchFamily="18" charset="0"/>
                <a:cs typeface="Times New Roman" panose="02020603050405020304" pitchFamily="18" charset="0"/>
              </a:rPr>
              <a:t>Калит сўзлар ва асосий тушунчалар: </a:t>
            </a:r>
            <a:r>
              <a:rPr lang="uz-Cyrl-UZ" sz="1800" b="1" dirty="0">
                <a:latin typeface="Times New Roman" panose="02020603050405020304" pitchFamily="18" charset="0"/>
                <a:ea typeface="Calibri" panose="020F0502020204030204" pitchFamily="34" charset="0"/>
                <a:cs typeface="Times New Roman" panose="02020603050405020304" pitchFamily="18" charset="0"/>
              </a:rPr>
              <a:t>раҳбар ва лидер, раҳбар ва лидернинг фазилатлари, лидерлик назариялари, раҳбарлик ва лидерлик услублари, лидер типажлари, лидер имижи, ҳокимият, ҳокимият манбалари</a:t>
            </a:r>
            <a:r>
              <a:rPr lang="ru-RU" sz="1800" b="1" dirty="0">
                <a:latin typeface="Times New Roman" panose="02020603050405020304" pitchFamily="18" charset="0"/>
                <a:ea typeface="Calibri" panose="020F0502020204030204" pitchFamily="34"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3E86C99-2602-412A-AE5B-C8616E5F4ED8}"/>
              </a:ext>
            </a:extLst>
          </p:cNvPr>
          <p:cNvSpPr>
            <a:spLocks noGrp="1"/>
          </p:cNvSpPr>
          <p:nvPr>
            <p:ph idx="1"/>
          </p:nvPr>
        </p:nvSpPr>
        <p:spPr>
          <a:xfrm>
            <a:off x="1380068" y="1090396"/>
            <a:ext cx="9431864" cy="3322854"/>
          </a:xfrm>
          <a:solidFill>
            <a:schemeClr val="accent4">
              <a:lumMod val="20000"/>
              <a:lumOff val="80000"/>
            </a:schemeClr>
          </a:solidFill>
          <a:ln>
            <a:solidFill>
              <a:schemeClr val="accent1"/>
            </a:solidFill>
          </a:ln>
        </p:spPr>
        <p:txBody>
          <a:bodyPr>
            <a:normAutofit fontScale="40000" lnSpcReduction="20000"/>
          </a:bodyPr>
          <a:lstStyle/>
          <a:p>
            <a:pPr marL="0" indent="0" algn="ctr">
              <a:lnSpc>
                <a:spcPct val="120000"/>
              </a:lnSpc>
              <a:spcBef>
                <a:spcPts val="0"/>
              </a:spcBef>
              <a:buNone/>
            </a:pPr>
            <a:r>
              <a:rPr lang="uz-Cyrl-UZ" sz="3400" b="1" i="1" dirty="0">
                <a:latin typeface="Times New Roman" panose="02020603050405020304" pitchFamily="18" charset="0"/>
                <a:ea typeface="Calibri" panose="020F0502020204030204" pitchFamily="34" charset="0"/>
                <a:cs typeface="Times New Roman" panose="02020603050405020304" pitchFamily="18" charset="0"/>
              </a:rPr>
              <a:t>Назорат саволлари:</a:t>
            </a:r>
            <a:endParaRPr lang="ru-RU" i="1"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1. Раҳбар ва лидернинг замонавий ташкилотдаги ўрни ва аҳамияти нимада?</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2. Раҳбарлик ва лидерлик тушунчаларига таъриф беринг.</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4. Раҳбарнинг қандай муҳим шахсий фазилатларга эга бўлиши керак? </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5. Энг кенг тарқалган лидерлик фазилатларига нималар киради?</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6.Раҳбар ва лидернинг таққослама сифатларини келтиринг.</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7. Лидер қандай умумий хусусиятларга эга?</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8. Лидернинг (раҳбарнинг) функсиялари нималардан иборат?</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9. Қандай лидерлик назариялари мавжуд?</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9. Лидер қандай типларга ажратилади?</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10. Раҳбарлик ва лидерлик қандай услублари мавжуд?</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11. Лидер имижини қандай шакллантирилади? </a:t>
            </a:r>
          </a:p>
          <a:p>
            <a:pPr indent="0" algn="just">
              <a:lnSpc>
                <a:spcPct val="120000"/>
              </a:lnSpc>
              <a:spcBef>
                <a:spcPts val="0"/>
              </a:spcBef>
              <a:buNone/>
            </a:pPr>
            <a:r>
              <a:rPr lang="uz-Cyrl-UZ" sz="3500" dirty="0">
                <a:latin typeface="Times New Roman" panose="02020603050405020304" pitchFamily="18" charset="0"/>
                <a:ea typeface="Calibri" panose="020F0502020204030204" pitchFamily="34" charset="0"/>
                <a:cs typeface="Times New Roman" panose="02020603050405020304" pitchFamily="18" charset="0"/>
              </a:rPr>
              <a:t>12. Ҳокимият нима ва унинг қандай турлари мавжуд?</a:t>
            </a:r>
          </a:p>
          <a:p>
            <a:pPr indent="0" algn="just">
              <a:lnSpc>
                <a:spcPct val="120000"/>
              </a:lnSpc>
              <a:spcBef>
                <a:spcPts val="0"/>
              </a:spcBef>
              <a:buNone/>
            </a:pPr>
            <a:endParaRPr lang="uz-Cyrl-UZ" sz="35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Нижний колонтитул 3">
            <a:extLst>
              <a:ext uri="{FF2B5EF4-FFF2-40B4-BE49-F238E27FC236}">
                <a16:creationId xmlns:a16="http://schemas.microsoft.com/office/drawing/2014/main" id="{4F7CE160-E565-4F68-97FF-61E5AFF590C9}"/>
              </a:ext>
            </a:extLst>
          </p:cNvPr>
          <p:cNvSpPr>
            <a:spLocks noGrp="1"/>
          </p:cNvSpPr>
          <p:nvPr>
            <p:ph type="ftr" sz="quarter" idx="11"/>
          </p:nvPr>
        </p:nvSpPr>
        <p:spPr/>
        <p:txBody>
          <a:bodyPr/>
          <a:lstStyle/>
          <a:p>
            <a:pPr>
              <a:defRPr/>
            </a:pPr>
            <a:r>
              <a:rPr lang="ru-RU" dirty="0" err="1">
                <a:solidFill>
                  <a:prstClr val="black">
                    <a:tint val="75000"/>
                  </a:prstClr>
                </a:solidFill>
                <a:latin typeface="Calibri"/>
              </a:rPr>
              <a:t>Қодиров</a:t>
            </a:r>
            <a:r>
              <a:rPr lang="ru-RU" dirty="0">
                <a:solidFill>
                  <a:prstClr val="black">
                    <a:tint val="75000"/>
                  </a:prstClr>
                </a:solidFill>
                <a:latin typeface="Calibri"/>
              </a:rPr>
              <a:t> </a:t>
            </a:r>
            <a:r>
              <a:rPr lang="ru-RU" dirty="0" err="1">
                <a:solidFill>
                  <a:prstClr val="black">
                    <a:tint val="75000"/>
                  </a:prstClr>
                </a:solidFill>
                <a:latin typeface="Calibri"/>
              </a:rPr>
              <a:t>Туйғун</a:t>
            </a:r>
            <a:endParaRPr lang="ru-RU" dirty="0">
              <a:solidFill>
                <a:prstClr val="black">
                  <a:tint val="75000"/>
                </a:prstClr>
              </a:solidFill>
              <a:latin typeface="Calibri"/>
            </a:endParaRPr>
          </a:p>
        </p:txBody>
      </p:sp>
      <p:sp>
        <p:nvSpPr>
          <p:cNvPr id="6" name="TextBox 5">
            <a:extLst>
              <a:ext uri="{FF2B5EF4-FFF2-40B4-BE49-F238E27FC236}">
                <a16:creationId xmlns:a16="http://schemas.microsoft.com/office/drawing/2014/main" id="{78308694-EC8A-45EC-9E35-E4018227F15B}"/>
              </a:ext>
            </a:extLst>
          </p:cNvPr>
          <p:cNvSpPr txBox="1"/>
          <p:nvPr/>
        </p:nvSpPr>
        <p:spPr>
          <a:xfrm>
            <a:off x="1380068" y="4602026"/>
            <a:ext cx="9431864" cy="1754326"/>
          </a:xfrm>
          <a:prstGeom prst="rect">
            <a:avLst/>
          </a:prstGeom>
          <a:solidFill>
            <a:schemeClr val="bg1">
              <a:lumMod val="95000"/>
            </a:schemeClr>
          </a:solidFill>
          <a:ln>
            <a:solidFill>
              <a:schemeClr val="accent1"/>
            </a:solidFill>
          </a:ln>
        </p:spPr>
        <p:txBody>
          <a:bodyPr wrap="square">
            <a:spAutoFit/>
          </a:bodyPr>
          <a:lstStyle/>
          <a:p>
            <a:pPr algn="ctr">
              <a:tabLst>
                <a:tab pos="219075" algn="l"/>
                <a:tab pos="270510" algn="l"/>
              </a:tabLst>
              <a:defRPr/>
            </a:pPr>
            <a:r>
              <a:rPr lang="uz-Cyrl-UZ" sz="1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Адабиётлар:</a:t>
            </a:r>
          </a:p>
          <a:p>
            <a:pPr algn="just">
              <a:tabLst>
                <a:tab pos="219075" algn="l"/>
                <a:tab pos="270510" algn="l"/>
              </a:tabLst>
              <a:defRPr/>
            </a:pPr>
            <a:r>
              <a:rPr lang="uz-Cyrl-UZ" sz="12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Асосий</a:t>
            </a:r>
            <a:r>
              <a:rPr lang="uz-Cyrl-UZ" sz="1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uz-Cyrl-UZ"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1.Qodirov T.U. Inson resurslarini boshqarish. Darslik.// T.U. Qodirov. – T.: “Dimal”, 2025. -572 bet.</a:t>
            </a:r>
            <a:endParaRPr lang="ru-RU" sz="12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algn="just">
              <a:defRPr/>
            </a:pPr>
            <a:r>
              <a:rPr lang="uz-Cyrl-UZ"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2.Гончарова Н. В. Управление человеческими ресурсами организaции в условиях современного ринка труда : учебное пособие / Н. В. Гончарова, Л. В. Дайнеко, Э. В. Зайцева. под обш. ред. Э. В. Зайцевой/– Екатеринбург : Изд–во Урал. ун–та, 2021. – 162 с.</a:t>
            </a:r>
          </a:p>
          <a:p>
            <a:pPr algn="just">
              <a:defRPr/>
            </a:pPr>
            <a:r>
              <a:rPr lang="uz-Cyrl-UZ" sz="12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Қўшимча</a:t>
            </a:r>
            <a:r>
              <a:rPr lang="uz-Cyrl-UZ" sz="1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 Лапшова О. А. Управление человеческими ресурсами: учебник и практикум для вузов / О. А. Лапшова [и др.];  под обшей редакцией О. А. Лапшовой. – Москва: Юрайт, 2024. – 406 с.</a:t>
            </a:r>
          </a:p>
          <a:p>
            <a:pPr algn="just">
              <a:defRPr/>
            </a:pPr>
            <a:r>
              <a:rPr lang="uz-Cyrl-UZ" sz="1200" dirty="0">
                <a:solidFill>
                  <a:srgbClr val="000000"/>
                </a:solidFill>
                <a:latin typeface="Times New Roman" panose="02020603050405020304" pitchFamily="18" charset="0"/>
                <a:cs typeface="Times New Roman" panose="02020603050405020304" pitchFamily="18" charset="0"/>
              </a:rPr>
              <a:t>                  2.Пугачев В. П.  Управление персоналом организaции: учебник и практикум для вузов / В. П. Пугачев. – 3–е изд., перераб. и доп. — Москва: Издательство Юрайт, 2024. – 523 с. </a:t>
            </a:r>
          </a:p>
          <a:p>
            <a:pPr>
              <a:defRPr/>
            </a:pPr>
            <a:endParaRPr lang="ru-RU" sz="1200" dirty="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84891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86F4C07-E00D-48E6-B67E-3E0D413CD695}"/>
              </a:ext>
            </a:extLst>
          </p:cNvPr>
          <p:cNvSpPr txBox="1"/>
          <p:nvPr/>
        </p:nvSpPr>
        <p:spPr>
          <a:xfrm>
            <a:off x="7255418" y="3846071"/>
            <a:ext cx="4519617" cy="1446550"/>
          </a:xfrm>
          <a:prstGeom prst="rect">
            <a:avLst/>
          </a:prstGeom>
          <a:noFill/>
        </p:spPr>
        <p:txBody>
          <a:bodyPr wrap="square" rtlCol="0" anchor="ctr">
            <a:spAutoFit/>
          </a:bodyPr>
          <a:lstStyle/>
          <a:p>
            <a:pPr algn="ctr"/>
            <a:r>
              <a:rPr lang="uz-Cyrl-UZ" altLang="ko-KR" sz="4400" b="1" dirty="0">
                <a:solidFill>
                  <a:schemeClr val="bg1"/>
                </a:solidFill>
                <a:latin typeface="Bahnschrift" panose="020B0502040204020203" pitchFamily="34" charset="0"/>
                <a:cs typeface="Arial" pitchFamily="34" charset="0"/>
              </a:rPr>
              <a:t>Эътиборингиз учун раҳмат</a:t>
            </a:r>
            <a:endParaRPr lang="ko-KR" altLang="en-US" sz="4400" b="1" dirty="0">
              <a:solidFill>
                <a:schemeClr val="bg1"/>
              </a:solidFill>
              <a:latin typeface="Bahnschrift" panose="020B0502040204020203" pitchFamily="34" charset="0"/>
              <a:cs typeface="Arial" pitchFamily="34" charset="0"/>
            </a:endParaRPr>
          </a:p>
        </p:txBody>
      </p:sp>
    </p:spTree>
    <p:extLst>
      <p:ext uri="{BB962C8B-B14F-4D97-AF65-F5344CB8AC3E}">
        <p14:creationId xmlns:p14="http://schemas.microsoft.com/office/powerpoint/2010/main" val="354037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xfrm>
            <a:off x="838200" y="365125"/>
            <a:ext cx="10515600" cy="5211810"/>
          </a:xfrm>
          <a:solidFill>
            <a:schemeClr val="accent1">
              <a:lumMod val="90000"/>
              <a:lumOff val="10000"/>
            </a:schemeClr>
          </a:solidFill>
        </p:spPr>
        <p:txBody>
          <a:bodyPr>
            <a:noAutofit/>
          </a:bodyPr>
          <a:lstStyle/>
          <a:p>
            <a:r>
              <a:rPr lang="uz-Cyrl-UZ" sz="3200" b="1" dirty="0">
                <a:solidFill>
                  <a:schemeClr val="bg1"/>
                </a:solidFill>
                <a:latin typeface="Bahnschrift" panose="020B0502040204020203" pitchFamily="34" charset="0"/>
              </a:rPr>
              <a:t>	Ҳозирги вақтда "раҳбарлик" ва "лидерлик" тушунчаларини талқин қилишда иккита нуқтаи назардан ёндашилади. </a:t>
            </a:r>
            <a:br>
              <a:rPr lang="uz-Cyrl-UZ" sz="3200" b="1" dirty="0">
                <a:solidFill>
                  <a:schemeClr val="bg1"/>
                </a:solidFill>
                <a:latin typeface="Bahnschrift" panose="020B0502040204020203" pitchFamily="34" charset="0"/>
              </a:rPr>
            </a:br>
            <a:br>
              <a:rPr lang="uz-Cyrl-UZ" sz="3200" b="1" dirty="0">
                <a:solidFill>
                  <a:schemeClr val="bg1"/>
                </a:solidFill>
                <a:latin typeface="Bahnschrift" panose="020B0502040204020203" pitchFamily="34" charset="0"/>
              </a:rPr>
            </a:br>
            <a:r>
              <a:rPr lang="uz-Cyrl-UZ" sz="3200" b="1" dirty="0">
                <a:solidFill>
                  <a:srgbClr val="FFFF00"/>
                </a:solidFill>
                <a:latin typeface="Bahnschrift" panose="020B0502040204020203" pitchFamily="34" charset="0"/>
              </a:rPr>
              <a:t>Биринчиси</a:t>
            </a:r>
            <a:r>
              <a:rPr lang="uz-Cyrl-UZ" sz="3200" b="1" dirty="0">
                <a:solidFill>
                  <a:schemeClr val="bg1"/>
                </a:solidFill>
                <a:latin typeface="Bahnschrift" panose="020B0502040204020203" pitchFamily="34" charset="0"/>
              </a:rPr>
              <a:t>, бу икки тушунчани бир неча мезонларга кўра бир-биридан фарқлаш;</a:t>
            </a:r>
            <a:br>
              <a:rPr lang="uz-Cyrl-UZ" sz="3200" b="1" dirty="0">
                <a:solidFill>
                  <a:schemeClr val="bg1"/>
                </a:solidFill>
                <a:latin typeface="Bahnschrift" panose="020B0502040204020203" pitchFamily="34" charset="0"/>
              </a:rPr>
            </a:br>
            <a:br>
              <a:rPr lang="uz-Cyrl-UZ" sz="3200" b="1" dirty="0">
                <a:solidFill>
                  <a:schemeClr val="bg1"/>
                </a:solidFill>
                <a:latin typeface="Bahnschrift" panose="020B0502040204020203" pitchFamily="34" charset="0"/>
              </a:rPr>
            </a:br>
            <a:r>
              <a:rPr lang="uz-Cyrl-UZ" sz="3200" b="1" dirty="0">
                <a:solidFill>
                  <a:srgbClr val="FFFF00"/>
                </a:solidFill>
                <a:latin typeface="Bahnschrift" panose="020B0502040204020203" pitchFamily="34" charset="0"/>
              </a:rPr>
              <a:t>Иккинчи нуқтаи назар </a:t>
            </a:r>
            <a:r>
              <a:rPr lang="uz-Cyrl-UZ" sz="3200" b="1" dirty="0">
                <a:solidFill>
                  <a:schemeClr val="bg1"/>
                </a:solidFill>
                <a:latin typeface="Bahnschrift" panose="020B0502040204020203" pitchFamily="34" charset="0"/>
              </a:rPr>
              <a:t>- бу тушунчалар бир-бири билан боғлиқ ҳолда қўллаш.</a:t>
            </a:r>
            <a:endParaRPr lang="ru-RU" sz="3200" b="1" dirty="0">
              <a:solidFill>
                <a:schemeClr val="bg1"/>
              </a:solidFill>
              <a:latin typeface="Bahnschrift" panose="020B0502040204020203" pitchFamily="34" charset="0"/>
            </a:endParaRPr>
          </a:p>
        </p:txBody>
      </p:sp>
      <p:sp>
        <p:nvSpPr>
          <p:cNvPr id="3" name="Нижний колонтитул 2">
            <a:extLst>
              <a:ext uri="{FF2B5EF4-FFF2-40B4-BE49-F238E27FC236}">
                <a16:creationId xmlns:a16="http://schemas.microsoft.com/office/drawing/2014/main" id="{A25102AD-375A-410F-A0FE-DC28F8856C8C}"/>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41609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83A0DD-6370-47B0-BCC2-1585F6A4386B}"/>
              </a:ext>
            </a:extLst>
          </p:cNvPr>
          <p:cNvSpPr>
            <a:spLocks noGrp="1"/>
          </p:cNvSpPr>
          <p:nvPr>
            <p:ph type="title"/>
          </p:nvPr>
        </p:nvSpPr>
        <p:spPr>
          <a:solidFill>
            <a:schemeClr val="accent6">
              <a:lumMod val="20000"/>
              <a:lumOff val="80000"/>
            </a:schemeClr>
          </a:solidFill>
          <a:ln>
            <a:solidFill>
              <a:schemeClr val="accent1"/>
            </a:solidFill>
          </a:ln>
        </p:spPr>
        <p:txBody>
          <a:bodyPr>
            <a:normAutofit/>
          </a:bodyPr>
          <a:lstStyle/>
          <a:p>
            <a:pPr algn="just"/>
            <a:r>
              <a:rPr lang="uz-Cyrl-UZ" sz="2800" b="1" kern="0" dirty="0">
                <a:effectLst/>
                <a:latin typeface="Arial" panose="020B0604020202020204" pitchFamily="34" charset="0"/>
                <a:ea typeface="Calibri" panose="020F0502020204030204" pitchFamily="34" charset="0"/>
                <a:cs typeface="Arial" panose="020B0604020202020204" pitchFamily="34" charset="0"/>
              </a:rPr>
              <a:t>Менежмент психологиясида ҳар қандай ташкилот ёки муассаса икки кўринишда: расмий ва норасмий ташкилот сифатида кўриб чиқилиши мумкин. </a:t>
            </a:r>
            <a:endParaRPr lang="ru-RU" sz="6000" b="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D4A173B4-70E5-4E78-85E3-87DD31E4835D}"/>
              </a:ext>
            </a:extLst>
          </p:cNvPr>
          <p:cNvSpPr>
            <a:spLocks noGrp="1"/>
          </p:cNvSpPr>
          <p:nvPr>
            <p:ph idx="1"/>
          </p:nvPr>
        </p:nvSpPr>
        <p:spPr>
          <a:xfrm>
            <a:off x="838200" y="3637276"/>
            <a:ext cx="10515600" cy="2283973"/>
          </a:xfrm>
          <a:solidFill>
            <a:schemeClr val="tx1">
              <a:lumMod val="10000"/>
              <a:lumOff val="90000"/>
            </a:schemeClr>
          </a:solidFill>
          <a:ln>
            <a:solidFill>
              <a:schemeClr val="accent1"/>
            </a:solidFill>
          </a:ln>
        </p:spPr>
        <p:txBody>
          <a:bodyPr>
            <a:normAutofit/>
          </a:bodyPr>
          <a:lstStyle/>
          <a:p>
            <a:pPr algn="just"/>
            <a:r>
              <a:rPr lang="uz-Cyrl-UZ" sz="32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Раҳбарлик - </a:t>
            </a:r>
            <a:r>
              <a:rPr lang="uz-Cyrl-UZ" sz="3200" b="1" kern="0" dirty="0">
                <a:effectLst/>
                <a:latin typeface="Arial" panose="020B0604020202020204" pitchFamily="34" charset="0"/>
                <a:ea typeface="Calibri" panose="020F0502020204030204" pitchFamily="34" charset="0"/>
                <a:cs typeface="Arial" panose="020B0604020202020204" pitchFamily="34" charset="0"/>
              </a:rPr>
              <a:t> расмий муносабатлар тизимида,</a:t>
            </a:r>
          </a:p>
          <a:p>
            <a:pPr algn="just"/>
            <a:r>
              <a:rPr lang="uz-Cyrl-UZ" sz="3200" b="1" kern="0" dirty="0">
                <a:effectLst/>
                <a:latin typeface="Arial" panose="020B0604020202020204" pitchFamily="34" charset="0"/>
                <a:ea typeface="Calibri" panose="020F0502020204030204" pitchFamily="34" charset="0"/>
                <a:cs typeface="Arial" panose="020B0604020202020204" pitchFamily="34" charset="0"/>
              </a:rPr>
              <a:t> </a:t>
            </a:r>
            <a:r>
              <a:rPr lang="uz-Cyrl-UZ" sz="3200" b="1" kern="0" dirty="0">
                <a:solidFill>
                  <a:srgbClr val="FF0000"/>
                </a:solidFill>
                <a:effectLst/>
                <a:latin typeface="Arial" panose="020B0604020202020204" pitchFamily="34" charset="0"/>
                <a:ea typeface="Calibri" panose="020F0502020204030204" pitchFamily="34" charset="0"/>
                <a:cs typeface="Arial" panose="020B0604020202020204" pitchFamily="34" charset="0"/>
              </a:rPr>
              <a:t>Лидерлик - </a:t>
            </a:r>
            <a:r>
              <a:rPr lang="uz-Cyrl-UZ" sz="3200" b="1" kern="0" dirty="0">
                <a:effectLst/>
                <a:latin typeface="Arial" panose="020B0604020202020204" pitchFamily="34" charset="0"/>
                <a:ea typeface="Calibri" panose="020F0502020204030204" pitchFamily="34" charset="0"/>
                <a:cs typeface="Arial" panose="020B0604020202020204" pitchFamily="34" charset="0"/>
              </a:rPr>
              <a:t> эса норасмий муносабатлар тизимида содир бўладиган ҳодисалардир</a:t>
            </a:r>
            <a:endParaRPr lang="ru-RU" sz="4400" b="1" dirty="0">
              <a:latin typeface="Arial" panose="020B0604020202020204" pitchFamily="34" charset="0"/>
              <a:cs typeface="Arial" panose="020B0604020202020204" pitchFamily="34" charset="0"/>
            </a:endParaRPr>
          </a:p>
        </p:txBody>
      </p:sp>
      <p:sp>
        <p:nvSpPr>
          <p:cNvPr id="4" name="Заголовок 1">
            <a:extLst>
              <a:ext uri="{FF2B5EF4-FFF2-40B4-BE49-F238E27FC236}">
                <a16:creationId xmlns:a16="http://schemas.microsoft.com/office/drawing/2014/main" id="{4048FA07-4971-4B96-8E4D-2E979C56D93E}"/>
              </a:ext>
            </a:extLst>
          </p:cNvPr>
          <p:cNvSpPr txBox="1">
            <a:spLocks/>
          </p:cNvSpPr>
          <p:nvPr/>
        </p:nvSpPr>
        <p:spPr>
          <a:xfrm>
            <a:off x="838200" y="1922321"/>
            <a:ext cx="10515600" cy="1325563"/>
          </a:xfrm>
          <a:prstGeom prst="rect">
            <a:avLst/>
          </a:prstGeom>
          <a:solidFill>
            <a:schemeClr val="accent6">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uz-Cyrl-UZ" sz="2800" b="1" kern="0" dirty="0">
                <a:latin typeface="Arial" panose="020B0604020202020204" pitchFamily="34" charset="0"/>
                <a:ea typeface="Calibri" panose="020F0502020204030204" pitchFamily="34" charset="0"/>
                <a:cs typeface="Arial" panose="020B0604020202020204" pitchFamily="34" charset="0"/>
              </a:rPr>
              <a:t>Инсоний муносабатлар ҳам ўз навбатида икки турга: </a:t>
            </a:r>
            <a:r>
              <a:rPr lang="uz-Cyrl-UZ" sz="2800" b="1" kern="0" dirty="0">
                <a:solidFill>
                  <a:srgbClr val="FF0000"/>
                </a:solidFill>
                <a:latin typeface="Arial" panose="020B0604020202020204" pitchFamily="34" charset="0"/>
                <a:ea typeface="Calibri" panose="020F0502020204030204" pitchFamily="34" charset="0"/>
                <a:cs typeface="Arial" panose="020B0604020202020204" pitchFamily="34" charset="0"/>
              </a:rPr>
              <a:t>расмий ва норасмий </a:t>
            </a:r>
            <a:r>
              <a:rPr lang="uz-Cyrl-UZ" sz="2800" b="1" kern="0" dirty="0">
                <a:latin typeface="Arial" panose="020B0604020202020204" pitchFamily="34" charset="0"/>
                <a:ea typeface="Calibri" panose="020F0502020204030204" pitchFamily="34" charset="0"/>
                <a:cs typeface="Arial" panose="020B0604020202020204" pitchFamily="34" charset="0"/>
              </a:rPr>
              <a:t>муносабатларга бўлинади</a:t>
            </a:r>
            <a:endParaRPr lang="ru-RU" sz="6000" b="1" dirty="0">
              <a:latin typeface="Arial" panose="020B0604020202020204" pitchFamily="34" charset="0"/>
              <a:cs typeface="Arial" panose="020B0604020202020204" pitchFamily="34" charset="0"/>
            </a:endParaRPr>
          </a:p>
        </p:txBody>
      </p:sp>
      <p:sp>
        <p:nvSpPr>
          <p:cNvPr id="5" name="Нижний колонтитул 4">
            <a:extLst>
              <a:ext uri="{FF2B5EF4-FFF2-40B4-BE49-F238E27FC236}">
                <a16:creationId xmlns:a16="http://schemas.microsoft.com/office/drawing/2014/main" id="{51D85264-6C3F-4EFD-82A8-01ABE8B598BF}"/>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168162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DD0B83D8-309D-4D3E-A292-CA25052BEF3E}"/>
              </a:ext>
            </a:extLst>
          </p:cNvPr>
          <p:cNvGrpSpPr/>
          <p:nvPr/>
        </p:nvGrpSpPr>
        <p:grpSpPr>
          <a:xfrm>
            <a:off x="1266825" y="99589"/>
            <a:ext cx="9995686" cy="6567912"/>
            <a:chOff x="0" y="0"/>
            <a:chExt cx="5318125" cy="3929380"/>
          </a:xfrm>
          <a:solidFill>
            <a:schemeClr val="tx1">
              <a:lumMod val="10000"/>
              <a:lumOff val="90000"/>
            </a:schemeClr>
          </a:solidFill>
        </p:grpSpPr>
        <p:cxnSp>
          <p:nvCxnSpPr>
            <p:cNvPr id="5" name="Прямая соединительная линия 4">
              <a:extLst>
                <a:ext uri="{FF2B5EF4-FFF2-40B4-BE49-F238E27FC236}">
                  <a16:creationId xmlns:a16="http://schemas.microsoft.com/office/drawing/2014/main" id="{B89C2B9B-1016-4E02-9A72-696D30948CA3}"/>
                </a:ext>
              </a:extLst>
            </p:cNvPr>
            <p:cNvCxnSpPr/>
            <p:nvPr/>
          </p:nvCxnSpPr>
          <p:spPr>
            <a:xfrm flipH="1">
              <a:off x="397565" y="954156"/>
              <a:ext cx="14990" cy="1304144"/>
            </a:xfrm>
            <a:prstGeom prst="line">
              <a:avLst/>
            </a:prstGeom>
            <a:grpFill/>
            <a:ln w="6350" cap="flat" cmpd="sng" algn="ctr">
              <a:solidFill>
                <a:srgbClr val="4472C4"/>
              </a:solidFill>
              <a:prstDash val="solid"/>
              <a:miter lim="800000"/>
            </a:ln>
            <a:effectLst/>
          </p:spPr>
        </p:cxnSp>
        <p:grpSp>
          <p:nvGrpSpPr>
            <p:cNvPr id="6" name="Группа 5">
              <a:extLst>
                <a:ext uri="{FF2B5EF4-FFF2-40B4-BE49-F238E27FC236}">
                  <a16:creationId xmlns:a16="http://schemas.microsoft.com/office/drawing/2014/main" id="{252AD9ED-4D58-48DA-A469-AFFB4C3E190B}"/>
                </a:ext>
              </a:extLst>
            </p:cNvPr>
            <p:cNvGrpSpPr/>
            <p:nvPr/>
          </p:nvGrpSpPr>
          <p:grpSpPr>
            <a:xfrm>
              <a:off x="0" y="0"/>
              <a:ext cx="5318125" cy="3929380"/>
              <a:chOff x="0" y="0"/>
              <a:chExt cx="5318125" cy="3929380"/>
            </a:xfrm>
            <a:grpFill/>
          </p:grpSpPr>
          <p:cxnSp>
            <p:nvCxnSpPr>
              <p:cNvPr id="7" name="Прямая соединительная линия 6">
                <a:extLst>
                  <a:ext uri="{FF2B5EF4-FFF2-40B4-BE49-F238E27FC236}">
                    <a16:creationId xmlns:a16="http://schemas.microsoft.com/office/drawing/2014/main" id="{0F689F1F-CC06-4B63-886B-E04EB1796B02}"/>
                  </a:ext>
                </a:extLst>
              </p:cNvPr>
              <p:cNvCxnSpPr/>
              <p:nvPr/>
            </p:nvCxnSpPr>
            <p:spPr>
              <a:xfrm>
                <a:off x="3953435" y="905435"/>
                <a:ext cx="0" cy="121920"/>
              </a:xfrm>
              <a:prstGeom prst="line">
                <a:avLst/>
              </a:prstGeom>
              <a:grpFill/>
              <a:ln w="6350" cap="flat" cmpd="sng" algn="ctr">
                <a:solidFill>
                  <a:srgbClr val="4472C4"/>
                </a:solidFill>
                <a:prstDash val="solid"/>
                <a:miter lim="800000"/>
              </a:ln>
              <a:effectLst/>
            </p:spPr>
          </p:cxnSp>
          <p:grpSp>
            <p:nvGrpSpPr>
              <p:cNvPr id="8" name="Группа 7">
                <a:extLst>
                  <a:ext uri="{FF2B5EF4-FFF2-40B4-BE49-F238E27FC236}">
                    <a16:creationId xmlns:a16="http://schemas.microsoft.com/office/drawing/2014/main" id="{516BF4B1-FBDA-4837-B612-026908F393BE}"/>
                  </a:ext>
                </a:extLst>
              </p:cNvPr>
              <p:cNvGrpSpPr/>
              <p:nvPr/>
            </p:nvGrpSpPr>
            <p:grpSpPr>
              <a:xfrm>
                <a:off x="0" y="0"/>
                <a:ext cx="5318125" cy="3929380"/>
                <a:chOff x="0" y="0"/>
                <a:chExt cx="5318125" cy="3929380"/>
              </a:xfrm>
              <a:grpFill/>
            </p:grpSpPr>
            <p:sp>
              <p:nvSpPr>
                <p:cNvPr id="12" name="Надпись 2">
                  <a:extLst>
                    <a:ext uri="{FF2B5EF4-FFF2-40B4-BE49-F238E27FC236}">
                      <a16:creationId xmlns:a16="http://schemas.microsoft.com/office/drawing/2014/main" id="{2C44FDA6-D043-4EEB-9E08-908DACF78F5F}"/>
                    </a:ext>
                  </a:extLst>
                </p:cNvPr>
                <p:cNvSpPr txBox="1"/>
                <p:nvPr/>
              </p:nvSpPr>
              <p:spPr>
                <a:xfrm>
                  <a:off x="1419225" y="0"/>
                  <a:ext cx="2245766" cy="387705"/>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Меҳнат жамоаси</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Надпись 3">
                  <a:extLst>
                    <a:ext uri="{FF2B5EF4-FFF2-40B4-BE49-F238E27FC236}">
                      <a16:creationId xmlns:a16="http://schemas.microsoft.com/office/drawing/2014/main" id="{AA1531F5-1054-43B5-B01D-6BC47CB48069}"/>
                    </a:ext>
                  </a:extLst>
                </p:cNvPr>
                <p:cNvSpPr txBox="1"/>
                <p:nvPr/>
              </p:nvSpPr>
              <p:spPr>
                <a:xfrm>
                  <a:off x="276225" y="523875"/>
                  <a:ext cx="2245360" cy="38735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Расмий гуруҳлар</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Надпись 4">
                  <a:extLst>
                    <a:ext uri="{FF2B5EF4-FFF2-40B4-BE49-F238E27FC236}">
                      <a16:creationId xmlns:a16="http://schemas.microsoft.com/office/drawing/2014/main" id="{5700688C-5EF1-426D-A721-B9E03B9F62AA}"/>
                    </a:ext>
                  </a:extLst>
                </p:cNvPr>
                <p:cNvSpPr txBox="1"/>
                <p:nvPr/>
              </p:nvSpPr>
              <p:spPr>
                <a:xfrm>
                  <a:off x="2676525" y="523875"/>
                  <a:ext cx="2245360" cy="38735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Норасмий гуруҳлар</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5" name="Надпись 5">
                  <a:extLst>
                    <a:ext uri="{FF2B5EF4-FFF2-40B4-BE49-F238E27FC236}">
                      <a16:creationId xmlns:a16="http://schemas.microsoft.com/office/drawing/2014/main" id="{DF5CA24E-9B55-4BCD-B377-633F1161C854}"/>
                    </a:ext>
                  </a:extLst>
                </p:cNvPr>
                <p:cNvSpPr txBox="1"/>
                <p:nvPr/>
              </p:nvSpPr>
              <p:spPr>
                <a:xfrm>
                  <a:off x="533400" y="1057275"/>
                  <a:ext cx="1784350" cy="95758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Ташкилот раҳбарияти қарори билан ташкил этилади</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Надпись 6">
                  <a:extLst>
                    <a:ext uri="{FF2B5EF4-FFF2-40B4-BE49-F238E27FC236}">
                      <a16:creationId xmlns:a16="http://schemas.microsoft.com/office/drawing/2014/main" id="{98A89F67-6DEF-420D-A60F-DC97DC0BBC4C}"/>
                    </a:ext>
                  </a:extLst>
                </p:cNvPr>
                <p:cNvSpPr txBox="1"/>
                <p:nvPr/>
              </p:nvSpPr>
              <p:spPr>
                <a:xfrm>
                  <a:off x="2933700" y="1019175"/>
                  <a:ext cx="2384425" cy="102960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Т</a:t>
                  </a:r>
                  <a:r>
                    <a:rPr lang="ru-RU"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ашкилот аъзолари томонидан шахслараро муносабатлар асосида тузилади</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7" name="Надпись 7">
                  <a:extLst>
                    <a:ext uri="{FF2B5EF4-FFF2-40B4-BE49-F238E27FC236}">
                      <a16:creationId xmlns:a16="http://schemas.microsoft.com/office/drawing/2014/main" id="{33AFF807-E0BD-4656-87A7-76316458C563}"/>
                    </a:ext>
                  </a:extLst>
                </p:cNvPr>
                <p:cNvSpPr txBox="1"/>
                <p:nvPr/>
              </p:nvSpPr>
              <p:spPr>
                <a:xfrm>
                  <a:off x="295275" y="2286000"/>
                  <a:ext cx="2245360" cy="38735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Бирламчи</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8" name="Надпись 8">
                  <a:extLst>
                    <a:ext uri="{FF2B5EF4-FFF2-40B4-BE49-F238E27FC236}">
                      <a16:creationId xmlns:a16="http://schemas.microsoft.com/office/drawing/2014/main" id="{031B2F67-0016-4DC6-A58B-E03ED69808F9}"/>
                    </a:ext>
                  </a:extLst>
                </p:cNvPr>
                <p:cNvSpPr txBox="1"/>
                <p:nvPr/>
              </p:nvSpPr>
              <p:spPr>
                <a:xfrm>
                  <a:off x="2686050" y="2286000"/>
                  <a:ext cx="2245360" cy="38735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Иккиламчи</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19" name="Надпись 9">
                  <a:extLst>
                    <a:ext uri="{FF2B5EF4-FFF2-40B4-BE49-F238E27FC236}">
                      <a16:creationId xmlns:a16="http://schemas.microsoft.com/office/drawing/2014/main" id="{4EB84DD7-A673-4A38-8DFC-8A64CAE2214B}"/>
                    </a:ext>
                  </a:extLst>
                </p:cNvPr>
                <p:cNvSpPr txBox="1"/>
                <p:nvPr/>
              </p:nvSpPr>
              <p:spPr>
                <a:xfrm>
                  <a:off x="0" y="2781300"/>
                  <a:ext cx="2583611" cy="114808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Ташкилот бўлимлари, хизматлари ва бошқа таркибий бўлинмалари ўртасида белгиланган вазифаларни бажариш учун доимий мулоқот қилувчи ходимлар гуруҳи</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sp>
              <p:nvSpPr>
                <p:cNvPr id="20" name="Надпись 10">
                  <a:extLst>
                    <a:ext uri="{FF2B5EF4-FFF2-40B4-BE49-F238E27FC236}">
                      <a16:creationId xmlns:a16="http://schemas.microsoft.com/office/drawing/2014/main" id="{0547B901-ECB1-4E4D-B073-A5CB214824D1}"/>
                    </a:ext>
                  </a:extLst>
                </p:cNvPr>
                <p:cNvSpPr txBox="1"/>
                <p:nvPr/>
              </p:nvSpPr>
              <p:spPr>
                <a:xfrm>
                  <a:off x="2700068" y="2781300"/>
                  <a:ext cx="2600863" cy="1148080"/>
                </a:xfrm>
                <a:prstGeom prst="rect">
                  <a:avLst/>
                </a:prstGeom>
                <a:grp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defRPr/>
                  </a:pPr>
                  <a:r>
                    <a:rPr lang="uz-Cyrl-UZ"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Ташкилотда  бўлимлар, хизматлар ва бошқа таркибий бўлинмалар доирасида белгиланган вазифаларни бажариш учун доимий мулоқот қилувчи ходимлар гуруҳи</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defRPr/>
                  </a:pPr>
                  <a:r>
                    <a:rPr lang="ru-RU" sz="2000" kern="0">
                      <a:solidFill>
                        <a:sysClr val="windowText" lastClr="000000"/>
                      </a:solidFill>
                      <a:latin typeface="Arial" panose="020B0604020202020204" pitchFamily="34" charset="0"/>
                      <a:ea typeface="Calibri" panose="020F0502020204030204" pitchFamily="34" charset="0"/>
                      <a:cs typeface="Arial" panose="020B0604020202020204" pitchFamily="34" charset="0"/>
                    </a:rPr>
                    <a:t> </a:t>
                  </a:r>
                  <a:endParaRPr lang="ru-RU" kern="0">
                    <a:solidFill>
                      <a:sysClr val="windowText" lastClr="0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21" name="Прямая соединительная линия 20">
                  <a:extLst>
                    <a:ext uri="{FF2B5EF4-FFF2-40B4-BE49-F238E27FC236}">
                      <a16:creationId xmlns:a16="http://schemas.microsoft.com/office/drawing/2014/main" id="{FCE0C017-D732-4023-8F58-DE5ED844C6B7}"/>
                    </a:ext>
                  </a:extLst>
                </p:cNvPr>
                <p:cNvCxnSpPr/>
                <p:nvPr/>
              </p:nvCxnSpPr>
              <p:spPr>
                <a:xfrm flipH="1">
                  <a:off x="1047750" y="390525"/>
                  <a:ext cx="899160" cy="123825"/>
                </a:xfrm>
                <a:prstGeom prst="line">
                  <a:avLst/>
                </a:prstGeom>
                <a:grpFill/>
                <a:ln w="6350" cap="flat" cmpd="sng" algn="ctr">
                  <a:solidFill>
                    <a:sysClr val="windowText" lastClr="000000"/>
                  </a:solidFill>
                  <a:prstDash val="solid"/>
                  <a:miter lim="800000"/>
                </a:ln>
                <a:effectLst/>
              </p:spPr>
            </p:cxnSp>
            <p:cxnSp>
              <p:nvCxnSpPr>
                <p:cNvPr id="22" name="Прямая соединительная линия 21">
                  <a:extLst>
                    <a:ext uri="{FF2B5EF4-FFF2-40B4-BE49-F238E27FC236}">
                      <a16:creationId xmlns:a16="http://schemas.microsoft.com/office/drawing/2014/main" id="{70AAB950-47B7-4EEF-8000-3ACD04AAD180}"/>
                    </a:ext>
                  </a:extLst>
                </p:cNvPr>
                <p:cNvCxnSpPr/>
                <p:nvPr/>
              </p:nvCxnSpPr>
              <p:spPr>
                <a:xfrm>
                  <a:off x="2857500" y="381000"/>
                  <a:ext cx="1068019" cy="139344"/>
                </a:xfrm>
                <a:prstGeom prst="line">
                  <a:avLst/>
                </a:prstGeom>
                <a:grpFill/>
                <a:ln w="6350" cap="flat" cmpd="sng" algn="ctr">
                  <a:solidFill>
                    <a:sysClr val="windowText" lastClr="000000"/>
                  </a:solidFill>
                  <a:prstDash val="solid"/>
                  <a:miter lim="800000"/>
                </a:ln>
                <a:effectLst/>
              </p:spPr>
            </p:cxnSp>
            <p:cxnSp>
              <p:nvCxnSpPr>
                <p:cNvPr id="23" name="Прямая соединительная линия 22">
                  <a:extLst>
                    <a:ext uri="{FF2B5EF4-FFF2-40B4-BE49-F238E27FC236}">
                      <a16:creationId xmlns:a16="http://schemas.microsoft.com/office/drawing/2014/main" id="{63B07E19-9602-493C-97DF-4F8F3B367BB4}"/>
                    </a:ext>
                  </a:extLst>
                </p:cNvPr>
                <p:cNvCxnSpPr/>
                <p:nvPr/>
              </p:nvCxnSpPr>
              <p:spPr>
                <a:xfrm>
                  <a:off x="2381250" y="933450"/>
                  <a:ext cx="382270" cy="1344295"/>
                </a:xfrm>
                <a:prstGeom prst="line">
                  <a:avLst/>
                </a:prstGeom>
                <a:grpFill/>
                <a:ln w="6350" cap="flat" cmpd="sng" algn="ctr">
                  <a:solidFill>
                    <a:srgbClr val="4472C4"/>
                  </a:solidFill>
                  <a:prstDash val="solid"/>
                  <a:miter lim="800000"/>
                </a:ln>
                <a:effectLst/>
              </p:spPr>
            </p:cxnSp>
          </p:grpSp>
          <p:cxnSp>
            <p:nvCxnSpPr>
              <p:cNvPr id="9" name="Прямая соединительная линия 8">
                <a:extLst>
                  <a:ext uri="{FF2B5EF4-FFF2-40B4-BE49-F238E27FC236}">
                    <a16:creationId xmlns:a16="http://schemas.microsoft.com/office/drawing/2014/main" id="{E1E04E9F-1F40-4B4D-B2C8-63B4BE588A1F}"/>
                  </a:ext>
                </a:extLst>
              </p:cNvPr>
              <p:cNvCxnSpPr/>
              <p:nvPr/>
            </p:nvCxnSpPr>
            <p:spPr>
              <a:xfrm>
                <a:off x="1389529" y="918882"/>
                <a:ext cx="0" cy="121920"/>
              </a:xfrm>
              <a:prstGeom prst="line">
                <a:avLst/>
              </a:prstGeom>
              <a:grpFill/>
              <a:ln w="6350" cap="flat" cmpd="sng" algn="ctr">
                <a:solidFill>
                  <a:srgbClr val="4472C4"/>
                </a:solidFill>
                <a:prstDash val="solid"/>
                <a:miter lim="800000"/>
              </a:ln>
              <a:effectLst/>
            </p:spPr>
          </p:cxnSp>
          <p:cxnSp>
            <p:nvCxnSpPr>
              <p:cNvPr id="10" name="Прямая соединительная линия 9">
                <a:extLst>
                  <a:ext uri="{FF2B5EF4-FFF2-40B4-BE49-F238E27FC236}">
                    <a16:creationId xmlns:a16="http://schemas.microsoft.com/office/drawing/2014/main" id="{9852608B-8520-4AEC-8EE0-9CEC7232E3BA}"/>
                  </a:ext>
                </a:extLst>
              </p:cNvPr>
              <p:cNvCxnSpPr/>
              <p:nvPr/>
            </p:nvCxnSpPr>
            <p:spPr>
              <a:xfrm>
                <a:off x="3948953" y="2667000"/>
                <a:ext cx="0" cy="121920"/>
              </a:xfrm>
              <a:prstGeom prst="line">
                <a:avLst/>
              </a:prstGeom>
              <a:grpFill/>
              <a:ln w="6350" cap="flat" cmpd="sng" algn="ctr">
                <a:solidFill>
                  <a:srgbClr val="4472C4"/>
                </a:solidFill>
                <a:prstDash val="solid"/>
                <a:miter lim="800000"/>
              </a:ln>
              <a:effectLst/>
            </p:spPr>
          </p:cxnSp>
          <p:cxnSp>
            <p:nvCxnSpPr>
              <p:cNvPr id="11" name="Прямая соединительная линия 10">
                <a:extLst>
                  <a:ext uri="{FF2B5EF4-FFF2-40B4-BE49-F238E27FC236}">
                    <a16:creationId xmlns:a16="http://schemas.microsoft.com/office/drawing/2014/main" id="{B5189CA5-0CAF-4DF2-B231-037686F45AC4}"/>
                  </a:ext>
                </a:extLst>
              </p:cNvPr>
              <p:cNvCxnSpPr/>
              <p:nvPr/>
            </p:nvCxnSpPr>
            <p:spPr>
              <a:xfrm>
                <a:off x="1358153" y="2667000"/>
                <a:ext cx="0" cy="121920"/>
              </a:xfrm>
              <a:prstGeom prst="line">
                <a:avLst/>
              </a:prstGeom>
              <a:grpFill/>
              <a:ln w="6350" cap="flat" cmpd="sng" algn="ctr">
                <a:solidFill>
                  <a:srgbClr val="4472C4"/>
                </a:solidFill>
                <a:prstDash val="solid"/>
                <a:miter lim="800000"/>
              </a:ln>
              <a:effectLst/>
            </p:spPr>
          </p:cxnSp>
        </p:grpSp>
      </p:grpSp>
      <p:sp>
        <p:nvSpPr>
          <p:cNvPr id="2" name="Нижний колонтитул 1">
            <a:extLst>
              <a:ext uri="{FF2B5EF4-FFF2-40B4-BE49-F238E27FC236}">
                <a16:creationId xmlns:a16="http://schemas.microsoft.com/office/drawing/2014/main" id="{F1A6C86F-CC0A-460C-AF40-A179EB60FBB7}"/>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296375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5CE51-C344-465C-8D09-4F1DB22C6F14}"/>
              </a:ext>
            </a:extLst>
          </p:cNvPr>
          <p:cNvSpPr>
            <a:spLocks noGrp="1"/>
          </p:cNvSpPr>
          <p:nvPr>
            <p:ph type="title"/>
          </p:nvPr>
        </p:nvSpPr>
        <p:spPr>
          <a:solidFill>
            <a:schemeClr val="accent1">
              <a:lumMod val="90000"/>
              <a:lumOff val="10000"/>
            </a:schemeClr>
          </a:solidFill>
        </p:spPr>
        <p:txBody>
          <a:bodyPr/>
          <a:lstStyle/>
          <a:p>
            <a:pPr algn="ctr"/>
            <a:r>
              <a:rPr lang="uz-Cyrl-UZ" b="1" dirty="0">
                <a:solidFill>
                  <a:schemeClr val="bg1"/>
                </a:solidFill>
                <a:latin typeface="Bahnschrift" panose="020B0502040204020203" pitchFamily="34" charset="0"/>
              </a:rPr>
              <a:t>РАҲБАРЛИК</a:t>
            </a:r>
            <a:endParaRPr lang="ru-RU" b="1" dirty="0">
              <a:solidFill>
                <a:schemeClr val="bg1"/>
              </a:solidFill>
              <a:latin typeface="Bahnschrift" panose="020B0502040204020203" pitchFamily="34" charset="0"/>
            </a:endParaRPr>
          </a:p>
        </p:txBody>
      </p:sp>
      <p:sp>
        <p:nvSpPr>
          <p:cNvPr id="3" name="Объект 2">
            <a:extLst>
              <a:ext uri="{FF2B5EF4-FFF2-40B4-BE49-F238E27FC236}">
                <a16:creationId xmlns:a16="http://schemas.microsoft.com/office/drawing/2014/main" id="{59672A28-7B11-46FC-917E-CABCA3B16255}"/>
              </a:ext>
            </a:extLst>
          </p:cNvPr>
          <p:cNvSpPr>
            <a:spLocks noGrp="1"/>
          </p:cNvSpPr>
          <p:nvPr>
            <p:ph idx="1"/>
          </p:nvPr>
        </p:nvSpPr>
        <p:spPr>
          <a:xfrm>
            <a:off x="838200" y="1825625"/>
            <a:ext cx="10515600" cy="4864886"/>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uz-Cyrl-UZ" b="1" dirty="0">
                <a:latin typeface="Arial" panose="020B0604020202020204" pitchFamily="34" charset="0"/>
                <a:cs typeface="Arial" panose="020B0604020202020204" pitchFamily="34" charset="0"/>
              </a:rPr>
              <a:t>Раҳбарик</a:t>
            </a:r>
            <a:r>
              <a:rPr lang="uz-Cyrl-UZ"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 б</a:t>
            </a:r>
            <a:r>
              <a:rPr lang="uz-Cyrl-UZ" dirty="0">
                <a:latin typeface="Arial" panose="020B0604020202020204" pitchFamily="34" charset="0"/>
                <a:cs typeface="Arial" panose="020B0604020202020204" pitchFamily="34" charset="0"/>
              </a:rPr>
              <a:t>у алоҳида шахлар ёки уларнинг </a:t>
            </a:r>
            <a:r>
              <a:rPr lang="ru-RU" dirty="0" err="1">
                <a:latin typeface="Arial" panose="020B0604020202020204" pitchFamily="34" charset="0"/>
                <a:cs typeface="Arial" panose="020B0604020202020204" pitchFamily="34" charset="0"/>
              </a:rPr>
              <a:t>гуруҳларини</a:t>
            </a:r>
            <a:r>
              <a:rPr lang="ru-RU" dirty="0">
                <a:latin typeface="Arial" panose="020B0604020202020204" pitchFamily="34" charset="0"/>
                <a:cs typeface="Arial" panose="020B0604020202020204" pitchFamily="34" charset="0"/>
              </a:rPr>
              <a:t> </a:t>
            </a:r>
            <a:r>
              <a:rPr lang="uz-Cyrl-UZ" dirty="0">
                <a:latin typeface="Arial" panose="020B0604020202020204" pitchFamily="34" charset="0"/>
                <a:cs typeface="Arial" panose="020B0604020202020204" pitchFamily="34" charset="0"/>
              </a:rPr>
              <a:t>қўйилган </a:t>
            </a:r>
            <a:r>
              <a:rPr lang="ru-RU" dirty="0" err="1">
                <a:latin typeface="Arial" panose="020B0604020202020204" pitchFamily="34" charset="0"/>
                <a:cs typeface="Arial" panose="020B0604020202020204" pitchFamily="34" charset="0"/>
              </a:rPr>
              <a:t>мақсадларга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эришиш</a:t>
            </a:r>
            <a:r>
              <a:rPr lang="uz-Cyrl-UZ" dirty="0">
                <a:latin typeface="Arial" panose="020B0604020202020204" pitchFamily="34" charset="0"/>
                <a:cs typeface="Arial" panose="020B0604020202020204" pitchFamily="34" charset="0"/>
              </a:rPr>
              <a:t> йў</a:t>
            </a:r>
            <a:r>
              <a:rPr lang="ru-RU" dirty="0" err="1">
                <a:latin typeface="Arial" panose="020B0604020202020204" pitchFamily="34" charset="0"/>
                <a:cs typeface="Arial" panose="020B0604020202020204" pitchFamily="34" charset="0"/>
              </a:rPr>
              <a:t>лида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ишлашга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ундаш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учун</a:t>
            </a:r>
            <a:r>
              <a:rPr lang="ru-RU" dirty="0">
                <a:latin typeface="Arial" panose="020B0604020202020204" pitchFamily="34" charset="0"/>
                <a:cs typeface="Arial" panose="020B0604020202020204" pitchFamily="34" charset="0"/>
              </a:rPr>
              <a:t> та</a:t>
            </a:r>
            <a:r>
              <a:rPr lang="uz-Cyrl-UZ" dirty="0">
                <a:latin typeface="Arial" panose="020B0604020202020204" pitchFamily="34" charset="0"/>
                <a:cs typeface="Arial" panose="020B0604020202020204" pitchFamily="34" charset="0"/>
              </a:rPr>
              <a:t>ъ</a:t>
            </a:r>
            <a:r>
              <a:rPr lang="ru-RU" dirty="0">
                <a:latin typeface="Arial" panose="020B0604020202020204" pitchFamily="34" charset="0"/>
                <a:cs typeface="Arial" panose="020B0604020202020204" pitchFamily="34" charset="0"/>
              </a:rPr>
              <a:t>сир </a:t>
            </a:r>
            <a:r>
              <a:rPr lang="uz-Cyrl-UZ" dirty="0">
                <a:latin typeface="Arial" panose="020B0604020202020204" pitchFamily="34" charset="0"/>
                <a:cs typeface="Arial" panose="020B0604020202020204" pitchFamily="34" charset="0"/>
              </a:rPr>
              <a:t>ў</a:t>
            </a:r>
            <a:r>
              <a:rPr lang="ru-RU" dirty="0" err="1">
                <a:latin typeface="Arial" panose="020B0604020202020204" pitchFamily="34" charset="0"/>
                <a:cs typeface="Arial" panose="020B0604020202020204" pitchFamily="34" charset="0"/>
              </a:rPr>
              <a:t>тказиш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қобилияти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Бошқаларга</a:t>
            </a:r>
            <a:r>
              <a:rPr lang="ru-RU" dirty="0">
                <a:latin typeface="Arial" panose="020B0604020202020204" pitchFamily="34" charset="0"/>
                <a:cs typeface="Arial" panose="020B0604020202020204" pitchFamily="34" charset="0"/>
              </a:rPr>
              <a:t> та</a:t>
            </a:r>
            <a:r>
              <a:rPr lang="uz-Cyrl-UZ" dirty="0">
                <a:latin typeface="Arial" panose="020B0604020202020204" pitchFamily="34" charset="0"/>
                <a:cs typeface="Arial" panose="020B0604020202020204" pitchFamily="34" charset="0"/>
              </a:rPr>
              <a:t>ъ</a:t>
            </a:r>
            <a:r>
              <a:rPr lang="ru-RU" dirty="0">
                <a:latin typeface="Arial" panose="020B0604020202020204" pitchFamily="34" charset="0"/>
                <a:cs typeface="Arial" panose="020B0604020202020204" pitchFamily="34" charset="0"/>
              </a:rPr>
              <a:t>сир </a:t>
            </a:r>
            <a:r>
              <a:rPr lang="uz-Cyrl-UZ" dirty="0">
                <a:latin typeface="Arial" panose="020B0604020202020204" pitchFamily="34" charset="0"/>
                <a:cs typeface="Arial" panose="020B0604020202020204" pitchFamily="34" charset="0"/>
              </a:rPr>
              <a:t>ў</a:t>
            </a:r>
            <a:r>
              <a:rPr lang="ru-RU" dirty="0" err="1">
                <a:latin typeface="Arial" panose="020B0604020202020204" pitchFamily="34" charset="0"/>
                <a:cs typeface="Arial" panose="020B0604020202020204" pitchFamily="34" charset="0"/>
              </a:rPr>
              <a:t>тказиш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одамларни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бошқариш</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учун</a:t>
            </a:r>
            <a:r>
              <a:rPr lang="ru-RU" dirty="0">
                <a:latin typeface="Arial" panose="020B0604020202020204" pitchFamily="34" charset="0"/>
                <a:cs typeface="Arial" panose="020B0604020202020204" pitchFamily="34" charset="0"/>
              </a:rPr>
              <a:t> к</a:t>
            </a:r>
            <a:r>
              <a:rPr lang="uz-Cyrl-UZ" dirty="0">
                <a:latin typeface="Arial" panose="020B0604020202020204" pitchFamily="34" charset="0"/>
                <a:cs typeface="Arial" panose="020B0604020202020204" pitchFamily="34" charset="0"/>
              </a:rPr>
              <a:t>ў</a:t>
            </a:r>
            <a:r>
              <a:rPr lang="ru-RU" dirty="0" err="1">
                <a:latin typeface="Arial" panose="020B0604020202020204" pitchFamily="34" charset="0"/>
                <a:cs typeface="Arial" panose="020B0604020202020204" pitchFamily="34" charset="0"/>
              </a:rPr>
              <a:t>плаб</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воситалар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мавжуд</a:t>
            </a:r>
            <a:r>
              <a:rPr lang="ru-RU" dirty="0">
                <a:latin typeface="Arial" panose="020B0604020202020204" pitchFamily="34" charset="0"/>
                <a:cs typeface="Arial" panose="020B0604020202020204" pitchFamily="34" charset="0"/>
              </a:rPr>
              <a:t>.</a:t>
            </a:r>
          </a:p>
          <a:p>
            <a:pPr algn="just"/>
            <a:r>
              <a:rPr lang="uz-Cyrl-UZ" b="1" dirty="0">
                <a:latin typeface="Arial" panose="020B0604020202020204" pitchFamily="34" charset="0"/>
                <a:cs typeface="Arial" panose="020B0604020202020204" pitchFamily="34" charset="0"/>
              </a:rPr>
              <a:t>Раҳбар</a:t>
            </a:r>
            <a:r>
              <a:rPr lang="ru-RU" dirty="0">
                <a:latin typeface="Arial" panose="020B0604020202020204" pitchFamily="34" charset="0"/>
                <a:cs typeface="Arial" panose="020B0604020202020204" pitchFamily="34" charset="0"/>
              </a:rPr>
              <a:t> - </a:t>
            </a:r>
            <a:r>
              <a:rPr lang="ru-RU" dirty="0" err="1">
                <a:latin typeface="Arial" panose="020B0604020202020204" pitchFamily="34" charset="0"/>
                <a:cs typeface="Arial" panose="020B0604020202020204" pitchFamily="34" charset="0"/>
              </a:rPr>
              <a:t>бу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ижрочиларнинг</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фаолиятини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бошқарадиган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ва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мувофиқлаштирувчи</a:t>
            </a:r>
            <a:r>
              <a:rPr lang="ru-RU" dirty="0">
                <a:latin typeface="Arial" panose="020B0604020202020204" pitchFamily="34" charset="0"/>
                <a:cs typeface="Arial" panose="020B0604020202020204" pitchFamily="34" charset="0"/>
              </a:rPr>
              <a:t>, </a:t>
            </a:r>
            <a:r>
              <a:rPr lang="uz-Cyrl-UZ" dirty="0">
                <a:latin typeface="Arial" panose="020B0604020202020204" pitchFamily="34" charset="0"/>
                <a:cs typeface="Arial" panose="020B0604020202020204" pitchFamily="34" charset="0"/>
              </a:rPr>
              <a:t>ў</a:t>
            </a:r>
            <a:r>
              <a:rPr lang="ru-RU" dirty="0">
                <a:latin typeface="Arial" panose="020B0604020202020204" pitchFamily="34" charset="0"/>
                <a:cs typeface="Arial" panose="020B0604020202020204" pitchFamily="34" charset="0"/>
              </a:rPr>
              <a:t>з </a:t>
            </a:r>
            <a:r>
              <a:rPr lang="ru-RU" dirty="0" err="1">
                <a:latin typeface="Arial" panose="020B0604020202020204" pitchFamily="34" charset="0"/>
                <a:cs typeface="Arial" panose="020B0604020202020204" pitchFamily="34" charset="0"/>
              </a:rPr>
              <a:t>ваколатлари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доирасида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барча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талабларини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бажари</a:t>
            </a:r>
            <a:r>
              <a:rPr lang="uz-Cyrl-UZ" dirty="0">
                <a:latin typeface="Arial" panose="020B0604020202020204" pitchFamily="34" charset="0"/>
                <a:cs typeface="Arial" panose="020B0604020202020204" pitchFamily="34" charset="0"/>
              </a:rPr>
              <a:t>лиши учун ижрочиларни </a:t>
            </a:r>
            <a:r>
              <a:rPr lang="ru-RU" dirty="0">
                <a:latin typeface="Arial" panose="020B0604020202020204" pitchFamily="34" charset="0"/>
                <a:cs typeface="Arial" panose="020B0604020202020204" pitchFamily="34" charset="0"/>
              </a:rPr>
              <a:t>б</a:t>
            </a:r>
            <a:r>
              <a:rPr lang="uz-Cyrl-UZ" dirty="0">
                <a:latin typeface="Arial" panose="020B0604020202020204" pitchFamily="34" charset="0"/>
                <a:cs typeface="Arial" panose="020B0604020202020204" pitchFamily="34" charset="0"/>
              </a:rPr>
              <a:t>ў</a:t>
            </a:r>
            <a:r>
              <a:rPr lang="ru-RU" dirty="0" err="1">
                <a:latin typeface="Arial" panose="020B0604020202020204" pitchFamily="34" charset="0"/>
                <a:cs typeface="Arial" panose="020B0604020202020204" pitchFamily="34" charset="0"/>
              </a:rPr>
              <a:t>йсун</a:t>
            </a:r>
            <a:r>
              <a:rPr lang="uz-Cyrl-UZ" dirty="0">
                <a:latin typeface="Arial" panose="020B0604020202020204" pitchFamily="34" charset="0"/>
                <a:cs typeface="Arial" panose="020B0604020202020204" pitchFamily="34" charset="0"/>
              </a:rPr>
              <a:t>дирувчи шахс. Менежернинг  фақат муаммонинг ўзига хос хусусиятларини тушуниши учун ижрочи функцияларини бажариши мумкин. </a:t>
            </a:r>
            <a:endParaRPr lang="ru-RU" dirty="0">
              <a:latin typeface="Arial" panose="020B0604020202020204" pitchFamily="34" charset="0"/>
              <a:cs typeface="Arial" panose="020B0604020202020204" pitchFamily="34" charset="0"/>
            </a:endParaRPr>
          </a:p>
          <a:p>
            <a:pPr algn="just"/>
            <a:r>
              <a:rPr lang="uz-Cyrl-UZ" b="1" dirty="0">
                <a:latin typeface="Arial" panose="020B0604020202020204" pitchFamily="34" charset="0"/>
                <a:cs typeface="Arial" panose="020B0604020202020204" pitchFamily="34" charset="0"/>
              </a:rPr>
              <a:t>Раҳбар</a:t>
            </a:r>
            <a:r>
              <a:rPr lang="uz-Cyrl-UZ" dirty="0">
                <a:latin typeface="Arial" panose="020B0604020202020204" pitchFamily="34" charset="0"/>
                <a:cs typeface="Arial" panose="020B0604020202020204" pitchFamily="34" charset="0"/>
              </a:rPr>
              <a:t> ижрочилар унинг ҳукмига бўйсунсагина муваффақиятли бошқариши мумкин.</a:t>
            </a:r>
          </a:p>
          <a:p>
            <a:pPr algn="just"/>
            <a:r>
              <a:rPr lang="uz-Cyrl-UZ" sz="2600" b="1" dirty="0">
                <a:effectLst/>
                <a:latin typeface="Arial" panose="020B0604020202020204" pitchFamily="34" charset="0"/>
                <a:ea typeface="Calibri" panose="020F0502020204030204" pitchFamily="34" charset="0"/>
                <a:cs typeface="Arial" panose="020B0604020202020204" pitchFamily="34" charset="0"/>
              </a:rPr>
              <a:t>Раҳбарлик  санъати </a:t>
            </a:r>
            <a:r>
              <a:rPr lang="uz-Cyrl-UZ" sz="2600" dirty="0">
                <a:effectLst/>
                <a:latin typeface="Arial" panose="020B0604020202020204" pitchFamily="34" charset="0"/>
                <a:ea typeface="Calibri" panose="020F0502020204030204" pitchFamily="34" charset="0"/>
                <a:cs typeface="Arial" panose="020B0604020202020204" pitchFamily="34" charset="0"/>
              </a:rPr>
              <a:t>ҳар қандай вазиятда ўз жамоасини қўллаб-қувватлаш йўлларини излаб топиш, ҳамкорларни ишонтириб бўлмайдиган ва улар томонидан қабул қилинмайдиган ғояларни ривожлантиришдан дўз вақтида воз кеча олиш билан тавсифланади. </a:t>
            </a:r>
            <a:endParaRPr lang="ru-RU" sz="2600" dirty="0">
              <a:effectLst/>
              <a:latin typeface="Arial" panose="020B0604020202020204" pitchFamily="34" charset="0"/>
              <a:ea typeface="Calibri" panose="020F050202020403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p:txBody>
      </p:sp>
      <p:sp>
        <p:nvSpPr>
          <p:cNvPr id="4" name="Нижний колонтитул 3">
            <a:extLst>
              <a:ext uri="{FF2B5EF4-FFF2-40B4-BE49-F238E27FC236}">
                <a16:creationId xmlns:a16="http://schemas.microsoft.com/office/drawing/2014/main" id="{B63CB0BA-A632-4DF3-97C6-41B35ACED204}"/>
              </a:ext>
            </a:extLst>
          </p:cNvPr>
          <p:cNvSpPr>
            <a:spLocks noGrp="1"/>
          </p:cNvSpPr>
          <p:nvPr>
            <p:ph type="ftr" sz="quarter" idx="11"/>
          </p:nvPr>
        </p:nvSpPr>
        <p:spPr/>
        <p:txBody>
          <a:bodyPr/>
          <a:lstStyle/>
          <a:p>
            <a:r>
              <a:rPr lang="ru-RU"/>
              <a:t>Қодиров Туйғун</a:t>
            </a:r>
          </a:p>
        </p:txBody>
      </p:sp>
    </p:spTree>
    <p:extLst>
      <p:ext uri="{BB962C8B-B14F-4D97-AF65-F5344CB8AC3E}">
        <p14:creationId xmlns:p14="http://schemas.microsoft.com/office/powerpoint/2010/main" val="3934772089"/>
      </p:ext>
    </p:extLst>
  </p:cSld>
  <p:clrMapOvr>
    <a:masterClrMapping/>
  </p:clrMapOvr>
</p:sld>
</file>

<file path=ppt/theme/theme1.xml><?xml version="1.0" encoding="utf-8"?>
<a:theme xmlns:a="http://schemas.openxmlformats.org/drawingml/2006/main" name="Тема Office">
  <a:themeElements>
    <a:clrScheme name="Другая 3">
      <a:dk1>
        <a:srgbClr val="002060"/>
      </a:dk1>
      <a:lt1>
        <a:sysClr val="window" lastClr="FFFFFF"/>
      </a:lt1>
      <a:dk2>
        <a:srgbClr val="335B74"/>
      </a:dk2>
      <a:lt2>
        <a:srgbClr val="DFE3E5"/>
      </a:lt2>
      <a:accent1>
        <a:srgbClr val="002060"/>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Другая 8">
    <a:dk1>
      <a:srgbClr val="002060"/>
    </a:dk1>
    <a:lt1>
      <a:sysClr val="window" lastClr="FFFFFF"/>
    </a:lt1>
    <a:dk2>
      <a:srgbClr val="335B74"/>
    </a:dk2>
    <a:lt2>
      <a:srgbClr val="DFE3E5"/>
    </a:lt2>
    <a:accent1>
      <a:srgbClr val="002060"/>
    </a:accent1>
    <a:accent2>
      <a:srgbClr val="323A3E"/>
    </a:accent2>
    <a:accent3>
      <a:srgbClr val="002060"/>
    </a:accent3>
    <a:accent4>
      <a:srgbClr val="0070C0"/>
    </a:accent4>
    <a:accent5>
      <a:srgbClr val="002060"/>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Другая 8">
    <a:dk1>
      <a:srgbClr val="002060"/>
    </a:dk1>
    <a:lt1>
      <a:sysClr val="window" lastClr="FFFFFF"/>
    </a:lt1>
    <a:dk2>
      <a:srgbClr val="335B74"/>
    </a:dk2>
    <a:lt2>
      <a:srgbClr val="DFE3E5"/>
    </a:lt2>
    <a:accent1>
      <a:srgbClr val="002060"/>
    </a:accent1>
    <a:accent2>
      <a:srgbClr val="323A3E"/>
    </a:accent2>
    <a:accent3>
      <a:srgbClr val="002060"/>
    </a:accent3>
    <a:accent4>
      <a:srgbClr val="0070C0"/>
    </a:accent4>
    <a:accent5>
      <a:srgbClr val="002060"/>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Facet</Template>
  <TotalTime>759</TotalTime>
  <Words>5074</Words>
  <Application>Microsoft Office PowerPoint</Application>
  <PresentationFormat>Широкоэкранный</PresentationFormat>
  <Paragraphs>440</Paragraphs>
  <Slides>53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53</vt:i4>
      </vt:variant>
    </vt:vector>
  </HeadingPairs>
  <TitlesOfParts>
    <vt:vector size="61" baseType="lpstr">
      <vt:lpstr>Arial</vt:lpstr>
      <vt:lpstr>Bahnschrift</vt:lpstr>
      <vt:lpstr>Bahnschrift Condensed</vt:lpstr>
      <vt:lpstr>Calibri</vt:lpstr>
      <vt:lpstr>Calibri Light</vt:lpstr>
      <vt:lpstr>Times New Roman</vt:lpstr>
      <vt:lpstr>Тема Office</vt:lpstr>
      <vt:lpstr>1_Тема Office</vt:lpstr>
      <vt:lpstr>Презентация PowerPoint</vt:lpstr>
      <vt:lpstr>Презентация PowerPoint</vt:lpstr>
      <vt:lpstr>Презентация PowerPoint</vt:lpstr>
      <vt:lpstr>Замонавий раҳбарларни етиштириб чиқариш амалиётида ҳал этишни талаб қиладиган бир қатор ижтимоий қарама-қаршиликлар мавжуд</vt:lpstr>
      <vt:lpstr>Муваффақиятли раҳбарда бўлиши керак бўлган асосий ишбилармонлик фазилатлари қуйидагилардан иборат:</vt:lpstr>
      <vt:lpstr> Ҳозирги вақтда "раҳбарлик" ва "лидерлик" тушунчаларини талқин қилишда иккита нуқтаи назардан ёндашилади.   Биринчиси, бу икки тушунчани бир неча мезонларга кўра бир-биридан фарқлаш;  Иккинчи нуқтаи назар - бу тушунчалар бир-бири билан боғлиқ ҳолда қўллаш.</vt:lpstr>
      <vt:lpstr>Менежмент психологиясида ҳар қандай ташкилот ёки муассаса икки кўринишда: расмий ва норасмий ташкилот сифатида кўриб чиқилиши мумкин. </vt:lpstr>
      <vt:lpstr>Презентация PowerPoint</vt:lpstr>
      <vt:lpstr>РАҲБАРЛИК</vt:lpstr>
      <vt:lpstr>ЛИДЕРЛИК</vt:lpstr>
      <vt:lpstr>ЛИДЕРЛИК</vt:lpstr>
      <vt:lpstr>Лидер қуйидаги умумий хусусиятларга эга:</vt:lpstr>
      <vt:lpstr>Лидер ва раҳбар ўртасидаги фарқлар </vt:lpstr>
      <vt:lpstr>Раҳбар ва лидернинг таққослама сифатлари</vt:lpstr>
      <vt:lpstr>Лидернинг (раҳбарнинг) функциялари қуйидагилардан иборат:</vt:lpstr>
      <vt:lpstr>1. Ташкилотларда лидерларнинг содда ва энг кенг тарқалган таснифи лидер ролларига кўра унинг тўрт турини ўз ичига олади:</vt:lpstr>
      <vt:lpstr>2. Лидерларнинг типажига кўра улар қуйидагича таснифланади:</vt:lpstr>
      <vt:lpstr>Лидерларнинг гуруҳ томонидан эътироф этилишига қараб таснифлаши</vt:lpstr>
      <vt:lpstr>Лидерларнинг гуруҳ томонидан эътироф этилишига қараб таснифлаши</vt:lpstr>
      <vt:lpstr>Ташкилот мақсадларини амалга оширишга таъсир қилиш йўналишига қараб:</vt:lpstr>
      <vt:lpstr>ЛИДЕРЛИК СТИЛЛАРИ</vt:lpstr>
      <vt:lpstr>Раҳбарлик ва етакчиликнинг асосий элементлари таъсир ва ҳокимиятдир</vt:lpstr>
      <vt:lpstr>Ҳокимият - бу бошқаларнинг хатти-ҳаракатларига таъсир қилиш имкониятидир.</vt:lpstr>
      <vt:lpstr>ҲОКИМИЯТ</vt:lpstr>
      <vt:lpstr>ҲОКИМИЯТ</vt:lpstr>
      <vt:lpstr>ҲОКИМИЯТ</vt:lpstr>
      <vt:lpstr>ҲОКИМИЯТ</vt:lpstr>
      <vt:lpstr>ҲОКИМИЯТНИНГ КЎРИНИШЛАРИ</vt:lpstr>
      <vt:lpstr>ҲОКИМИЯТНИНГ МУВОЗАНАТИ</vt:lpstr>
      <vt:lpstr>ҲОКИМИЯТНИНГ САМАРАДОРЛИГИ</vt:lpstr>
      <vt:lpstr>ШУНДАЙ ҚИЛИБ</vt:lpstr>
      <vt:lpstr>Раҳбар ходимларга турли йўллар билан таъсир қилади</vt:lpstr>
      <vt:lpstr>Амалиётда раҳбарликнинг «бир ўлчамли» усулублари</vt:lpstr>
      <vt:lpstr>Классик раҳбарлик услублари тавсифи</vt:lpstr>
      <vt:lpstr>Ташкилотда лидерликни бошқариш муаммоси қуйидаги жиҳатларни ўз ичига олади: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Раҳбарга қўйиладиган замонавий талаблар </vt:lpstr>
      <vt:lpstr>Раҳбарга қўйиладиган замонавий талаблар </vt:lpstr>
      <vt:lpstr>Раҳбарга қўйиладиган замонавий талаблар </vt:lpstr>
      <vt:lpstr>Раҳбарга қўйиладиган замонавий талаблар </vt:lpstr>
      <vt:lpstr>Раҳбарга қўйиладиган замонавий талаблар </vt:lpstr>
      <vt:lpstr>ЯХШИ РАҲБАР:</vt:lpstr>
      <vt:lpstr>Юқори коммуникатив маданиятли раҳбар фазилатлари</vt:lpstr>
      <vt:lpstr>Презентация PowerPoint</vt:lpstr>
      <vt:lpstr>Калит сўзлар ва асосий тушунчалар: раҳбар ва лидер, раҳбар ва лидернинг фазилатлари, лидерлик назариялари, раҳбарлик ва лидерлик услублари, лидер типажлари, лидер имижи, ҳокимият, ҳокимият манбалари.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Сарварбек Файзуллаев</dc:creator>
  <cp:lastModifiedBy>Tuyg'un Qodirov</cp:lastModifiedBy>
  <cp:revision>109</cp:revision>
  <dcterms:created xsi:type="dcterms:W3CDTF">2022-10-06T04:16:39Z</dcterms:created>
  <dcterms:modified xsi:type="dcterms:W3CDTF">2026-04-22T13:11:47Z</dcterms:modified>
</cp:coreProperties>
</file>