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9" r:id="rId13"/>
    <p:sldId id="270" r:id="rId14"/>
    <p:sldId id="271" r:id="rId15"/>
    <p:sldId id="272" r:id="rId16"/>
    <p:sldId id="273" r:id="rId17"/>
    <p:sldId id="277" r:id="rId18"/>
    <p:sldId id="284" r:id="rId19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4B1156A-380E-4F78-BDF5-A606A8083BF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3529" autoAdjust="0"/>
  </p:normalViewPr>
  <p:slideViewPr>
    <p:cSldViewPr snapToGrid="0">
      <p:cViewPr varScale="1">
        <p:scale>
          <a:sx n="62" d="100"/>
          <a:sy n="62" d="100"/>
        </p:scale>
        <p:origin x="72" y="10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305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8798F5-6365-4B65-B3DF-B27C95DB5485}" type="doc">
      <dgm:prSet loTypeId="urn:microsoft.com/office/officeart/2005/8/layout/chevron2" loCatId="list" qsTypeId="urn:microsoft.com/office/officeart/2009/2/quickstyle/3d8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03627BD-7223-4E23-B890-549F1A10E069}">
      <dgm:prSet phldrT="[Текст]"/>
      <dgm:spPr/>
      <dgm:t>
        <a:bodyPr/>
        <a:lstStyle/>
        <a:p>
          <a:pPr>
            <a:buNone/>
          </a:pPr>
          <a:r>
            <a:rPr lang="ru-RU" b="1" dirty="0"/>
            <a:t>Миссия </a:t>
          </a:r>
          <a:r>
            <a:rPr lang="ru-RU" b="1" dirty="0" err="1"/>
            <a:t>ва</a:t>
          </a:r>
          <a:r>
            <a:rPr lang="ru-RU" b="1" dirty="0"/>
            <a:t> </a:t>
          </a:r>
          <a:r>
            <a:rPr lang="ru-RU" b="1" dirty="0" err="1"/>
            <a:t>Қадриятлар</a:t>
          </a:r>
          <a:endParaRPr lang="ru-RU" dirty="0"/>
        </a:p>
      </dgm:t>
    </dgm:pt>
    <dgm:pt modelId="{0380976E-448C-4C22-929C-E1E1DB1E53FC}" type="parTrans" cxnId="{FCC68721-5AF8-4AD1-ABFC-B80B73063886}">
      <dgm:prSet/>
      <dgm:spPr/>
      <dgm:t>
        <a:bodyPr/>
        <a:lstStyle/>
        <a:p>
          <a:endParaRPr lang="ru-RU"/>
        </a:p>
      </dgm:t>
    </dgm:pt>
    <dgm:pt modelId="{EE3543A4-3A48-4CFD-810A-8F72E8178827}" type="sibTrans" cxnId="{FCC68721-5AF8-4AD1-ABFC-B80B73063886}">
      <dgm:prSet/>
      <dgm:spPr/>
      <dgm:t>
        <a:bodyPr/>
        <a:lstStyle/>
        <a:p>
          <a:endParaRPr lang="ru-RU"/>
        </a:p>
      </dgm:t>
    </dgm:pt>
    <dgm:pt modelId="{25EDBE6D-BC81-40C7-AA1D-BA882D2AF220}">
      <dgm:prSet phldrT="[Текст]"/>
      <dgm:spPr/>
      <dgm:t>
        <a:bodyPr/>
        <a:lstStyle/>
        <a:p>
          <a:pPr>
            <a:buNone/>
          </a:pPr>
          <a:r>
            <a:rPr lang="ru-RU" dirty="0" err="1"/>
            <a:t>Ташкилот</a:t>
          </a:r>
          <a:r>
            <a:rPr lang="ru-RU" dirty="0"/>
            <a:t> </a:t>
          </a:r>
          <a:r>
            <a:rPr lang="ru-RU" dirty="0" err="1"/>
            <a:t>нима</a:t>
          </a:r>
          <a:r>
            <a:rPr lang="ru-RU" dirty="0"/>
            <a:t> </a:t>
          </a:r>
          <a:r>
            <a:rPr lang="ru-RU" dirty="0" err="1"/>
            <a:t>учун</a:t>
          </a:r>
          <a:r>
            <a:rPr lang="ru-RU" dirty="0"/>
            <a:t> </a:t>
          </a:r>
          <a:r>
            <a:rPr lang="ru-RU" dirty="0" err="1"/>
            <a:t>мавжудлигини</a:t>
          </a:r>
          <a:r>
            <a:rPr lang="ru-RU" dirty="0"/>
            <a:t> </a:t>
          </a:r>
          <a:r>
            <a:rPr lang="ru-RU" dirty="0" err="1"/>
            <a:t>аниқ</a:t>
          </a:r>
          <a:r>
            <a:rPr lang="ru-RU" dirty="0"/>
            <a:t> </a:t>
          </a:r>
          <a:r>
            <a:rPr lang="ru-RU" dirty="0" err="1"/>
            <a:t>ифодалаш</a:t>
          </a:r>
          <a:endParaRPr lang="ru-RU" dirty="0"/>
        </a:p>
      </dgm:t>
    </dgm:pt>
    <dgm:pt modelId="{65DD5FE4-4E30-49FA-841B-9C34DFAB2513}" type="parTrans" cxnId="{52112EC4-A78E-44D1-A5FE-60D3508E2D2F}">
      <dgm:prSet/>
      <dgm:spPr/>
      <dgm:t>
        <a:bodyPr/>
        <a:lstStyle/>
        <a:p>
          <a:endParaRPr lang="ru-RU"/>
        </a:p>
      </dgm:t>
    </dgm:pt>
    <dgm:pt modelId="{36822432-A450-4A35-8A53-E77FD7203475}" type="sibTrans" cxnId="{52112EC4-A78E-44D1-A5FE-60D3508E2D2F}">
      <dgm:prSet/>
      <dgm:spPr/>
      <dgm:t>
        <a:bodyPr/>
        <a:lstStyle/>
        <a:p>
          <a:endParaRPr lang="ru-RU"/>
        </a:p>
      </dgm:t>
    </dgm:pt>
    <dgm:pt modelId="{58DDD756-4BA2-48E0-8CFE-15C7891BAE10}">
      <dgm:prSet phldrT="[Текст]"/>
      <dgm:spPr/>
      <dgm:t>
        <a:bodyPr/>
        <a:lstStyle/>
        <a:p>
          <a:pPr>
            <a:buNone/>
          </a:pPr>
          <a:r>
            <a:rPr lang="ru-RU" b="1" dirty="0"/>
            <a:t>Визуал </a:t>
          </a:r>
          <a:r>
            <a:rPr lang="ru-RU" b="1" dirty="0" err="1"/>
            <a:t>тил</a:t>
          </a:r>
          <a:endParaRPr lang="ru-RU" dirty="0"/>
        </a:p>
      </dgm:t>
    </dgm:pt>
    <dgm:pt modelId="{EE8C0BFA-70DA-463C-93E0-84DBD73E9BD4}" type="parTrans" cxnId="{C442D291-AC68-4E21-80D2-5B9918D39525}">
      <dgm:prSet/>
      <dgm:spPr/>
      <dgm:t>
        <a:bodyPr/>
        <a:lstStyle/>
        <a:p>
          <a:endParaRPr lang="ru-RU"/>
        </a:p>
      </dgm:t>
    </dgm:pt>
    <dgm:pt modelId="{B49B0CA1-AD64-4B1B-AC67-3580A567882A}" type="sibTrans" cxnId="{C442D291-AC68-4E21-80D2-5B9918D39525}">
      <dgm:prSet/>
      <dgm:spPr/>
      <dgm:t>
        <a:bodyPr/>
        <a:lstStyle/>
        <a:p>
          <a:endParaRPr lang="ru-RU"/>
        </a:p>
      </dgm:t>
    </dgm:pt>
    <dgm:pt modelId="{50DCA376-7ECA-4F3C-9A68-11CE70AB4778}">
      <dgm:prSet phldrT="[Текст]"/>
      <dgm:spPr/>
      <dgm:t>
        <a:bodyPr/>
        <a:lstStyle/>
        <a:p>
          <a:r>
            <a:rPr lang="ru-RU" dirty="0"/>
            <a:t>Логотип, </a:t>
          </a:r>
          <a:r>
            <a:rPr lang="ru-RU" dirty="0" err="1"/>
            <a:t>ранглар</a:t>
          </a:r>
          <a:r>
            <a:rPr lang="ru-RU" dirty="0"/>
            <a:t> </a:t>
          </a:r>
          <a:r>
            <a:rPr lang="ru-RU" dirty="0" err="1"/>
            <a:t>ва</a:t>
          </a:r>
          <a:r>
            <a:rPr lang="ru-RU" dirty="0"/>
            <a:t> </a:t>
          </a:r>
          <a:r>
            <a:rPr lang="ru-RU" dirty="0" err="1"/>
            <a:t>шрифтларнинг</a:t>
          </a:r>
          <a:r>
            <a:rPr lang="ru-RU" dirty="0"/>
            <a:t> </a:t>
          </a:r>
          <a:r>
            <a:rPr lang="ru-RU" dirty="0" err="1"/>
            <a:t>изчиллиги</a:t>
          </a:r>
          <a:r>
            <a:rPr lang="ru-RU" dirty="0"/>
            <a:t>.</a:t>
          </a:r>
        </a:p>
      </dgm:t>
    </dgm:pt>
    <dgm:pt modelId="{152BAA03-8AC0-444E-8954-7F508DE03A62}" type="parTrans" cxnId="{2B5D9ED4-4EC9-4681-96CE-9CE8372E3454}">
      <dgm:prSet/>
      <dgm:spPr/>
      <dgm:t>
        <a:bodyPr/>
        <a:lstStyle/>
        <a:p>
          <a:endParaRPr lang="ru-RU"/>
        </a:p>
      </dgm:t>
    </dgm:pt>
    <dgm:pt modelId="{DD523679-70B3-4D8C-BB93-E021BDB48108}" type="sibTrans" cxnId="{2B5D9ED4-4EC9-4681-96CE-9CE8372E3454}">
      <dgm:prSet/>
      <dgm:spPr/>
      <dgm:t>
        <a:bodyPr/>
        <a:lstStyle/>
        <a:p>
          <a:endParaRPr lang="ru-RU"/>
        </a:p>
      </dgm:t>
    </dgm:pt>
    <dgm:pt modelId="{8AF15F40-41ED-473B-B0FC-CB1D1C73B950}">
      <dgm:prSet phldrT="[Текст]"/>
      <dgm:spPr/>
      <dgm:t>
        <a:bodyPr/>
        <a:lstStyle/>
        <a:p>
          <a:pPr>
            <a:buNone/>
          </a:pPr>
          <a:r>
            <a:rPr lang="ru-RU" b="1" dirty="0"/>
            <a:t>Репутация</a:t>
          </a:r>
          <a:endParaRPr lang="ru-RU" dirty="0"/>
        </a:p>
      </dgm:t>
    </dgm:pt>
    <dgm:pt modelId="{3674EE74-5849-472E-B9F7-8938FCDDC25D}" type="parTrans" cxnId="{4DED8CD8-1505-44DC-89E0-5F4AB5CF3502}">
      <dgm:prSet/>
      <dgm:spPr/>
      <dgm:t>
        <a:bodyPr/>
        <a:lstStyle/>
        <a:p>
          <a:endParaRPr lang="ru-RU"/>
        </a:p>
      </dgm:t>
    </dgm:pt>
    <dgm:pt modelId="{0E2C7516-9FD8-428C-8819-7414B8CD4019}" type="sibTrans" cxnId="{4DED8CD8-1505-44DC-89E0-5F4AB5CF3502}">
      <dgm:prSet/>
      <dgm:spPr/>
      <dgm:t>
        <a:bodyPr/>
        <a:lstStyle/>
        <a:p>
          <a:endParaRPr lang="ru-RU"/>
        </a:p>
      </dgm:t>
    </dgm:pt>
    <dgm:pt modelId="{C6EBF320-B911-4C5F-875E-881186CD2223}">
      <dgm:prSet phldrT="[Текст]"/>
      <dgm:spPr/>
      <dgm:t>
        <a:bodyPr/>
        <a:lstStyle/>
        <a:p>
          <a:pPr>
            <a:buNone/>
          </a:pPr>
          <a:r>
            <a:rPr lang="ru-RU" dirty="0" err="1"/>
            <a:t>Ваъда</a:t>
          </a:r>
          <a:r>
            <a:rPr lang="ru-RU" dirty="0"/>
            <a:t> </a:t>
          </a:r>
          <a:r>
            <a:rPr lang="ru-RU" dirty="0" err="1"/>
            <a:t>қилинган</a:t>
          </a:r>
          <a:r>
            <a:rPr lang="ru-RU" dirty="0"/>
            <a:t> </a:t>
          </a:r>
          <a:r>
            <a:rPr lang="ru-RU" dirty="0" err="1"/>
            <a:t>ижтимоий</a:t>
          </a:r>
          <a:r>
            <a:rPr lang="ru-RU" dirty="0"/>
            <a:t> </a:t>
          </a:r>
          <a:r>
            <a:rPr lang="ru-RU" dirty="0" err="1"/>
            <a:t>натижанинг</a:t>
          </a:r>
          <a:r>
            <a:rPr lang="ru-RU" dirty="0"/>
            <a:t> </a:t>
          </a:r>
          <a:r>
            <a:rPr lang="ru-RU" dirty="0" err="1"/>
            <a:t>амалдаги</a:t>
          </a:r>
          <a:r>
            <a:rPr lang="ru-RU" dirty="0"/>
            <a:t> </a:t>
          </a:r>
          <a:r>
            <a:rPr lang="ru-RU" dirty="0" err="1"/>
            <a:t>ижроси</a:t>
          </a:r>
          <a:r>
            <a:rPr lang="ru-RU" dirty="0"/>
            <a:t>.</a:t>
          </a:r>
        </a:p>
      </dgm:t>
    </dgm:pt>
    <dgm:pt modelId="{8DC4FF4C-D113-44E3-A7D9-2508A255948B}" type="parTrans" cxnId="{E5CDD791-5BD2-4B49-AD4B-FA70D24EF924}">
      <dgm:prSet/>
      <dgm:spPr/>
      <dgm:t>
        <a:bodyPr/>
        <a:lstStyle/>
        <a:p>
          <a:endParaRPr lang="ru-RU"/>
        </a:p>
      </dgm:t>
    </dgm:pt>
    <dgm:pt modelId="{6C40986B-C379-44D3-8F7E-03B127E8D34A}" type="sibTrans" cxnId="{E5CDD791-5BD2-4B49-AD4B-FA70D24EF924}">
      <dgm:prSet/>
      <dgm:spPr/>
      <dgm:t>
        <a:bodyPr/>
        <a:lstStyle/>
        <a:p>
          <a:endParaRPr lang="ru-RU"/>
        </a:p>
      </dgm:t>
    </dgm:pt>
    <dgm:pt modelId="{BAFDDDB6-A053-4D31-965E-31BB597FBE14}" type="pres">
      <dgm:prSet presAssocID="{538798F5-6365-4B65-B3DF-B27C95DB5485}" presName="linearFlow" presStyleCnt="0">
        <dgm:presLayoutVars>
          <dgm:dir/>
          <dgm:animLvl val="lvl"/>
          <dgm:resizeHandles val="exact"/>
        </dgm:presLayoutVars>
      </dgm:prSet>
      <dgm:spPr/>
    </dgm:pt>
    <dgm:pt modelId="{B0FAC73C-D0FA-4D6C-AB18-2193E077376D}" type="pres">
      <dgm:prSet presAssocID="{A03627BD-7223-4E23-B890-549F1A10E069}" presName="composite" presStyleCnt="0"/>
      <dgm:spPr/>
    </dgm:pt>
    <dgm:pt modelId="{F74C0BD9-8591-409C-9667-E13D44439C7F}" type="pres">
      <dgm:prSet presAssocID="{A03627BD-7223-4E23-B890-549F1A10E069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59119BBD-1021-441C-A2DB-3BA07CB94AC3}" type="pres">
      <dgm:prSet presAssocID="{A03627BD-7223-4E23-B890-549F1A10E069}" presName="descendantText" presStyleLbl="alignAcc1" presStyleIdx="0" presStyleCnt="3">
        <dgm:presLayoutVars>
          <dgm:bulletEnabled val="1"/>
        </dgm:presLayoutVars>
      </dgm:prSet>
      <dgm:spPr/>
    </dgm:pt>
    <dgm:pt modelId="{E7822087-27B6-45E1-AF99-3D50C09EB1A7}" type="pres">
      <dgm:prSet presAssocID="{EE3543A4-3A48-4CFD-810A-8F72E8178827}" presName="sp" presStyleCnt="0"/>
      <dgm:spPr/>
    </dgm:pt>
    <dgm:pt modelId="{FB011C64-811F-4FBD-BB07-E5863A0E7073}" type="pres">
      <dgm:prSet presAssocID="{58DDD756-4BA2-48E0-8CFE-15C7891BAE10}" presName="composite" presStyleCnt="0"/>
      <dgm:spPr/>
    </dgm:pt>
    <dgm:pt modelId="{0F6D6406-B4F9-451E-99DC-4F6A268908A3}" type="pres">
      <dgm:prSet presAssocID="{58DDD756-4BA2-48E0-8CFE-15C7891BAE10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302AE1E1-8BB7-4A16-8A34-01AD4D0195C2}" type="pres">
      <dgm:prSet presAssocID="{58DDD756-4BA2-48E0-8CFE-15C7891BAE10}" presName="descendantText" presStyleLbl="alignAcc1" presStyleIdx="1" presStyleCnt="3">
        <dgm:presLayoutVars>
          <dgm:bulletEnabled val="1"/>
        </dgm:presLayoutVars>
      </dgm:prSet>
      <dgm:spPr/>
    </dgm:pt>
    <dgm:pt modelId="{B3547E0F-EBFF-4230-BDF1-F2549580278C}" type="pres">
      <dgm:prSet presAssocID="{B49B0CA1-AD64-4B1B-AC67-3580A567882A}" presName="sp" presStyleCnt="0"/>
      <dgm:spPr/>
    </dgm:pt>
    <dgm:pt modelId="{E6729291-4CD9-4FE8-A029-A3F8719E9B9E}" type="pres">
      <dgm:prSet presAssocID="{8AF15F40-41ED-473B-B0FC-CB1D1C73B950}" presName="composite" presStyleCnt="0"/>
      <dgm:spPr/>
    </dgm:pt>
    <dgm:pt modelId="{87D62410-C0D2-40F5-8416-DFE8009891A3}" type="pres">
      <dgm:prSet presAssocID="{8AF15F40-41ED-473B-B0FC-CB1D1C73B950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2B5A0C82-BFAA-44E0-83ED-54E55E2D621A}" type="pres">
      <dgm:prSet presAssocID="{8AF15F40-41ED-473B-B0FC-CB1D1C73B950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FCC68721-5AF8-4AD1-ABFC-B80B73063886}" srcId="{538798F5-6365-4B65-B3DF-B27C95DB5485}" destId="{A03627BD-7223-4E23-B890-549F1A10E069}" srcOrd="0" destOrd="0" parTransId="{0380976E-448C-4C22-929C-E1E1DB1E53FC}" sibTransId="{EE3543A4-3A48-4CFD-810A-8F72E8178827}"/>
    <dgm:cxn modelId="{C442D291-AC68-4E21-80D2-5B9918D39525}" srcId="{538798F5-6365-4B65-B3DF-B27C95DB5485}" destId="{58DDD756-4BA2-48E0-8CFE-15C7891BAE10}" srcOrd="1" destOrd="0" parTransId="{EE8C0BFA-70DA-463C-93E0-84DBD73E9BD4}" sibTransId="{B49B0CA1-AD64-4B1B-AC67-3580A567882A}"/>
    <dgm:cxn modelId="{E5CDD791-5BD2-4B49-AD4B-FA70D24EF924}" srcId="{8AF15F40-41ED-473B-B0FC-CB1D1C73B950}" destId="{C6EBF320-B911-4C5F-875E-881186CD2223}" srcOrd="0" destOrd="0" parTransId="{8DC4FF4C-D113-44E3-A7D9-2508A255948B}" sibTransId="{6C40986B-C379-44D3-8F7E-03B127E8D34A}"/>
    <dgm:cxn modelId="{BC8B0194-57E5-41A5-A28C-FEF0A6C2E92E}" type="presOf" srcId="{25EDBE6D-BC81-40C7-AA1D-BA882D2AF220}" destId="{59119BBD-1021-441C-A2DB-3BA07CB94AC3}" srcOrd="0" destOrd="0" presId="urn:microsoft.com/office/officeart/2005/8/layout/chevron2"/>
    <dgm:cxn modelId="{E5C8DDBB-3C8D-43B5-AB0A-275838C38619}" type="presOf" srcId="{538798F5-6365-4B65-B3DF-B27C95DB5485}" destId="{BAFDDDB6-A053-4D31-965E-31BB597FBE14}" srcOrd="0" destOrd="0" presId="urn:microsoft.com/office/officeart/2005/8/layout/chevron2"/>
    <dgm:cxn modelId="{C95DA9BF-0BFD-463B-A81D-38BD2BA547EA}" type="presOf" srcId="{50DCA376-7ECA-4F3C-9A68-11CE70AB4778}" destId="{302AE1E1-8BB7-4A16-8A34-01AD4D0195C2}" srcOrd="0" destOrd="0" presId="urn:microsoft.com/office/officeart/2005/8/layout/chevron2"/>
    <dgm:cxn modelId="{52112EC4-A78E-44D1-A5FE-60D3508E2D2F}" srcId="{A03627BD-7223-4E23-B890-549F1A10E069}" destId="{25EDBE6D-BC81-40C7-AA1D-BA882D2AF220}" srcOrd="0" destOrd="0" parTransId="{65DD5FE4-4E30-49FA-841B-9C34DFAB2513}" sibTransId="{36822432-A450-4A35-8A53-E77FD7203475}"/>
    <dgm:cxn modelId="{8C1D6ACC-A343-4156-BE30-B2E32870E653}" type="presOf" srcId="{A03627BD-7223-4E23-B890-549F1A10E069}" destId="{F74C0BD9-8591-409C-9667-E13D44439C7F}" srcOrd="0" destOrd="0" presId="urn:microsoft.com/office/officeart/2005/8/layout/chevron2"/>
    <dgm:cxn modelId="{182F71CF-92E3-4DE4-BE14-C5137128ABCA}" type="presOf" srcId="{C6EBF320-B911-4C5F-875E-881186CD2223}" destId="{2B5A0C82-BFAA-44E0-83ED-54E55E2D621A}" srcOrd="0" destOrd="0" presId="urn:microsoft.com/office/officeart/2005/8/layout/chevron2"/>
    <dgm:cxn modelId="{2B5D9ED4-4EC9-4681-96CE-9CE8372E3454}" srcId="{58DDD756-4BA2-48E0-8CFE-15C7891BAE10}" destId="{50DCA376-7ECA-4F3C-9A68-11CE70AB4778}" srcOrd="0" destOrd="0" parTransId="{152BAA03-8AC0-444E-8954-7F508DE03A62}" sibTransId="{DD523679-70B3-4D8C-BB93-E021BDB48108}"/>
    <dgm:cxn modelId="{824B2AD8-22BC-4A28-BAB2-44375802D20F}" type="presOf" srcId="{58DDD756-4BA2-48E0-8CFE-15C7891BAE10}" destId="{0F6D6406-B4F9-451E-99DC-4F6A268908A3}" srcOrd="0" destOrd="0" presId="urn:microsoft.com/office/officeart/2005/8/layout/chevron2"/>
    <dgm:cxn modelId="{4DED8CD8-1505-44DC-89E0-5F4AB5CF3502}" srcId="{538798F5-6365-4B65-B3DF-B27C95DB5485}" destId="{8AF15F40-41ED-473B-B0FC-CB1D1C73B950}" srcOrd="2" destOrd="0" parTransId="{3674EE74-5849-472E-B9F7-8938FCDDC25D}" sibTransId="{0E2C7516-9FD8-428C-8819-7414B8CD4019}"/>
    <dgm:cxn modelId="{33983CE6-C0E4-4DB2-B8A4-C49C87582672}" type="presOf" srcId="{8AF15F40-41ED-473B-B0FC-CB1D1C73B950}" destId="{87D62410-C0D2-40F5-8416-DFE8009891A3}" srcOrd="0" destOrd="0" presId="urn:microsoft.com/office/officeart/2005/8/layout/chevron2"/>
    <dgm:cxn modelId="{393AC93A-B12C-40B9-AE46-AAC1B6B42A5D}" type="presParOf" srcId="{BAFDDDB6-A053-4D31-965E-31BB597FBE14}" destId="{B0FAC73C-D0FA-4D6C-AB18-2193E077376D}" srcOrd="0" destOrd="0" presId="urn:microsoft.com/office/officeart/2005/8/layout/chevron2"/>
    <dgm:cxn modelId="{1EDCC6CE-EA86-4446-8873-0D4D1ECBB640}" type="presParOf" srcId="{B0FAC73C-D0FA-4D6C-AB18-2193E077376D}" destId="{F74C0BD9-8591-409C-9667-E13D44439C7F}" srcOrd="0" destOrd="0" presId="urn:microsoft.com/office/officeart/2005/8/layout/chevron2"/>
    <dgm:cxn modelId="{EC0ED5F3-545B-4F57-B5C6-6D03F5617798}" type="presParOf" srcId="{B0FAC73C-D0FA-4D6C-AB18-2193E077376D}" destId="{59119BBD-1021-441C-A2DB-3BA07CB94AC3}" srcOrd="1" destOrd="0" presId="urn:microsoft.com/office/officeart/2005/8/layout/chevron2"/>
    <dgm:cxn modelId="{08AB05AB-E2C0-41DC-9554-228C8384748B}" type="presParOf" srcId="{BAFDDDB6-A053-4D31-965E-31BB597FBE14}" destId="{E7822087-27B6-45E1-AF99-3D50C09EB1A7}" srcOrd="1" destOrd="0" presId="urn:microsoft.com/office/officeart/2005/8/layout/chevron2"/>
    <dgm:cxn modelId="{9D10031D-4EF4-482A-854D-0DA52594CD6E}" type="presParOf" srcId="{BAFDDDB6-A053-4D31-965E-31BB597FBE14}" destId="{FB011C64-811F-4FBD-BB07-E5863A0E7073}" srcOrd="2" destOrd="0" presId="urn:microsoft.com/office/officeart/2005/8/layout/chevron2"/>
    <dgm:cxn modelId="{8299CB19-0DDC-4723-B399-CD3F5971CE9A}" type="presParOf" srcId="{FB011C64-811F-4FBD-BB07-E5863A0E7073}" destId="{0F6D6406-B4F9-451E-99DC-4F6A268908A3}" srcOrd="0" destOrd="0" presId="urn:microsoft.com/office/officeart/2005/8/layout/chevron2"/>
    <dgm:cxn modelId="{653984F0-780D-4787-95C9-EBCB56FD0F7A}" type="presParOf" srcId="{FB011C64-811F-4FBD-BB07-E5863A0E7073}" destId="{302AE1E1-8BB7-4A16-8A34-01AD4D0195C2}" srcOrd="1" destOrd="0" presId="urn:microsoft.com/office/officeart/2005/8/layout/chevron2"/>
    <dgm:cxn modelId="{86871473-CB8F-4D2E-A1F9-DBAA27DD2BBF}" type="presParOf" srcId="{BAFDDDB6-A053-4D31-965E-31BB597FBE14}" destId="{B3547E0F-EBFF-4230-BDF1-F2549580278C}" srcOrd="3" destOrd="0" presId="urn:microsoft.com/office/officeart/2005/8/layout/chevron2"/>
    <dgm:cxn modelId="{44F82A4F-698C-4997-A15D-8C86B60AD49D}" type="presParOf" srcId="{BAFDDDB6-A053-4D31-965E-31BB597FBE14}" destId="{E6729291-4CD9-4FE8-A029-A3F8719E9B9E}" srcOrd="4" destOrd="0" presId="urn:microsoft.com/office/officeart/2005/8/layout/chevron2"/>
    <dgm:cxn modelId="{20F04704-175B-4446-9C26-9CF860ACD135}" type="presParOf" srcId="{E6729291-4CD9-4FE8-A029-A3F8719E9B9E}" destId="{87D62410-C0D2-40F5-8416-DFE8009891A3}" srcOrd="0" destOrd="0" presId="urn:microsoft.com/office/officeart/2005/8/layout/chevron2"/>
    <dgm:cxn modelId="{18A736A8-C8D7-45D7-92BC-C34F928B5E6A}" type="presParOf" srcId="{E6729291-4CD9-4FE8-A029-A3F8719E9B9E}" destId="{2B5A0C82-BFAA-44E0-83ED-54E55E2D621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156040-AF98-4F2C-9909-9F2439F6F588}" type="doc">
      <dgm:prSet loTypeId="urn:microsoft.com/office/officeart/2005/8/layout/chevron1" loCatId="process" qsTypeId="urn:microsoft.com/office/officeart/2005/8/quickstyle/3d1" qsCatId="3D" csTypeId="urn:microsoft.com/office/officeart/2005/8/colors/accent0_3" csCatId="mainScheme" phldr="1"/>
      <dgm:spPr/>
    </dgm:pt>
    <dgm:pt modelId="{74020AF3-C700-4606-8917-C6A353D7963A}">
      <dgm:prSet phldrT="[Text]"/>
      <dgm:spPr>
        <a:solidFill>
          <a:schemeClr val="accent2"/>
        </a:solidFill>
      </dgm:spPr>
      <dgm:t>
        <a:bodyPr rtlCol="0"/>
        <a:lstStyle/>
        <a:p>
          <a:pPr rtl="0"/>
          <a:r>
            <a:rPr lang="ru-RU" b="1" dirty="0" err="1"/>
            <a:t>Брендингда</a:t>
          </a:r>
          <a:r>
            <a:rPr lang="ru-RU" b="1" dirty="0"/>
            <a:t> </a:t>
          </a:r>
          <a:r>
            <a:rPr lang="ru-RU" b="1" dirty="0" err="1"/>
            <a:t>нима</a:t>
          </a:r>
          <a:r>
            <a:rPr lang="ru-RU" b="1" dirty="0"/>
            <a:t> </a:t>
          </a:r>
          <a:r>
            <a:rPr lang="ru-RU" b="1" dirty="0" err="1"/>
            <a:t>муҳим</a:t>
          </a:r>
          <a:r>
            <a:rPr lang="ru-RU" b="1" dirty="0"/>
            <a:t>?</a:t>
          </a:r>
          <a:endParaRPr lang="ru-RU" noProof="0" dirty="0"/>
        </a:p>
      </dgm:t>
      <dgm:extLst>
        <a:ext uri="{E40237B7-FDA0-4F09-8148-C483321AD2D9}">
          <dgm14:cNvPr xmlns:dgm14="http://schemas.microsoft.com/office/drawing/2010/diagram" id="0" name="" title="Step 1 title"/>
        </a:ext>
      </dgm:extLst>
    </dgm:pt>
    <dgm:pt modelId="{87D99D21-0B4A-4259-89FB-0E5941CB535C}" type="parTrans" cxnId="{B0E2386F-A443-4201-8130-FB9CC25AA154}">
      <dgm:prSet/>
      <dgm:spPr/>
      <dgm:t>
        <a:bodyPr rtlCol="0"/>
        <a:lstStyle/>
        <a:p>
          <a:pPr rtl="0"/>
          <a:endParaRPr lang="en-US"/>
        </a:p>
      </dgm:t>
    </dgm:pt>
    <dgm:pt modelId="{6CFF1BD9-AE1F-4488-8B72-01186EADA6FF}" type="sibTrans" cxnId="{B0E2386F-A443-4201-8130-FB9CC25AA154}">
      <dgm:prSet/>
      <dgm:spPr/>
      <dgm:t>
        <a:bodyPr rtlCol="0"/>
        <a:lstStyle/>
        <a:p>
          <a:pPr rtl="0"/>
          <a:endParaRPr lang="en-US"/>
        </a:p>
      </dgm:t>
    </dgm:pt>
    <dgm:pt modelId="{12E26E22-71B0-4386-A84F-ABF2FF66A99F}">
      <dgm:prSet phldrT="[Text]" custT="1"/>
      <dgm:spPr>
        <a:solidFill>
          <a:srgbClr val="EF792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68009" tIns="22670" rIns="22670" bIns="22670" numCol="1" spcCol="1270" rtlCol="0" anchor="ctr" anchorCtr="0"/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 err="1">
              <a:solidFill>
                <a:prstClr val="white"/>
              </a:solidFill>
              <a:latin typeface="Book Antiqua"/>
              <a:ea typeface="+mn-ea"/>
              <a:cs typeface="+mn-cs"/>
            </a:rPr>
            <a:t>Оилавий</a:t>
          </a:r>
          <a:r>
            <a:rPr lang="ru-RU" sz="1700" b="1" kern="1200" dirty="0">
              <a:solidFill>
                <a:prstClr val="white"/>
              </a:solidFill>
              <a:latin typeface="Book Antiqua"/>
              <a:ea typeface="+mn-ea"/>
              <a:cs typeface="+mn-cs"/>
            </a:rPr>
            <a:t> </a:t>
          </a:r>
          <a:r>
            <a:rPr lang="ru-RU" sz="1700" b="1" kern="1200" dirty="0" err="1">
              <a:solidFill>
                <a:prstClr val="white"/>
              </a:solidFill>
              <a:latin typeface="Book Antiqua"/>
              <a:ea typeface="+mn-ea"/>
              <a:cs typeface="+mn-cs"/>
            </a:rPr>
            <a:t>ва</a:t>
          </a:r>
          <a:r>
            <a:rPr lang="ru-RU" sz="1700" b="1" kern="1200" dirty="0">
              <a:solidFill>
                <a:prstClr val="white"/>
              </a:solidFill>
              <a:latin typeface="Book Antiqua"/>
              <a:ea typeface="+mn-ea"/>
              <a:cs typeface="+mn-cs"/>
            </a:rPr>
            <a:t> </a:t>
          </a:r>
          <a:r>
            <a:rPr lang="ru-RU" sz="1700" b="1" kern="1200" dirty="0" err="1">
              <a:solidFill>
                <a:prstClr val="white"/>
              </a:solidFill>
              <a:latin typeface="Book Antiqua"/>
              <a:ea typeface="+mn-ea"/>
              <a:cs typeface="+mn-cs"/>
            </a:rPr>
            <a:t>жамоавий</a:t>
          </a:r>
          <a:r>
            <a:rPr lang="ru-RU" sz="1700" b="1" kern="1200" dirty="0">
              <a:solidFill>
                <a:prstClr val="white"/>
              </a:solidFill>
              <a:latin typeface="Book Antiqua"/>
              <a:ea typeface="+mn-ea"/>
              <a:cs typeface="+mn-cs"/>
            </a:rPr>
            <a:t> </a:t>
          </a:r>
          <a:r>
            <a:rPr lang="ru-RU" sz="1700" b="1" kern="1200" dirty="0" err="1">
              <a:solidFill>
                <a:prstClr val="white"/>
              </a:solidFill>
              <a:latin typeface="Book Antiqua"/>
              <a:ea typeface="+mn-ea"/>
              <a:cs typeface="+mn-cs"/>
            </a:rPr>
            <a:t>қадриятларни</a:t>
          </a:r>
          <a:r>
            <a:rPr lang="ru-RU" sz="1700" b="1" kern="1200" dirty="0">
              <a:solidFill>
                <a:prstClr val="white"/>
              </a:solidFill>
              <a:latin typeface="Book Antiqua"/>
              <a:ea typeface="+mn-ea"/>
              <a:cs typeface="+mn-cs"/>
            </a:rPr>
            <a:t> </a:t>
          </a:r>
          <a:r>
            <a:rPr lang="ru-RU" sz="1700" b="1" kern="1200" dirty="0" err="1">
              <a:solidFill>
                <a:prstClr val="white"/>
              </a:solidFill>
              <a:latin typeface="Book Antiqua"/>
              <a:ea typeface="+mn-ea"/>
              <a:cs typeface="+mn-cs"/>
            </a:rPr>
            <a:t>ҳурмат</a:t>
          </a:r>
          <a:r>
            <a:rPr lang="ru-RU" sz="1700" b="1" kern="1200" dirty="0">
              <a:solidFill>
                <a:prstClr val="white"/>
              </a:solidFill>
              <a:latin typeface="Book Antiqua"/>
              <a:ea typeface="+mn-ea"/>
              <a:cs typeface="+mn-cs"/>
            </a:rPr>
            <a:t> </a:t>
          </a:r>
          <a:r>
            <a:rPr lang="ru-RU" sz="1700" b="1" kern="1200" dirty="0" err="1">
              <a:solidFill>
                <a:prstClr val="white"/>
              </a:solidFill>
              <a:latin typeface="Book Antiqua"/>
              <a:ea typeface="+mn-ea"/>
              <a:cs typeface="+mn-cs"/>
            </a:rPr>
            <a:t>қилиш</a:t>
          </a:r>
          <a:endParaRPr lang="ru-RU" sz="1700" b="1" kern="1200" noProof="0" dirty="0">
            <a:solidFill>
              <a:prstClr val="white"/>
            </a:solidFill>
            <a:latin typeface="Book Antiqua"/>
            <a:ea typeface="+mn-ea"/>
            <a:cs typeface="+mn-cs"/>
          </a:endParaRPr>
        </a:p>
      </dgm:t>
      <dgm:extLst>
        <a:ext uri="{E40237B7-FDA0-4F09-8148-C483321AD2D9}">
          <dgm14:cNvPr xmlns:dgm14="http://schemas.microsoft.com/office/drawing/2010/diagram" id="0" name="" title="Step 2 title"/>
        </a:ext>
      </dgm:extLst>
    </dgm:pt>
    <dgm:pt modelId="{3A6CB3CB-0F71-4CA8-93AA-0E3E3D59D313}" type="parTrans" cxnId="{937639B3-2352-48E4-A96B-F63DF2119D92}">
      <dgm:prSet/>
      <dgm:spPr/>
      <dgm:t>
        <a:bodyPr rtlCol="0"/>
        <a:lstStyle/>
        <a:p>
          <a:pPr rtl="0"/>
          <a:endParaRPr lang="en-US"/>
        </a:p>
      </dgm:t>
    </dgm:pt>
    <dgm:pt modelId="{E1826C46-15A2-4345-B986-53D05F21F155}" type="sibTrans" cxnId="{937639B3-2352-48E4-A96B-F63DF2119D92}">
      <dgm:prSet/>
      <dgm:spPr/>
      <dgm:t>
        <a:bodyPr rtlCol="0"/>
        <a:lstStyle/>
        <a:p>
          <a:pPr rtl="0"/>
          <a:endParaRPr lang="en-US"/>
        </a:p>
      </dgm:t>
    </dgm:pt>
    <dgm:pt modelId="{A8B05E70-CCF1-4080-8EEE-6873C9D4B630}">
      <dgm:prSet phldrT="[Text]" custT="1"/>
      <dgm:spPr>
        <a:solidFill>
          <a:srgbClr val="EF792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68009" tIns="22670" rIns="22670" bIns="22670" numCol="1" spcCol="1270" rtlCol="0" anchor="ctr" anchorCtr="0"/>
        <a:lstStyle/>
        <a:p>
          <a:pPr rtl="0"/>
          <a:r>
            <a:rPr lang="ru-RU" sz="1700" b="1" kern="1200" dirty="0" err="1">
              <a:solidFill>
                <a:prstClr val="white"/>
              </a:solidFill>
              <a:latin typeface="Book Antiqua"/>
              <a:ea typeface="+mn-ea"/>
              <a:cs typeface="+mn-cs"/>
            </a:rPr>
            <a:t>Миллий</a:t>
          </a:r>
          <a:r>
            <a:rPr lang="ru-RU" sz="1700" kern="1200" dirty="0"/>
            <a:t> </a:t>
          </a:r>
          <a:r>
            <a:rPr lang="ru-RU" sz="1700" kern="1200" dirty="0" err="1"/>
            <a:t>мерос</a:t>
          </a:r>
          <a:r>
            <a:rPr lang="ru-RU" sz="1700" kern="1200" dirty="0"/>
            <a:t> </a:t>
          </a:r>
          <a:r>
            <a:rPr lang="ru-RU" sz="1700" kern="1200" dirty="0" err="1"/>
            <a:t>ва</a:t>
          </a:r>
          <a:r>
            <a:rPr lang="ru-RU" sz="1700" kern="1200" dirty="0"/>
            <a:t> </a:t>
          </a:r>
          <a:r>
            <a:rPr lang="ru-RU" sz="1700" kern="1200" dirty="0" err="1"/>
            <a:t>маҳаллий</a:t>
          </a:r>
          <a:r>
            <a:rPr lang="ru-RU" sz="1700" kern="1200" dirty="0"/>
            <a:t> </a:t>
          </a:r>
          <a:r>
            <a:rPr lang="ru-RU" sz="1700" kern="1200" dirty="0" err="1"/>
            <a:t>анъаналарга</a:t>
          </a:r>
          <a:r>
            <a:rPr lang="ru-RU" sz="1700" kern="1200" dirty="0"/>
            <a:t> </a:t>
          </a:r>
          <a:r>
            <a:rPr lang="ru-RU" sz="1700" kern="1200" dirty="0" err="1"/>
            <a:t>содиқлик</a:t>
          </a:r>
          <a:endParaRPr lang="ru-RU" sz="1700" kern="1200" noProof="0" dirty="0"/>
        </a:p>
      </dgm:t>
      <dgm:extLst>
        <a:ext uri="{E40237B7-FDA0-4F09-8148-C483321AD2D9}">
          <dgm14:cNvPr xmlns:dgm14="http://schemas.microsoft.com/office/drawing/2010/diagram" id="0" name="" title="Step 3 title"/>
        </a:ext>
      </dgm:extLst>
    </dgm:pt>
    <dgm:pt modelId="{11D1F3D3-0002-4131-9F84-22FBF8692DA9}" type="parTrans" cxnId="{B8B909D0-D4F6-48D4-81DA-A58F34AE3646}">
      <dgm:prSet/>
      <dgm:spPr/>
      <dgm:t>
        <a:bodyPr rtlCol="0"/>
        <a:lstStyle/>
        <a:p>
          <a:pPr rtl="0"/>
          <a:endParaRPr lang="en-US"/>
        </a:p>
      </dgm:t>
    </dgm:pt>
    <dgm:pt modelId="{B6438016-7365-4FC0-A372-D90585B4B6EE}" type="sibTrans" cxnId="{B8B909D0-D4F6-48D4-81DA-A58F34AE3646}">
      <dgm:prSet/>
      <dgm:spPr/>
      <dgm:t>
        <a:bodyPr rtlCol="0"/>
        <a:lstStyle/>
        <a:p>
          <a:pPr rtl="0"/>
          <a:endParaRPr lang="en-US"/>
        </a:p>
      </dgm:t>
    </dgm:pt>
    <dgm:pt modelId="{42147153-A6C2-4177-BA7D-2ACCC2C1B2F7}">
      <dgm:prSet phldrT="[Text]" custT="1"/>
      <dgm:spPr>
        <a:solidFill>
          <a:srgbClr val="EF792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68009" tIns="22670" rIns="22670" bIns="22670" numCol="1" spcCol="1270" rtlCol="0" anchor="ctr" anchorCtr="0"/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 err="1">
              <a:solidFill>
                <a:prstClr val="white"/>
              </a:solidFill>
              <a:latin typeface="Book Antiqua"/>
              <a:ea typeface="+mn-ea"/>
              <a:cs typeface="+mn-cs"/>
            </a:rPr>
            <a:t>Очиқлик</a:t>
          </a:r>
          <a:r>
            <a:rPr lang="ru-RU" sz="1700" b="1" kern="1200" dirty="0">
              <a:solidFill>
                <a:prstClr val="white"/>
              </a:solidFill>
              <a:latin typeface="Book Antiqua"/>
              <a:ea typeface="+mn-ea"/>
              <a:cs typeface="+mn-cs"/>
            </a:rPr>
            <a:t> </a:t>
          </a:r>
          <a:r>
            <a:rPr lang="ru-RU" sz="1700" b="1" kern="1200" dirty="0" err="1">
              <a:solidFill>
                <a:prstClr val="white"/>
              </a:solidFill>
              <a:latin typeface="Book Antiqua"/>
              <a:ea typeface="+mn-ea"/>
              <a:cs typeface="+mn-cs"/>
            </a:rPr>
            <a:t>ва</a:t>
          </a:r>
          <a:r>
            <a:rPr lang="ru-RU" sz="1700" b="1" kern="1200" dirty="0">
              <a:solidFill>
                <a:prstClr val="white"/>
              </a:solidFill>
              <a:latin typeface="Book Antiqua"/>
              <a:ea typeface="+mn-ea"/>
              <a:cs typeface="+mn-cs"/>
            </a:rPr>
            <a:t> </a:t>
          </a:r>
          <a:r>
            <a:rPr lang="ru-RU" sz="1700" b="1" kern="1200" dirty="0" err="1">
              <a:solidFill>
                <a:prstClr val="white"/>
              </a:solidFill>
              <a:latin typeface="Book Antiqua"/>
              <a:ea typeface="+mn-ea"/>
              <a:cs typeface="+mn-cs"/>
            </a:rPr>
            <a:t>меҳмонд</a:t>
          </a:r>
          <a:r>
            <a:rPr lang="uz-Cyrl-UZ" sz="1700" b="1" kern="1200" dirty="0">
              <a:solidFill>
                <a:prstClr val="white"/>
              </a:solidFill>
              <a:latin typeface="Book Antiqua"/>
              <a:ea typeface="+mn-ea"/>
              <a:cs typeface="+mn-cs"/>
            </a:rPr>
            <a:t>ў</a:t>
          </a:r>
          <a:r>
            <a:rPr lang="ru-RU" sz="1700" b="1" kern="1200" dirty="0" err="1">
              <a:solidFill>
                <a:prstClr val="white"/>
              </a:solidFill>
              <a:latin typeface="Book Antiqua"/>
              <a:ea typeface="+mn-ea"/>
              <a:cs typeface="+mn-cs"/>
            </a:rPr>
            <a:t>стлик</a:t>
          </a:r>
          <a:r>
            <a:rPr lang="ru-RU" sz="1700" b="1" kern="1200" dirty="0">
              <a:solidFill>
                <a:prstClr val="white"/>
              </a:solidFill>
              <a:latin typeface="Book Antiqua"/>
              <a:ea typeface="+mn-ea"/>
              <a:cs typeface="+mn-cs"/>
            </a:rPr>
            <a:t> </a:t>
          </a:r>
          <a:r>
            <a:rPr lang="ru-RU" sz="1700" b="1" kern="1200" dirty="0" err="1">
              <a:solidFill>
                <a:prstClr val="white"/>
              </a:solidFill>
              <a:latin typeface="Book Antiqua"/>
              <a:ea typeface="+mn-ea"/>
              <a:cs typeface="+mn-cs"/>
            </a:rPr>
            <a:t>руҳидаги</a:t>
          </a:r>
          <a:r>
            <a:rPr lang="ru-RU" sz="1700" b="1" kern="1200" dirty="0">
              <a:solidFill>
                <a:prstClr val="white"/>
              </a:solidFill>
              <a:latin typeface="Book Antiqua"/>
              <a:ea typeface="+mn-ea"/>
              <a:cs typeface="+mn-cs"/>
            </a:rPr>
            <a:t> коммуникация</a:t>
          </a:r>
          <a:endParaRPr lang="ru-RU" sz="1700" b="1" kern="1200" noProof="0" dirty="0">
            <a:solidFill>
              <a:prstClr val="white"/>
            </a:solidFill>
            <a:latin typeface="Book Antiqua"/>
            <a:ea typeface="+mn-ea"/>
            <a:cs typeface="+mn-cs"/>
          </a:endParaRPr>
        </a:p>
      </dgm:t>
      <dgm:extLst>
        <a:ext uri="{E40237B7-FDA0-4F09-8148-C483321AD2D9}">
          <dgm14:cNvPr xmlns:dgm14="http://schemas.microsoft.com/office/drawing/2010/diagram" id="0" name="" title="Step 4 title"/>
        </a:ext>
      </dgm:extLst>
    </dgm:pt>
    <dgm:pt modelId="{C6F68745-4C20-4204-96A6-585691399C14}" type="parTrans" cxnId="{777DC3C6-D336-4C94-A624-E5582A07ECAA}">
      <dgm:prSet/>
      <dgm:spPr/>
      <dgm:t>
        <a:bodyPr rtlCol="0"/>
        <a:lstStyle/>
        <a:p>
          <a:pPr rtl="0"/>
          <a:endParaRPr lang="en-US"/>
        </a:p>
      </dgm:t>
    </dgm:pt>
    <dgm:pt modelId="{0C6B132F-0347-46BA-86A4-3FAFB6676411}" type="sibTrans" cxnId="{777DC3C6-D336-4C94-A624-E5582A07ECAA}">
      <dgm:prSet/>
      <dgm:spPr/>
      <dgm:t>
        <a:bodyPr rtlCol="0"/>
        <a:lstStyle/>
        <a:p>
          <a:pPr rtl="0"/>
          <a:endParaRPr lang="en-US"/>
        </a:p>
      </dgm:t>
    </dgm:pt>
    <dgm:pt modelId="{1C61A9A2-33F2-469B-8AC4-A104A5A98D78}" type="pres">
      <dgm:prSet presAssocID="{44156040-AF98-4F2C-9909-9F2439F6F588}" presName="Name0" presStyleCnt="0">
        <dgm:presLayoutVars>
          <dgm:dir/>
          <dgm:animLvl val="lvl"/>
          <dgm:resizeHandles val="exact"/>
        </dgm:presLayoutVars>
      </dgm:prSet>
      <dgm:spPr/>
    </dgm:pt>
    <dgm:pt modelId="{881B8FEC-9D20-4669-BB2E-FA9CEA0BE5A9}" type="pres">
      <dgm:prSet presAssocID="{74020AF3-C700-4606-8917-C6A353D7963A}" presName="parTxOnly" presStyleLbl="node1" presStyleIdx="0" presStyleCnt="4" custScaleY="140817" custLinFactNeighborX="33144" custLinFactNeighborY="3345">
        <dgm:presLayoutVars>
          <dgm:chMax val="0"/>
          <dgm:chPref val="0"/>
          <dgm:bulletEnabled val="1"/>
        </dgm:presLayoutVars>
      </dgm:prSet>
      <dgm:spPr/>
    </dgm:pt>
    <dgm:pt modelId="{705DFC51-4C30-4A07-9F0C-6EB770961C6F}" type="pres">
      <dgm:prSet presAssocID="{6CFF1BD9-AE1F-4488-8B72-01186EADA6FF}" presName="parTxOnlySpace" presStyleCnt="0"/>
      <dgm:spPr/>
    </dgm:pt>
    <dgm:pt modelId="{919A589F-F74A-40C3-BE88-AB8730BCAB04}" type="pres">
      <dgm:prSet presAssocID="{12E26E22-71B0-4386-A84F-ABF2FF66A99F}" presName="parTxOnly" presStyleLbl="node1" presStyleIdx="1" presStyleCnt="4" custScaleY="138949">
        <dgm:presLayoutVars>
          <dgm:chMax val="0"/>
          <dgm:chPref val="0"/>
          <dgm:bulletEnabled val="1"/>
        </dgm:presLayoutVars>
      </dgm:prSet>
      <dgm:spPr>
        <a:xfrm>
          <a:off x="2609828" y="1821442"/>
          <a:ext cx="2894285" cy="1157714"/>
        </a:xfrm>
        <a:prstGeom prst="chevron">
          <a:avLst/>
        </a:prstGeom>
      </dgm:spPr>
    </dgm:pt>
    <dgm:pt modelId="{01C6BCDE-530E-4D03-9CF5-9AB36CDC1FE1}" type="pres">
      <dgm:prSet presAssocID="{E1826C46-15A2-4345-B986-53D05F21F155}" presName="parTxOnlySpace" presStyleCnt="0"/>
      <dgm:spPr/>
    </dgm:pt>
    <dgm:pt modelId="{268F2328-4548-422B-9C65-80797E16B241}" type="pres">
      <dgm:prSet presAssocID="{A8B05E70-CCF1-4080-8EEE-6873C9D4B630}" presName="parTxOnly" presStyleLbl="node1" presStyleIdx="2" presStyleCnt="4" custScaleY="132521">
        <dgm:presLayoutVars>
          <dgm:chMax val="0"/>
          <dgm:chPref val="0"/>
          <dgm:bulletEnabled val="1"/>
        </dgm:presLayoutVars>
      </dgm:prSet>
      <dgm:spPr>
        <a:xfrm>
          <a:off x="5214685" y="1821442"/>
          <a:ext cx="2894285" cy="1157714"/>
        </a:xfrm>
        <a:prstGeom prst="chevron">
          <a:avLst/>
        </a:prstGeom>
      </dgm:spPr>
    </dgm:pt>
    <dgm:pt modelId="{8CB78EC1-7B74-4B6E-94C6-5F808A049A1F}" type="pres">
      <dgm:prSet presAssocID="{B6438016-7365-4FC0-A372-D90585B4B6EE}" presName="parTxOnlySpace" presStyleCnt="0"/>
      <dgm:spPr/>
    </dgm:pt>
    <dgm:pt modelId="{BDD0B0F7-A87C-4B5B-A4C3-4E4BE6EB0FE4}" type="pres">
      <dgm:prSet presAssocID="{42147153-A6C2-4177-BA7D-2ACCC2C1B2F7}" presName="parTxOnly" presStyleLbl="node1" presStyleIdx="3" presStyleCnt="4" custScaleY="134128">
        <dgm:presLayoutVars>
          <dgm:chMax val="0"/>
          <dgm:chPref val="0"/>
          <dgm:bulletEnabled val="1"/>
        </dgm:presLayoutVars>
      </dgm:prSet>
      <dgm:spPr>
        <a:xfrm>
          <a:off x="7819542" y="1821442"/>
          <a:ext cx="2894285" cy="1157714"/>
        </a:xfrm>
        <a:prstGeom prst="chevron">
          <a:avLst/>
        </a:prstGeom>
      </dgm:spPr>
    </dgm:pt>
  </dgm:ptLst>
  <dgm:cxnLst>
    <dgm:cxn modelId="{BF4A375F-A05B-45C3-9731-23DBACB9FC02}" type="presOf" srcId="{12E26E22-71B0-4386-A84F-ABF2FF66A99F}" destId="{919A589F-F74A-40C3-BE88-AB8730BCAB04}" srcOrd="0" destOrd="0" presId="urn:microsoft.com/office/officeart/2005/8/layout/chevron1"/>
    <dgm:cxn modelId="{B0E2386F-A443-4201-8130-FB9CC25AA154}" srcId="{44156040-AF98-4F2C-9909-9F2439F6F588}" destId="{74020AF3-C700-4606-8917-C6A353D7963A}" srcOrd="0" destOrd="0" parTransId="{87D99D21-0B4A-4259-89FB-0E5941CB535C}" sibTransId="{6CFF1BD9-AE1F-4488-8B72-01186EADA6FF}"/>
    <dgm:cxn modelId="{BB4F9699-C9DE-46C4-A04B-CD52EF57D4C5}" type="presOf" srcId="{74020AF3-C700-4606-8917-C6A353D7963A}" destId="{881B8FEC-9D20-4669-BB2E-FA9CEA0BE5A9}" srcOrd="0" destOrd="0" presId="urn:microsoft.com/office/officeart/2005/8/layout/chevron1"/>
    <dgm:cxn modelId="{9E75EA9C-2122-47C1-897A-5BBDE8D78AC4}" type="presOf" srcId="{A8B05E70-CCF1-4080-8EEE-6873C9D4B630}" destId="{268F2328-4548-422B-9C65-80797E16B241}" srcOrd="0" destOrd="0" presId="urn:microsoft.com/office/officeart/2005/8/layout/chevron1"/>
    <dgm:cxn modelId="{937639B3-2352-48E4-A96B-F63DF2119D92}" srcId="{44156040-AF98-4F2C-9909-9F2439F6F588}" destId="{12E26E22-71B0-4386-A84F-ABF2FF66A99F}" srcOrd="1" destOrd="0" parTransId="{3A6CB3CB-0F71-4CA8-93AA-0E3E3D59D313}" sibTransId="{E1826C46-15A2-4345-B986-53D05F21F155}"/>
    <dgm:cxn modelId="{37A858B6-D71C-4E86-A467-E8D17167DE19}" type="presOf" srcId="{42147153-A6C2-4177-BA7D-2ACCC2C1B2F7}" destId="{BDD0B0F7-A87C-4B5B-A4C3-4E4BE6EB0FE4}" srcOrd="0" destOrd="0" presId="urn:microsoft.com/office/officeart/2005/8/layout/chevron1"/>
    <dgm:cxn modelId="{777DC3C6-D336-4C94-A624-E5582A07ECAA}" srcId="{44156040-AF98-4F2C-9909-9F2439F6F588}" destId="{42147153-A6C2-4177-BA7D-2ACCC2C1B2F7}" srcOrd="3" destOrd="0" parTransId="{C6F68745-4C20-4204-96A6-585691399C14}" sibTransId="{0C6B132F-0347-46BA-86A4-3FAFB6676411}"/>
    <dgm:cxn modelId="{B8B909D0-D4F6-48D4-81DA-A58F34AE3646}" srcId="{44156040-AF98-4F2C-9909-9F2439F6F588}" destId="{A8B05E70-CCF1-4080-8EEE-6873C9D4B630}" srcOrd="2" destOrd="0" parTransId="{11D1F3D3-0002-4131-9F84-22FBF8692DA9}" sibTransId="{B6438016-7365-4FC0-A372-D90585B4B6EE}"/>
    <dgm:cxn modelId="{383A5CFE-2D64-4002-A7C0-1E621409BFD6}" type="presOf" srcId="{44156040-AF98-4F2C-9909-9F2439F6F588}" destId="{1C61A9A2-33F2-469B-8AC4-A104A5A98D78}" srcOrd="0" destOrd="0" presId="urn:microsoft.com/office/officeart/2005/8/layout/chevron1"/>
    <dgm:cxn modelId="{EDA037DE-3D60-46A9-9DDB-074A05981F8D}" type="presParOf" srcId="{1C61A9A2-33F2-469B-8AC4-A104A5A98D78}" destId="{881B8FEC-9D20-4669-BB2E-FA9CEA0BE5A9}" srcOrd="0" destOrd="0" presId="urn:microsoft.com/office/officeart/2005/8/layout/chevron1"/>
    <dgm:cxn modelId="{8F2A48B2-4519-4F7D-931D-1EB2DDCF4663}" type="presParOf" srcId="{1C61A9A2-33F2-469B-8AC4-A104A5A98D78}" destId="{705DFC51-4C30-4A07-9F0C-6EB770961C6F}" srcOrd="1" destOrd="0" presId="urn:microsoft.com/office/officeart/2005/8/layout/chevron1"/>
    <dgm:cxn modelId="{A8C49188-74D0-46A6-A671-569711775D6B}" type="presParOf" srcId="{1C61A9A2-33F2-469B-8AC4-A104A5A98D78}" destId="{919A589F-F74A-40C3-BE88-AB8730BCAB04}" srcOrd="2" destOrd="0" presId="urn:microsoft.com/office/officeart/2005/8/layout/chevron1"/>
    <dgm:cxn modelId="{DF828B00-7F32-4A0D-9D43-9FD5AE3C854B}" type="presParOf" srcId="{1C61A9A2-33F2-469B-8AC4-A104A5A98D78}" destId="{01C6BCDE-530E-4D03-9CF5-9AB36CDC1FE1}" srcOrd="3" destOrd="0" presId="urn:microsoft.com/office/officeart/2005/8/layout/chevron1"/>
    <dgm:cxn modelId="{2FC0E474-8734-4209-BD6D-C297DEE76CB4}" type="presParOf" srcId="{1C61A9A2-33F2-469B-8AC4-A104A5A98D78}" destId="{268F2328-4548-422B-9C65-80797E16B241}" srcOrd="4" destOrd="0" presId="urn:microsoft.com/office/officeart/2005/8/layout/chevron1"/>
    <dgm:cxn modelId="{30A10B48-C159-4CE5-AFE2-9908BF17AD25}" type="presParOf" srcId="{1C61A9A2-33F2-469B-8AC4-A104A5A98D78}" destId="{8CB78EC1-7B74-4B6E-94C6-5F808A049A1F}" srcOrd="5" destOrd="0" presId="urn:microsoft.com/office/officeart/2005/8/layout/chevron1"/>
    <dgm:cxn modelId="{3065F5B9-06B1-4353-A251-703F2693DE95}" type="presParOf" srcId="{1C61A9A2-33F2-469B-8AC4-A104A5A98D78}" destId="{BDD0B0F7-A87C-4B5B-A4C3-4E4BE6EB0FE4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C8CCE62-9B60-4C21-8D4C-C962334DE754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B3F907-03A6-4274-94D6-B7B3328A1B16}">
      <dgm:prSet phldrT="[Текст]"/>
      <dgm:spPr/>
      <dgm:t>
        <a:bodyPr/>
        <a:lstStyle/>
        <a:p>
          <a:pPr>
            <a:buNone/>
          </a:pPr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Аудитория </a:t>
          </a:r>
          <a:r>
            <a:rPr lang="ru-RU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гуруҳлари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FDA83D-ECBD-4B8A-9227-17532810F0EE}" type="parTrans" cxnId="{280EA8B7-C1C2-4E46-A34C-0BBBB91D1D40}">
      <dgm:prSet/>
      <dgm:spPr/>
      <dgm:t>
        <a:bodyPr/>
        <a:lstStyle/>
        <a:p>
          <a:endParaRPr lang="ru-RU"/>
        </a:p>
      </dgm:t>
    </dgm:pt>
    <dgm:pt modelId="{82FF306C-A374-4CC4-AB89-7336DF1D1562}" type="sibTrans" cxnId="{280EA8B7-C1C2-4E46-A34C-0BBBB91D1D40}">
      <dgm:prSet/>
      <dgm:spPr/>
      <dgm:t>
        <a:bodyPr/>
        <a:lstStyle/>
        <a:p>
          <a:endParaRPr lang="ru-RU"/>
        </a:p>
      </dgm:t>
    </dgm:pt>
    <dgm:pt modelId="{FF42C39B-D3F1-4A72-A533-BA1947D0AA2E}">
      <dgm:prSet phldrT="[Текст]"/>
      <dgm:spPr/>
      <dgm:t>
        <a:bodyPr/>
        <a:lstStyle/>
        <a:p>
          <a:pPr>
            <a:buNone/>
          </a:pPr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Давлат </a:t>
          </a:r>
          <a:r>
            <a:rPr lang="ru-RU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органлари</a:t>
          </a:r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: 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buNone/>
          </a:pP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Қарор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қабул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қилувчилар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ва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ижтимоий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шериклар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BEF952-0767-4E41-BC63-D3106F52958D}" type="parTrans" cxnId="{69EC065E-CCC3-4773-A3F0-DF22620C1425}">
      <dgm:prSet/>
      <dgm:spPr/>
      <dgm:t>
        <a:bodyPr/>
        <a:lstStyle/>
        <a:p>
          <a:endParaRPr lang="ru-RU"/>
        </a:p>
      </dgm:t>
    </dgm:pt>
    <dgm:pt modelId="{C28F1AE3-D29C-4430-8353-DF7B371F146B}" type="sibTrans" cxnId="{69EC065E-CCC3-4773-A3F0-DF22620C1425}">
      <dgm:prSet/>
      <dgm:spPr/>
      <dgm:t>
        <a:bodyPr/>
        <a:lstStyle/>
        <a:p>
          <a:endParaRPr lang="ru-RU"/>
        </a:p>
      </dgm:t>
    </dgm:pt>
    <dgm:pt modelId="{4E65FDD5-6E35-4344-86F3-9E6FAAA3EAB9}">
      <dgm:prSet phldrT="[Текст]"/>
      <dgm:spPr/>
      <dgm:t>
        <a:bodyPr/>
        <a:lstStyle/>
        <a:p>
          <a:pPr>
            <a:buNone/>
          </a:pPr>
          <a:r>
            <a:rPr lang="ru-RU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Донорлар</a:t>
          </a:r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buNone/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Халқаро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ва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маҳаллий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ҳомийлар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0A8687-0F66-4C35-9622-668A6F5A615C}" type="parTrans" cxnId="{ED694C11-2531-4764-B7C4-6F61326A74A6}">
      <dgm:prSet/>
      <dgm:spPr/>
      <dgm:t>
        <a:bodyPr/>
        <a:lstStyle/>
        <a:p>
          <a:endParaRPr lang="ru-RU"/>
        </a:p>
      </dgm:t>
    </dgm:pt>
    <dgm:pt modelId="{0CDCA6C7-5824-4260-B1C8-54DA9FB4B7FD}" type="sibTrans" cxnId="{ED694C11-2531-4764-B7C4-6F61326A74A6}">
      <dgm:prSet/>
      <dgm:spPr/>
      <dgm:t>
        <a:bodyPr/>
        <a:lstStyle/>
        <a:p>
          <a:endParaRPr lang="ru-RU"/>
        </a:p>
      </dgm:t>
    </dgm:pt>
    <dgm:pt modelId="{EE124E9E-7632-44BB-8769-196E6EFE17A4}">
      <dgm:prSet phldrT="[Текст]"/>
      <dgm:spPr/>
      <dgm:t>
        <a:bodyPr/>
        <a:lstStyle/>
        <a:p>
          <a:pPr>
            <a:buNone/>
          </a:pPr>
          <a:r>
            <a:rPr lang="ru-RU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Жамоатчилик</a:t>
          </a:r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buNone/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Лойиҳа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бенефициарлари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ва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волонтерлар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A77E78-C669-448B-A9FC-8D69DA1EC152}" type="parTrans" cxnId="{FFCD6FAA-4EE9-433D-9722-DE5FD41D088D}">
      <dgm:prSet/>
      <dgm:spPr/>
      <dgm:t>
        <a:bodyPr/>
        <a:lstStyle/>
        <a:p>
          <a:endParaRPr lang="ru-RU"/>
        </a:p>
      </dgm:t>
    </dgm:pt>
    <dgm:pt modelId="{1AA80C0F-5EF8-46F1-AA66-CEB34BD5706F}" type="sibTrans" cxnId="{FFCD6FAA-4EE9-433D-9722-DE5FD41D088D}">
      <dgm:prSet/>
      <dgm:spPr/>
      <dgm:t>
        <a:bodyPr/>
        <a:lstStyle/>
        <a:p>
          <a:endParaRPr lang="ru-RU"/>
        </a:p>
      </dgm:t>
    </dgm:pt>
    <dgm:pt modelId="{72A6588B-54B5-427A-8E23-171D365E5921}" type="pres">
      <dgm:prSet presAssocID="{8C8CCE62-9B60-4C21-8D4C-C962334DE754}" presName="composite" presStyleCnt="0">
        <dgm:presLayoutVars>
          <dgm:chMax val="1"/>
          <dgm:dir/>
          <dgm:resizeHandles val="exact"/>
        </dgm:presLayoutVars>
      </dgm:prSet>
      <dgm:spPr/>
    </dgm:pt>
    <dgm:pt modelId="{908D856F-1DFF-47F9-88CC-FBA06CFC7CCD}" type="pres">
      <dgm:prSet presAssocID="{D3B3F907-03A6-4274-94D6-B7B3328A1B16}" presName="roof" presStyleLbl="dkBgShp" presStyleIdx="0" presStyleCnt="2" custLinFactNeighborX="689" custLinFactNeighborY="-11640"/>
      <dgm:spPr/>
    </dgm:pt>
    <dgm:pt modelId="{04421772-CC89-4F80-A0C3-D56238734FD3}" type="pres">
      <dgm:prSet presAssocID="{D3B3F907-03A6-4274-94D6-B7B3328A1B16}" presName="pillars" presStyleCnt="0"/>
      <dgm:spPr/>
    </dgm:pt>
    <dgm:pt modelId="{E2960C97-CE28-4B68-9161-E3285C22DFEC}" type="pres">
      <dgm:prSet presAssocID="{D3B3F907-03A6-4274-94D6-B7B3328A1B16}" presName="pillar1" presStyleLbl="node1" presStyleIdx="0" presStyleCnt="3">
        <dgm:presLayoutVars>
          <dgm:bulletEnabled val="1"/>
        </dgm:presLayoutVars>
      </dgm:prSet>
      <dgm:spPr/>
    </dgm:pt>
    <dgm:pt modelId="{80FE2197-887F-453A-A90F-F2EBC7C0B068}" type="pres">
      <dgm:prSet presAssocID="{4E65FDD5-6E35-4344-86F3-9E6FAAA3EAB9}" presName="pillarX" presStyleLbl="node1" presStyleIdx="1" presStyleCnt="3">
        <dgm:presLayoutVars>
          <dgm:bulletEnabled val="1"/>
        </dgm:presLayoutVars>
      </dgm:prSet>
      <dgm:spPr/>
    </dgm:pt>
    <dgm:pt modelId="{B737717D-B00F-40C0-A321-A8803BF6B2EB}" type="pres">
      <dgm:prSet presAssocID="{EE124E9E-7632-44BB-8769-196E6EFE17A4}" presName="pillarX" presStyleLbl="node1" presStyleIdx="2" presStyleCnt="3">
        <dgm:presLayoutVars>
          <dgm:bulletEnabled val="1"/>
        </dgm:presLayoutVars>
      </dgm:prSet>
      <dgm:spPr/>
    </dgm:pt>
    <dgm:pt modelId="{369FC017-BDE0-49E8-954D-D8DA817388FC}" type="pres">
      <dgm:prSet presAssocID="{D3B3F907-03A6-4274-94D6-B7B3328A1B16}" presName="base" presStyleLbl="dkBgShp" presStyleIdx="1" presStyleCnt="2"/>
      <dgm:spPr/>
    </dgm:pt>
  </dgm:ptLst>
  <dgm:cxnLst>
    <dgm:cxn modelId="{ED694C11-2531-4764-B7C4-6F61326A74A6}" srcId="{D3B3F907-03A6-4274-94D6-B7B3328A1B16}" destId="{4E65FDD5-6E35-4344-86F3-9E6FAAA3EAB9}" srcOrd="1" destOrd="0" parTransId="{8C0A8687-0F66-4C35-9622-668A6F5A615C}" sibTransId="{0CDCA6C7-5824-4260-B1C8-54DA9FB4B7FD}"/>
    <dgm:cxn modelId="{B101CC18-4DF0-4FA1-B0E2-949B7AE0D7F3}" type="presOf" srcId="{4E65FDD5-6E35-4344-86F3-9E6FAAA3EAB9}" destId="{80FE2197-887F-453A-A90F-F2EBC7C0B068}" srcOrd="0" destOrd="0" presId="urn:microsoft.com/office/officeart/2005/8/layout/hList3"/>
    <dgm:cxn modelId="{55C3535D-B23C-4F2F-BB9A-58479CB7D3D8}" type="presOf" srcId="{8C8CCE62-9B60-4C21-8D4C-C962334DE754}" destId="{72A6588B-54B5-427A-8E23-171D365E5921}" srcOrd="0" destOrd="0" presId="urn:microsoft.com/office/officeart/2005/8/layout/hList3"/>
    <dgm:cxn modelId="{69EC065E-CCC3-4773-A3F0-DF22620C1425}" srcId="{D3B3F907-03A6-4274-94D6-B7B3328A1B16}" destId="{FF42C39B-D3F1-4A72-A533-BA1947D0AA2E}" srcOrd="0" destOrd="0" parTransId="{92BEF952-0767-4E41-BC63-D3106F52958D}" sibTransId="{C28F1AE3-D29C-4430-8353-DF7B371F146B}"/>
    <dgm:cxn modelId="{6B972D53-5AB1-463F-AA9E-CB4D0D18083C}" type="presOf" srcId="{D3B3F907-03A6-4274-94D6-B7B3328A1B16}" destId="{908D856F-1DFF-47F9-88CC-FBA06CFC7CCD}" srcOrd="0" destOrd="0" presId="urn:microsoft.com/office/officeart/2005/8/layout/hList3"/>
    <dgm:cxn modelId="{8F50569A-2E9E-4D0F-A208-8BFF7D91AADE}" type="presOf" srcId="{FF42C39B-D3F1-4A72-A533-BA1947D0AA2E}" destId="{E2960C97-CE28-4B68-9161-E3285C22DFEC}" srcOrd="0" destOrd="0" presId="urn:microsoft.com/office/officeart/2005/8/layout/hList3"/>
    <dgm:cxn modelId="{FFCD6FAA-4EE9-433D-9722-DE5FD41D088D}" srcId="{D3B3F907-03A6-4274-94D6-B7B3328A1B16}" destId="{EE124E9E-7632-44BB-8769-196E6EFE17A4}" srcOrd="2" destOrd="0" parTransId="{B9A77E78-C669-448B-A9FC-8D69DA1EC152}" sibTransId="{1AA80C0F-5EF8-46F1-AA66-CEB34BD5706F}"/>
    <dgm:cxn modelId="{280EA8B7-C1C2-4E46-A34C-0BBBB91D1D40}" srcId="{8C8CCE62-9B60-4C21-8D4C-C962334DE754}" destId="{D3B3F907-03A6-4274-94D6-B7B3328A1B16}" srcOrd="0" destOrd="0" parTransId="{E7FDA83D-ECBD-4B8A-9227-17532810F0EE}" sibTransId="{82FF306C-A374-4CC4-AB89-7336DF1D1562}"/>
    <dgm:cxn modelId="{B4D5D7C4-3211-4882-96A6-5F83ABAB4CC2}" type="presOf" srcId="{EE124E9E-7632-44BB-8769-196E6EFE17A4}" destId="{B737717D-B00F-40C0-A321-A8803BF6B2EB}" srcOrd="0" destOrd="0" presId="urn:microsoft.com/office/officeart/2005/8/layout/hList3"/>
    <dgm:cxn modelId="{9BE1261F-7CBA-4FB8-A8FA-F8BACE123D23}" type="presParOf" srcId="{72A6588B-54B5-427A-8E23-171D365E5921}" destId="{908D856F-1DFF-47F9-88CC-FBA06CFC7CCD}" srcOrd="0" destOrd="0" presId="urn:microsoft.com/office/officeart/2005/8/layout/hList3"/>
    <dgm:cxn modelId="{959A7F8C-7DC0-4434-B6DD-1B7CC3EEBF99}" type="presParOf" srcId="{72A6588B-54B5-427A-8E23-171D365E5921}" destId="{04421772-CC89-4F80-A0C3-D56238734FD3}" srcOrd="1" destOrd="0" presId="urn:microsoft.com/office/officeart/2005/8/layout/hList3"/>
    <dgm:cxn modelId="{D74FE827-7F76-4CDF-8B38-6C1A15F3D8D9}" type="presParOf" srcId="{04421772-CC89-4F80-A0C3-D56238734FD3}" destId="{E2960C97-CE28-4B68-9161-E3285C22DFEC}" srcOrd="0" destOrd="0" presId="urn:microsoft.com/office/officeart/2005/8/layout/hList3"/>
    <dgm:cxn modelId="{6A9A4E0A-1EF4-40B8-B9C1-DACA1901BEDC}" type="presParOf" srcId="{04421772-CC89-4F80-A0C3-D56238734FD3}" destId="{80FE2197-887F-453A-A90F-F2EBC7C0B068}" srcOrd="1" destOrd="0" presId="urn:microsoft.com/office/officeart/2005/8/layout/hList3"/>
    <dgm:cxn modelId="{EFA2DD7B-72E9-4332-869E-EC66B03AF138}" type="presParOf" srcId="{04421772-CC89-4F80-A0C3-D56238734FD3}" destId="{B737717D-B00F-40C0-A321-A8803BF6B2EB}" srcOrd="2" destOrd="0" presId="urn:microsoft.com/office/officeart/2005/8/layout/hList3"/>
    <dgm:cxn modelId="{EA79E878-4B92-4C91-978B-53106F0D27A6}" type="presParOf" srcId="{72A6588B-54B5-427A-8E23-171D365E5921}" destId="{369FC017-BDE0-49E8-954D-D8DA817388FC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9059910-2E63-4F3B-BDCA-C47A396126ED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C23D9FB-3D22-413B-80DE-08D94C7CBC16}">
      <dgm:prSet phldrT="[Текст]"/>
      <dgm:spPr/>
      <dgm:t>
        <a:bodyPr/>
        <a:lstStyle/>
        <a:p>
          <a:pPr>
            <a:buNone/>
          </a:pPr>
          <a:r>
            <a:rPr lang="ru-RU" dirty="0">
              <a:solidFill>
                <a:schemeClr val="tx2"/>
              </a:solidFill>
            </a:rPr>
            <a:t>Telegram — </a:t>
          </a:r>
          <a:r>
            <a:rPr lang="ru-RU" dirty="0" err="1">
              <a:solidFill>
                <a:schemeClr val="tx2"/>
              </a:solidFill>
            </a:rPr>
            <a:t>асосий</a:t>
          </a:r>
          <a:r>
            <a:rPr lang="ru-RU" dirty="0">
              <a:solidFill>
                <a:schemeClr val="tx2"/>
              </a:solidFill>
            </a:rPr>
            <a:t> </a:t>
          </a:r>
          <a:r>
            <a:rPr lang="ru-RU" dirty="0" err="1">
              <a:solidFill>
                <a:schemeClr val="tx2"/>
              </a:solidFill>
            </a:rPr>
            <a:t>ахборот</a:t>
          </a:r>
          <a:r>
            <a:rPr lang="ru-RU" dirty="0">
              <a:solidFill>
                <a:schemeClr val="tx2"/>
              </a:solidFill>
            </a:rPr>
            <a:t> </a:t>
          </a:r>
          <a:r>
            <a:rPr lang="ru-RU" dirty="0" err="1">
              <a:solidFill>
                <a:schemeClr val="tx2"/>
              </a:solidFill>
            </a:rPr>
            <a:t>канали</a:t>
          </a:r>
          <a:endParaRPr lang="ru-RU" dirty="0">
            <a:solidFill>
              <a:schemeClr val="tx2"/>
            </a:solidFill>
          </a:endParaRPr>
        </a:p>
      </dgm:t>
    </dgm:pt>
    <dgm:pt modelId="{B26479B2-E467-4B51-B2CD-5AFACDAEB775}" type="parTrans" cxnId="{071A6537-9D85-4549-888C-4C270A17D6AD}">
      <dgm:prSet/>
      <dgm:spPr/>
      <dgm:t>
        <a:bodyPr/>
        <a:lstStyle/>
        <a:p>
          <a:endParaRPr lang="ru-RU"/>
        </a:p>
      </dgm:t>
    </dgm:pt>
    <dgm:pt modelId="{BE13B1FC-24C6-4005-9DE3-8FF2F81B2487}" type="sibTrans" cxnId="{071A6537-9D85-4549-888C-4C270A17D6AD}">
      <dgm:prSet/>
      <dgm:spPr/>
      <dgm:t>
        <a:bodyPr/>
        <a:lstStyle/>
        <a:p>
          <a:endParaRPr lang="ru-RU"/>
        </a:p>
      </dgm:t>
    </dgm:pt>
    <dgm:pt modelId="{8B788496-6EB2-4DE8-BAF6-EA8996EFBB3A}">
      <dgm:prSet phldrT="[Текст]"/>
      <dgm:spPr/>
      <dgm:t>
        <a:bodyPr/>
        <a:lstStyle/>
        <a:p>
          <a:pPr>
            <a:buNone/>
          </a:pPr>
          <a:r>
            <a:rPr lang="ru-RU" dirty="0">
              <a:solidFill>
                <a:schemeClr val="tx2"/>
              </a:solidFill>
            </a:rPr>
            <a:t>Instagram — визуал </a:t>
          </a:r>
          <a:r>
            <a:rPr lang="ru-RU" dirty="0" err="1">
              <a:solidFill>
                <a:schemeClr val="tx2"/>
              </a:solidFill>
            </a:rPr>
            <a:t>Storytelling</a:t>
          </a:r>
          <a:r>
            <a:rPr lang="ru-RU" dirty="0">
              <a:solidFill>
                <a:schemeClr val="tx2"/>
              </a:solidFill>
            </a:rPr>
            <a:t> </a:t>
          </a:r>
          <a:r>
            <a:rPr lang="ru-RU" dirty="0" err="1">
              <a:solidFill>
                <a:schemeClr val="tx2"/>
              </a:solidFill>
            </a:rPr>
            <a:t>учун</a:t>
          </a:r>
          <a:r>
            <a:rPr lang="ru-RU" dirty="0">
              <a:solidFill>
                <a:schemeClr val="tx2"/>
              </a:solidFill>
            </a:rPr>
            <a:t> </a:t>
          </a:r>
          <a:r>
            <a:rPr lang="ru-RU" dirty="0" err="1">
              <a:solidFill>
                <a:schemeClr val="tx2"/>
              </a:solidFill>
            </a:rPr>
            <a:t>энг</a:t>
          </a:r>
          <a:r>
            <a:rPr lang="ru-RU" dirty="0">
              <a:solidFill>
                <a:schemeClr val="tx2"/>
              </a:solidFill>
            </a:rPr>
            <a:t> </a:t>
          </a:r>
          <a:r>
            <a:rPr lang="ru-RU" dirty="0" err="1">
              <a:solidFill>
                <a:schemeClr val="tx2"/>
              </a:solidFill>
            </a:rPr>
            <a:t>яхши</a:t>
          </a:r>
          <a:r>
            <a:rPr lang="ru-RU" dirty="0">
              <a:solidFill>
                <a:schemeClr val="tx2"/>
              </a:solidFill>
            </a:rPr>
            <a:t> </a:t>
          </a:r>
          <a:r>
            <a:rPr lang="ru-RU" dirty="0" err="1">
              <a:solidFill>
                <a:schemeClr val="tx2"/>
              </a:solidFill>
            </a:rPr>
            <a:t>майдон</a:t>
          </a:r>
          <a:r>
            <a:rPr lang="ru-RU" dirty="0"/>
            <a:t>.</a:t>
          </a:r>
        </a:p>
      </dgm:t>
    </dgm:pt>
    <dgm:pt modelId="{3328C4E5-0FC3-48E9-A783-84AB76B6CE30}" type="parTrans" cxnId="{A9643F40-871B-4F99-9DE2-E5D68DC247BF}">
      <dgm:prSet/>
      <dgm:spPr/>
      <dgm:t>
        <a:bodyPr/>
        <a:lstStyle/>
        <a:p>
          <a:endParaRPr lang="ru-RU"/>
        </a:p>
      </dgm:t>
    </dgm:pt>
    <dgm:pt modelId="{B5080039-ACBD-42CB-9461-18FA569F0AFB}" type="sibTrans" cxnId="{A9643F40-871B-4F99-9DE2-E5D68DC247BF}">
      <dgm:prSet/>
      <dgm:spPr/>
      <dgm:t>
        <a:bodyPr/>
        <a:lstStyle/>
        <a:p>
          <a:endParaRPr lang="ru-RU"/>
        </a:p>
      </dgm:t>
    </dgm:pt>
    <dgm:pt modelId="{B38F4859-F7BA-4835-8F02-AD72B10BDC66}">
      <dgm:prSet phldrT="[Текст]"/>
      <dgm:spPr/>
      <dgm:t>
        <a:bodyPr/>
        <a:lstStyle/>
        <a:p>
          <a:pPr>
            <a:buNone/>
          </a:pPr>
          <a:r>
            <a:rPr lang="ru-RU" dirty="0">
              <a:solidFill>
                <a:schemeClr val="tx2"/>
              </a:solidFill>
            </a:rPr>
            <a:t>LinkedIn — профессионал ННТ </a:t>
          </a:r>
          <a:r>
            <a:rPr lang="ru-RU" dirty="0" err="1">
              <a:solidFill>
                <a:schemeClr val="tx2"/>
              </a:solidFill>
            </a:rPr>
            <a:t>имижини</a:t>
          </a:r>
          <a:r>
            <a:rPr lang="ru-RU" dirty="0">
              <a:solidFill>
                <a:schemeClr val="tx2"/>
              </a:solidFill>
            </a:rPr>
            <a:t> </a:t>
          </a:r>
          <a:r>
            <a:rPr lang="ru-RU" dirty="0" err="1">
              <a:solidFill>
                <a:schemeClr val="tx2"/>
              </a:solidFill>
            </a:rPr>
            <a:t>яратиш</a:t>
          </a:r>
          <a:r>
            <a:rPr lang="ru-RU" dirty="0">
              <a:solidFill>
                <a:schemeClr val="tx2"/>
              </a:solidFill>
            </a:rPr>
            <a:t> </a:t>
          </a:r>
          <a:r>
            <a:rPr lang="ru-RU" dirty="0" err="1">
              <a:solidFill>
                <a:schemeClr val="tx2"/>
              </a:solidFill>
            </a:rPr>
            <a:t>учун</a:t>
          </a:r>
          <a:r>
            <a:rPr lang="ru-RU" dirty="0">
              <a:solidFill>
                <a:schemeClr val="tx2"/>
              </a:solidFill>
            </a:rPr>
            <a:t> </a:t>
          </a:r>
          <a:r>
            <a:rPr lang="ru-RU" dirty="0" err="1">
              <a:solidFill>
                <a:schemeClr val="tx2"/>
              </a:solidFill>
            </a:rPr>
            <a:t>янги</a:t>
          </a:r>
          <a:r>
            <a:rPr lang="ru-RU" dirty="0">
              <a:solidFill>
                <a:schemeClr val="tx2"/>
              </a:solidFill>
            </a:rPr>
            <a:t> </a:t>
          </a:r>
          <a:r>
            <a:rPr lang="ru-RU" dirty="0" err="1">
              <a:solidFill>
                <a:schemeClr val="tx2"/>
              </a:solidFill>
            </a:rPr>
            <a:t>миллионлик</a:t>
          </a:r>
          <a:r>
            <a:rPr lang="ru-RU" dirty="0">
              <a:solidFill>
                <a:schemeClr val="tx2"/>
              </a:solidFill>
            </a:rPr>
            <a:t> </a:t>
          </a:r>
          <a:r>
            <a:rPr lang="ru-RU" dirty="0" err="1">
              <a:solidFill>
                <a:schemeClr val="tx2"/>
              </a:solidFill>
            </a:rPr>
            <a:t>тармоқ</a:t>
          </a:r>
          <a:endParaRPr lang="ru-RU" dirty="0">
            <a:solidFill>
              <a:schemeClr val="tx2"/>
            </a:solidFill>
          </a:endParaRPr>
        </a:p>
      </dgm:t>
    </dgm:pt>
    <dgm:pt modelId="{E004AC28-B4DF-446A-BB40-0E34D0A509CA}" type="parTrans" cxnId="{B896EC0F-F762-47C9-9EC6-292D254026D1}">
      <dgm:prSet/>
      <dgm:spPr/>
      <dgm:t>
        <a:bodyPr/>
        <a:lstStyle/>
        <a:p>
          <a:endParaRPr lang="ru-RU"/>
        </a:p>
      </dgm:t>
    </dgm:pt>
    <dgm:pt modelId="{69577339-DAF3-45F9-BC3A-D4FAE983A5EF}" type="sibTrans" cxnId="{B896EC0F-F762-47C9-9EC6-292D254026D1}">
      <dgm:prSet/>
      <dgm:spPr/>
      <dgm:t>
        <a:bodyPr/>
        <a:lstStyle/>
        <a:p>
          <a:endParaRPr lang="ru-RU"/>
        </a:p>
      </dgm:t>
    </dgm:pt>
    <dgm:pt modelId="{226DEF36-0BC5-4D6E-AD79-3D31DFBEAC21}" type="pres">
      <dgm:prSet presAssocID="{E9059910-2E63-4F3B-BDCA-C47A396126ED}" presName="Name0" presStyleCnt="0">
        <dgm:presLayoutVars>
          <dgm:dir/>
          <dgm:resizeHandles val="exact"/>
        </dgm:presLayoutVars>
      </dgm:prSet>
      <dgm:spPr/>
    </dgm:pt>
    <dgm:pt modelId="{C22BE517-4AA3-4E8A-983A-22A4BDD5EEA8}" type="pres">
      <dgm:prSet presAssocID="{CC23D9FB-3D22-413B-80DE-08D94C7CBC16}" presName="composite" presStyleCnt="0"/>
      <dgm:spPr/>
    </dgm:pt>
    <dgm:pt modelId="{996FA72B-21F4-449C-A3E0-1F4D29B014DD}" type="pres">
      <dgm:prSet presAssocID="{CC23D9FB-3D22-413B-80DE-08D94C7CBC16}" presName="rect1" presStyleLbl="trAlignAcc1" presStyleIdx="0" presStyleCnt="3" custScaleX="137601" custScaleY="34746" custLinFactNeighborX="6746" custLinFactNeighborY="-11172">
        <dgm:presLayoutVars>
          <dgm:bulletEnabled val="1"/>
        </dgm:presLayoutVars>
      </dgm:prSet>
      <dgm:spPr/>
    </dgm:pt>
    <dgm:pt modelId="{D9B41296-2E1B-4064-87BD-0BDA0D110357}" type="pres">
      <dgm:prSet presAssocID="{CC23D9FB-3D22-413B-80DE-08D94C7CBC16}" presName="rect2" presStyleLbl="fgImgPlace1" presStyleIdx="0" presStyleCnt="3" custScaleY="63803" custLinFactX="-35621" custLinFactNeighborX="-100000" custLinFactNeighborY="-4285"/>
      <dgm:spPr>
        <a:blipFill rotWithShape="1">
          <a:blip xmlns:r="http://schemas.openxmlformats.org/officeDocument/2006/relationships" r:embed="rId1"/>
          <a:srcRect/>
          <a:stretch>
            <a:fillRect l="-7000" r="-7000"/>
          </a:stretch>
        </a:blipFill>
      </dgm:spPr>
    </dgm:pt>
    <dgm:pt modelId="{A92E1CDA-5FB7-498C-879E-A560527E607B}" type="pres">
      <dgm:prSet presAssocID="{BE13B1FC-24C6-4005-9DE3-8FF2F81B2487}" presName="sibTrans" presStyleCnt="0"/>
      <dgm:spPr/>
    </dgm:pt>
    <dgm:pt modelId="{1E5B5EAF-38EF-4AAC-9A03-D160DDBB729A}" type="pres">
      <dgm:prSet presAssocID="{8B788496-6EB2-4DE8-BAF6-EA8996EFBB3A}" presName="composite" presStyleCnt="0"/>
      <dgm:spPr/>
    </dgm:pt>
    <dgm:pt modelId="{FE443B8E-4C66-4A5A-82A5-89E12EA044E9}" type="pres">
      <dgm:prSet presAssocID="{8B788496-6EB2-4DE8-BAF6-EA8996EFBB3A}" presName="rect1" presStyleLbl="trAlignAcc1" presStyleIdx="1" presStyleCnt="3" custScaleX="140818" custScaleY="33391" custLinFactNeighborX="5581" custLinFactNeighborY="-19110">
        <dgm:presLayoutVars>
          <dgm:bulletEnabled val="1"/>
        </dgm:presLayoutVars>
      </dgm:prSet>
      <dgm:spPr/>
    </dgm:pt>
    <dgm:pt modelId="{83B4F198-47D9-4BEC-803C-A223708C3440}" type="pres">
      <dgm:prSet presAssocID="{8B788496-6EB2-4DE8-BAF6-EA8996EFBB3A}" presName="rect2" presStyleLbl="fgImgPlace1" presStyleIdx="1" presStyleCnt="3" custScaleX="101389" custScaleY="61665" custLinFactX="-35810" custLinFactNeighborX="-100000" custLinFactNeighborY="-9892"/>
      <dgm:spPr/>
    </dgm:pt>
    <dgm:pt modelId="{577CE5D8-1EBC-4F33-91C3-C2232DB4E4DB}" type="pres">
      <dgm:prSet presAssocID="{B5080039-ACBD-42CB-9461-18FA569F0AFB}" presName="sibTrans" presStyleCnt="0"/>
      <dgm:spPr/>
    </dgm:pt>
    <dgm:pt modelId="{DD6114AC-193D-471F-B865-5B5E83918C92}" type="pres">
      <dgm:prSet presAssocID="{B38F4859-F7BA-4835-8F02-AD72B10BDC66}" presName="composite" presStyleCnt="0"/>
      <dgm:spPr/>
    </dgm:pt>
    <dgm:pt modelId="{7A6D9344-5329-4C98-8229-2A7950E09DC6}" type="pres">
      <dgm:prSet presAssocID="{B38F4859-F7BA-4835-8F02-AD72B10BDC66}" presName="rect1" presStyleLbl="trAlignAcc1" presStyleIdx="2" presStyleCnt="3" custScaleX="139092" custScaleY="41857" custLinFactNeighborX="6597" custLinFactNeighborY="-27586">
        <dgm:presLayoutVars>
          <dgm:bulletEnabled val="1"/>
        </dgm:presLayoutVars>
      </dgm:prSet>
      <dgm:spPr/>
    </dgm:pt>
    <dgm:pt modelId="{4894FF01-97FF-4564-95F5-6D51B16B862C}" type="pres">
      <dgm:prSet presAssocID="{B38F4859-F7BA-4835-8F02-AD72B10BDC66}" presName="rect2" presStyleLbl="fgImgPlace1" presStyleIdx="2" presStyleCnt="3" custScaleX="101283" custScaleY="66683" custLinFactX="-34947" custLinFactNeighborX="-100000" custLinFactNeighborY="-15065"/>
      <dgm:spPr/>
    </dgm:pt>
  </dgm:ptLst>
  <dgm:cxnLst>
    <dgm:cxn modelId="{B896EC0F-F762-47C9-9EC6-292D254026D1}" srcId="{E9059910-2E63-4F3B-BDCA-C47A396126ED}" destId="{B38F4859-F7BA-4835-8F02-AD72B10BDC66}" srcOrd="2" destOrd="0" parTransId="{E004AC28-B4DF-446A-BB40-0E34D0A509CA}" sibTransId="{69577339-DAF3-45F9-BC3A-D4FAE983A5EF}"/>
    <dgm:cxn modelId="{071A6537-9D85-4549-888C-4C270A17D6AD}" srcId="{E9059910-2E63-4F3B-BDCA-C47A396126ED}" destId="{CC23D9FB-3D22-413B-80DE-08D94C7CBC16}" srcOrd="0" destOrd="0" parTransId="{B26479B2-E467-4B51-B2CD-5AFACDAEB775}" sibTransId="{BE13B1FC-24C6-4005-9DE3-8FF2F81B2487}"/>
    <dgm:cxn modelId="{A9643F40-871B-4F99-9DE2-E5D68DC247BF}" srcId="{E9059910-2E63-4F3B-BDCA-C47A396126ED}" destId="{8B788496-6EB2-4DE8-BAF6-EA8996EFBB3A}" srcOrd="1" destOrd="0" parTransId="{3328C4E5-0FC3-48E9-A783-84AB76B6CE30}" sibTransId="{B5080039-ACBD-42CB-9461-18FA569F0AFB}"/>
    <dgm:cxn modelId="{E6D5949F-EE09-42D3-9DF8-1A49CE39D1A0}" type="presOf" srcId="{E9059910-2E63-4F3B-BDCA-C47A396126ED}" destId="{226DEF36-0BC5-4D6E-AD79-3D31DFBEAC21}" srcOrd="0" destOrd="0" presId="urn:microsoft.com/office/officeart/2008/layout/PictureStrips"/>
    <dgm:cxn modelId="{E74930D9-6EE1-4D76-A3A9-19FB192E1545}" type="presOf" srcId="{B38F4859-F7BA-4835-8F02-AD72B10BDC66}" destId="{7A6D9344-5329-4C98-8229-2A7950E09DC6}" srcOrd="0" destOrd="0" presId="urn:microsoft.com/office/officeart/2008/layout/PictureStrips"/>
    <dgm:cxn modelId="{9E0545EC-8C9E-4AAC-A346-8AD4E5AAAE7D}" type="presOf" srcId="{CC23D9FB-3D22-413B-80DE-08D94C7CBC16}" destId="{996FA72B-21F4-449C-A3E0-1F4D29B014DD}" srcOrd="0" destOrd="0" presId="urn:microsoft.com/office/officeart/2008/layout/PictureStrips"/>
    <dgm:cxn modelId="{BE3188F2-35E7-4CC8-8DF7-2421F047FED9}" type="presOf" srcId="{8B788496-6EB2-4DE8-BAF6-EA8996EFBB3A}" destId="{FE443B8E-4C66-4A5A-82A5-89E12EA044E9}" srcOrd="0" destOrd="0" presId="urn:microsoft.com/office/officeart/2008/layout/PictureStrips"/>
    <dgm:cxn modelId="{42E04113-DE08-445D-886D-D27E6F7C1AD4}" type="presParOf" srcId="{226DEF36-0BC5-4D6E-AD79-3D31DFBEAC21}" destId="{C22BE517-4AA3-4E8A-983A-22A4BDD5EEA8}" srcOrd="0" destOrd="0" presId="urn:microsoft.com/office/officeart/2008/layout/PictureStrips"/>
    <dgm:cxn modelId="{9E03886B-9DD5-4EBE-B472-DE85A257B800}" type="presParOf" srcId="{C22BE517-4AA3-4E8A-983A-22A4BDD5EEA8}" destId="{996FA72B-21F4-449C-A3E0-1F4D29B014DD}" srcOrd="0" destOrd="0" presId="urn:microsoft.com/office/officeart/2008/layout/PictureStrips"/>
    <dgm:cxn modelId="{ACD64D6B-5396-417F-AA6A-70ED3965390A}" type="presParOf" srcId="{C22BE517-4AA3-4E8A-983A-22A4BDD5EEA8}" destId="{D9B41296-2E1B-4064-87BD-0BDA0D110357}" srcOrd="1" destOrd="0" presId="urn:microsoft.com/office/officeart/2008/layout/PictureStrips"/>
    <dgm:cxn modelId="{FB2DF26D-E08A-4F79-A329-B253F5942C9B}" type="presParOf" srcId="{226DEF36-0BC5-4D6E-AD79-3D31DFBEAC21}" destId="{A92E1CDA-5FB7-498C-879E-A560527E607B}" srcOrd="1" destOrd="0" presId="urn:microsoft.com/office/officeart/2008/layout/PictureStrips"/>
    <dgm:cxn modelId="{7B638151-3451-4FF8-B5A6-D8EFABDC0CB8}" type="presParOf" srcId="{226DEF36-0BC5-4D6E-AD79-3D31DFBEAC21}" destId="{1E5B5EAF-38EF-4AAC-9A03-D160DDBB729A}" srcOrd="2" destOrd="0" presId="urn:microsoft.com/office/officeart/2008/layout/PictureStrips"/>
    <dgm:cxn modelId="{8E2AA159-443D-4205-9B86-5495070EE0D2}" type="presParOf" srcId="{1E5B5EAF-38EF-4AAC-9A03-D160DDBB729A}" destId="{FE443B8E-4C66-4A5A-82A5-89E12EA044E9}" srcOrd="0" destOrd="0" presId="urn:microsoft.com/office/officeart/2008/layout/PictureStrips"/>
    <dgm:cxn modelId="{B08E368E-8B70-44A0-8379-D6C28C3A3166}" type="presParOf" srcId="{1E5B5EAF-38EF-4AAC-9A03-D160DDBB729A}" destId="{83B4F198-47D9-4BEC-803C-A223708C3440}" srcOrd="1" destOrd="0" presId="urn:microsoft.com/office/officeart/2008/layout/PictureStrips"/>
    <dgm:cxn modelId="{9943A0EE-E934-45D0-A8A7-D76BCEEFD88E}" type="presParOf" srcId="{226DEF36-0BC5-4D6E-AD79-3D31DFBEAC21}" destId="{577CE5D8-1EBC-4F33-91C3-C2232DB4E4DB}" srcOrd="3" destOrd="0" presId="urn:microsoft.com/office/officeart/2008/layout/PictureStrips"/>
    <dgm:cxn modelId="{14460829-BE92-4498-B863-93F79B2BF8F5}" type="presParOf" srcId="{226DEF36-0BC5-4D6E-AD79-3D31DFBEAC21}" destId="{DD6114AC-193D-471F-B865-5B5E83918C92}" srcOrd="4" destOrd="0" presId="urn:microsoft.com/office/officeart/2008/layout/PictureStrips"/>
    <dgm:cxn modelId="{2C253AC2-04B4-42F5-A0AC-84AE04E40CFC}" type="presParOf" srcId="{DD6114AC-193D-471F-B865-5B5E83918C92}" destId="{7A6D9344-5329-4C98-8229-2A7950E09DC6}" srcOrd="0" destOrd="0" presId="urn:microsoft.com/office/officeart/2008/layout/PictureStrips"/>
    <dgm:cxn modelId="{D1D8C850-03BF-4CDA-9126-A22827FC8B3F}" type="presParOf" srcId="{DD6114AC-193D-471F-B865-5B5E83918C92}" destId="{4894FF01-97FF-4564-95F5-6D51B16B862C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4C0BD9-8591-409C-9667-E13D44439C7F}">
      <dsp:nvSpPr>
        <dsp:cNvPr id="0" name=""/>
        <dsp:cNvSpPr/>
      </dsp:nvSpPr>
      <dsp:spPr>
        <a:xfrm rot="5400000">
          <a:off x="-251891" y="253171"/>
          <a:ext cx="1679273" cy="11754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/>
            <a:t>Миссия </a:t>
          </a:r>
          <a:r>
            <a:rPr lang="ru-RU" sz="1500" b="1" kern="1200" dirty="0" err="1"/>
            <a:t>ва</a:t>
          </a:r>
          <a:r>
            <a:rPr lang="ru-RU" sz="1500" b="1" kern="1200" dirty="0"/>
            <a:t> </a:t>
          </a:r>
          <a:r>
            <a:rPr lang="ru-RU" sz="1500" b="1" kern="1200" dirty="0" err="1"/>
            <a:t>Қадриятлар</a:t>
          </a:r>
          <a:endParaRPr lang="ru-RU" sz="1500" kern="1200" dirty="0"/>
        </a:p>
      </dsp:txBody>
      <dsp:txXfrm rot="-5400000">
        <a:off x="1" y="589026"/>
        <a:ext cx="1175491" cy="503782"/>
      </dsp:txXfrm>
    </dsp:sp>
    <dsp:sp modelId="{59119BBD-1021-441C-A2DB-3BA07CB94AC3}">
      <dsp:nvSpPr>
        <dsp:cNvPr id="0" name=""/>
        <dsp:cNvSpPr/>
      </dsp:nvSpPr>
      <dsp:spPr>
        <a:xfrm rot="5400000">
          <a:off x="5486436" y="-4309664"/>
          <a:ext cx="1091528" cy="97134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34696" tIns="20955" rIns="20955" bIns="2095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3300" kern="1200" dirty="0" err="1"/>
            <a:t>Ташкилот</a:t>
          </a:r>
          <a:r>
            <a:rPr lang="ru-RU" sz="3300" kern="1200" dirty="0"/>
            <a:t> </a:t>
          </a:r>
          <a:r>
            <a:rPr lang="ru-RU" sz="3300" kern="1200" dirty="0" err="1"/>
            <a:t>нима</a:t>
          </a:r>
          <a:r>
            <a:rPr lang="ru-RU" sz="3300" kern="1200" dirty="0"/>
            <a:t> </a:t>
          </a:r>
          <a:r>
            <a:rPr lang="ru-RU" sz="3300" kern="1200" dirty="0" err="1"/>
            <a:t>учун</a:t>
          </a:r>
          <a:r>
            <a:rPr lang="ru-RU" sz="3300" kern="1200" dirty="0"/>
            <a:t> </a:t>
          </a:r>
          <a:r>
            <a:rPr lang="ru-RU" sz="3300" kern="1200" dirty="0" err="1"/>
            <a:t>мавжудлигини</a:t>
          </a:r>
          <a:r>
            <a:rPr lang="ru-RU" sz="3300" kern="1200" dirty="0"/>
            <a:t> </a:t>
          </a:r>
          <a:r>
            <a:rPr lang="ru-RU" sz="3300" kern="1200" dirty="0" err="1"/>
            <a:t>аниқ</a:t>
          </a:r>
          <a:r>
            <a:rPr lang="ru-RU" sz="3300" kern="1200" dirty="0"/>
            <a:t> </a:t>
          </a:r>
          <a:r>
            <a:rPr lang="ru-RU" sz="3300" kern="1200" dirty="0" err="1"/>
            <a:t>ифодалаш</a:t>
          </a:r>
          <a:endParaRPr lang="ru-RU" sz="3300" kern="1200" dirty="0"/>
        </a:p>
      </dsp:txBody>
      <dsp:txXfrm rot="-5400000">
        <a:off x="1175491" y="54565"/>
        <a:ext cx="9660134" cy="984960"/>
      </dsp:txXfrm>
    </dsp:sp>
    <dsp:sp modelId="{0F6D6406-B4F9-451E-99DC-4F6A268908A3}">
      <dsp:nvSpPr>
        <dsp:cNvPr id="0" name=""/>
        <dsp:cNvSpPr/>
      </dsp:nvSpPr>
      <dsp:spPr>
        <a:xfrm rot="5400000">
          <a:off x="-251891" y="1739150"/>
          <a:ext cx="1679273" cy="11754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/>
            <a:t>Визуал </a:t>
          </a:r>
          <a:r>
            <a:rPr lang="ru-RU" sz="1500" b="1" kern="1200" dirty="0" err="1"/>
            <a:t>тил</a:t>
          </a:r>
          <a:endParaRPr lang="ru-RU" sz="1500" kern="1200" dirty="0"/>
        </a:p>
      </dsp:txBody>
      <dsp:txXfrm rot="-5400000">
        <a:off x="1" y="2075005"/>
        <a:ext cx="1175491" cy="503782"/>
      </dsp:txXfrm>
    </dsp:sp>
    <dsp:sp modelId="{302AE1E1-8BB7-4A16-8A34-01AD4D0195C2}">
      <dsp:nvSpPr>
        <dsp:cNvPr id="0" name=""/>
        <dsp:cNvSpPr/>
      </dsp:nvSpPr>
      <dsp:spPr>
        <a:xfrm rot="5400000">
          <a:off x="5486436" y="-2823685"/>
          <a:ext cx="1091528" cy="97134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34696" tIns="20955" rIns="20955" bIns="2095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300" kern="1200" dirty="0"/>
            <a:t>Логотип, </a:t>
          </a:r>
          <a:r>
            <a:rPr lang="ru-RU" sz="3300" kern="1200" dirty="0" err="1"/>
            <a:t>ранглар</a:t>
          </a:r>
          <a:r>
            <a:rPr lang="ru-RU" sz="3300" kern="1200" dirty="0"/>
            <a:t> </a:t>
          </a:r>
          <a:r>
            <a:rPr lang="ru-RU" sz="3300" kern="1200" dirty="0" err="1"/>
            <a:t>ва</a:t>
          </a:r>
          <a:r>
            <a:rPr lang="ru-RU" sz="3300" kern="1200" dirty="0"/>
            <a:t> </a:t>
          </a:r>
          <a:r>
            <a:rPr lang="ru-RU" sz="3300" kern="1200" dirty="0" err="1"/>
            <a:t>шрифтларнинг</a:t>
          </a:r>
          <a:r>
            <a:rPr lang="ru-RU" sz="3300" kern="1200" dirty="0"/>
            <a:t> </a:t>
          </a:r>
          <a:r>
            <a:rPr lang="ru-RU" sz="3300" kern="1200" dirty="0" err="1"/>
            <a:t>изчиллиги</a:t>
          </a:r>
          <a:r>
            <a:rPr lang="ru-RU" sz="3300" kern="1200" dirty="0"/>
            <a:t>.</a:t>
          </a:r>
        </a:p>
      </dsp:txBody>
      <dsp:txXfrm rot="-5400000">
        <a:off x="1175491" y="1540544"/>
        <a:ext cx="9660134" cy="984960"/>
      </dsp:txXfrm>
    </dsp:sp>
    <dsp:sp modelId="{87D62410-C0D2-40F5-8416-DFE8009891A3}">
      <dsp:nvSpPr>
        <dsp:cNvPr id="0" name=""/>
        <dsp:cNvSpPr/>
      </dsp:nvSpPr>
      <dsp:spPr>
        <a:xfrm rot="5400000">
          <a:off x="-251891" y="3225129"/>
          <a:ext cx="1679273" cy="11754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/>
            <a:t>Репутация</a:t>
          </a:r>
          <a:endParaRPr lang="ru-RU" sz="1500" kern="1200" dirty="0"/>
        </a:p>
      </dsp:txBody>
      <dsp:txXfrm rot="-5400000">
        <a:off x="1" y="3560984"/>
        <a:ext cx="1175491" cy="503782"/>
      </dsp:txXfrm>
    </dsp:sp>
    <dsp:sp modelId="{2B5A0C82-BFAA-44E0-83ED-54E55E2D621A}">
      <dsp:nvSpPr>
        <dsp:cNvPr id="0" name=""/>
        <dsp:cNvSpPr/>
      </dsp:nvSpPr>
      <dsp:spPr>
        <a:xfrm rot="5400000">
          <a:off x="5486436" y="-1337706"/>
          <a:ext cx="1091528" cy="97134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34696" tIns="20955" rIns="20955" bIns="2095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3300" kern="1200" dirty="0" err="1"/>
            <a:t>Ваъда</a:t>
          </a:r>
          <a:r>
            <a:rPr lang="ru-RU" sz="3300" kern="1200" dirty="0"/>
            <a:t> </a:t>
          </a:r>
          <a:r>
            <a:rPr lang="ru-RU" sz="3300" kern="1200" dirty="0" err="1"/>
            <a:t>қилинган</a:t>
          </a:r>
          <a:r>
            <a:rPr lang="ru-RU" sz="3300" kern="1200" dirty="0"/>
            <a:t> </a:t>
          </a:r>
          <a:r>
            <a:rPr lang="ru-RU" sz="3300" kern="1200" dirty="0" err="1"/>
            <a:t>ижтимоий</a:t>
          </a:r>
          <a:r>
            <a:rPr lang="ru-RU" sz="3300" kern="1200" dirty="0"/>
            <a:t> </a:t>
          </a:r>
          <a:r>
            <a:rPr lang="ru-RU" sz="3300" kern="1200" dirty="0" err="1"/>
            <a:t>натижанинг</a:t>
          </a:r>
          <a:r>
            <a:rPr lang="ru-RU" sz="3300" kern="1200" dirty="0"/>
            <a:t> </a:t>
          </a:r>
          <a:r>
            <a:rPr lang="ru-RU" sz="3300" kern="1200" dirty="0" err="1"/>
            <a:t>амалдаги</a:t>
          </a:r>
          <a:r>
            <a:rPr lang="ru-RU" sz="3300" kern="1200" dirty="0"/>
            <a:t> </a:t>
          </a:r>
          <a:r>
            <a:rPr lang="ru-RU" sz="3300" kern="1200" dirty="0" err="1"/>
            <a:t>ижроси</a:t>
          </a:r>
          <a:r>
            <a:rPr lang="ru-RU" sz="3300" kern="1200" dirty="0"/>
            <a:t>.</a:t>
          </a:r>
        </a:p>
      </dsp:txBody>
      <dsp:txXfrm rot="-5400000">
        <a:off x="1175491" y="3026523"/>
        <a:ext cx="9660134" cy="9849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1B8FEC-9D20-4669-BB2E-FA9CEA0BE5A9}">
      <dsp:nvSpPr>
        <dsp:cNvPr id="0" name=""/>
        <dsp:cNvSpPr/>
      </dsp:nvSpPr>
      <dsp:spPr>
        <a:xfrm>
          <a:off x="104407" y="1596911"/>
          <a:ext cx="2994876" cy="1686918"/>
        </a:xfrm>
        <a:prstGeom prst="chevron">
          <a:avLst/>
        </a:prstGeom>
        <a:solidFill>
          <a:schemeClr val="accent2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 err="1"/>
            <a:t>Брендингда</a:t>
          </a:r>
          <a:r>
            <a:rPr lang="ru-RU" sz="1600" b="1" kern="1200" dirty="0"/>
            <a:t> </a:t>
          </a:r>
          <a:r>
            <a:rPr lang="ru-RU" sz="1600" b="1" kern="1200" dirty="0" err="1"/>
            <a:t>нима</a:t>
          </a:r>
          <a:r>
            <a:rPr lang="ru-RU" sz="1600" b="1" kern="1200" dirty="0"/>
            <a:t> </a:t>
          </a:r>
          <a:r>
            <a:rPr lang="ru-RU" sz="1600" b="1" kern="1200" dirty="0" err="1"/>
            <a:t>муҳим</a:t>
          </a:r>
          <a:r>
            <a:rPr lang="ru-RU" sz="1600" b="1" kern="1200" dirty="0"/>
            <a:t>?</a:t>
          </a:r>
          <a:endParaRPr lang="ru-RU" sz="1600" kern="1200" noProof="0" dirty="0"/>
        </a:p>
      </dsp:txBody>
      <dsp:txXfrm>
        <a:off x="947866" y="1596911"/>
        <a:ext cx="1307958" cy="1686918"/>
      </dsp:txXfrm>
    </dsp:sp>
    <dsp:sp modelId="{919A589F-F74A-40C3-BE88-AB8730BCAB04}">
      <dsp:nvSpPr>
        <dsp:cNvPr id="0" name=""/>
        <dsp:cNvSpPr/>
      </dsp:nvSpPr>
      <dsp:spPr>
        <a:xfrm>
          <a:off x="2700533" y="1568029"/>
          <a:ext cx="2994876" cy="1664540"/>
        </a:xfrm>
        <a:prstGeom prst="chevron">
          <a:avLst/>
        </a:prstGeom>
        <a:solidFill>
          <a:srgbClr val="EF792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rtlCol="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 err="1">
              <a:solidFill>
                <a:prstClr val="white"/>
              </a:solidFill>
              <a:latin typeface="Book Antiqua"/>
              <a:ea typeface="+mn-ea"/>
              <a:cs typeface="+mn-cs"/>
            </a:rPr>
            <a:t>Оилавий</a:t>
          </a:r>
          <a:r>
            <a:rPr lang="ru-RU" sz="1700" b="1" kern="1200" dirty="0">
              <a:solidFill>
                <a:prstClr val="white"/>
              </a:solidFill>
              <a:latin typeface="Book Antiqua"/>
              <a:ea typeface="+mn-ea"/>
              <a:cs typeface="+mn-cs"/>
            </a:rPr>
            <a:t> </a:t>
          </a:r>
          <a:r>
            <a:rPr lang="ru-RU" sz="1700" b="1" kern="1200" dirty="0" err="1">
              <a:solidFill>
                <a:prstClr val="white"/>
              </a:solidFill>
              <a:latin typeface="Book Antiqua"/>
              <a:ea typeface="+mn-ea"/>
              <a:cs typeface="+mn-cs"/>
            </a:rPr>
            <a:t>ва</a:t>
          </a:r>
          <a:r>
            <a:rPr lang="ru-RU" sz="1700" b="1" kern="1200" dirty="0">
              <a:solidFill>
                <a:prstClr val="white"/>
              </a:solidFill>
              <a:latin typeface="Book Antiqua"/>
              <a:ea typeface="+mn-ea"/>
              <a:cs typeface="+mn-cs"/>
            </a:rPr>
            <a:t> </a:t>
          </a:r>
          <a:r>
            <a:rPr lang="ru-RU" sz="1700" b="1" kern="1200" dirty="0" err="1">
              <a:solidFill>
                <a:prstClr val="white"/>
              </a:solidFill>
              <a:latin typeface="Book Antiqua"/>
              <a:ea typeface="+mn-ea"/>
              <a:cs typeface="+mn-cs"/>
            </a:rPr>
            <a:t>жамоавий</a:t>
          </a:r>
          <a:r>
            <a:rPr lang="ru-RU" sz="1700" b="1" kern="1200" dirty="0">
              <a:solidFill>
                <a:prstClr val="white"/>
              </a:solidFill>
              <a:latin typeface="Book Antiqua"/>
              <a:ea typeface="+mn-ea"/>
              <a:cs typeface="+mn-cs"/>
            </a:rPr>
            <a:t> </a:t>
          </a:r>
          <a:r>
            <a:rPr lang="ru-RU" sz="1700" b="1" kern="1200" dirty="0" err="1">
              <a:solidFill>
                <a:prstClr val="white"/>
              </a:solidFill>
              <a:latin typeface="Book Antiqua"/>
              <a:ea typeface="+mn-ea"/>
              <a:cs typeface="+mn-cs"/>
            </a:rPr>
            <a:t>қадриятларни</a:t>
          </a:r>
          <a:r>
            <a:rPr lang="ru-RU" sz="1700" b="1" kern="1200" dirty="0">
              <a:solidFill>
                <a:prstClr val="white"/>
              </a:solidFill>
              <a:latin typeface="Book Antiqua"/>
              <a:ea typeface="+mn-ea"/>
              <a:cs typeface="+mn-cs"/>
            </a:rPr>
            <a:t> </a:t>
          </a:r>
          <a:r>
            <a:rPr lang="ru-RU" sz="1700" b="1" kern="1200" dirty="0" err="1">
              <a:solidFill>
                <a:prstClr val="white"/>
              </a:solidFill>
              <a:latin typeface="Book Antiqua"/>
              <a:ea typeface="+mn-ea"/>
              <a:cs typeface="+mn-cs"/>
            </a:rPr>
            <a:t>ҳурмат</a:t>
          </a:r>
          <a:r>
            <a:rPr lang="ru-RU" sz="1700" b="1" kern="1200" dirty="0">
              <a:solidFill>
                <a:prstClr val="white"/>
              </a:solidFill>
              <a:latin typeface="Book Antiqua"/>
              <a:ea typeface="+mn-ea"/>
              <a:cs typeface="+mn-cs"/>
            </a:rPr>
            <a:t> </a:t>
          </a:r>
          <a:r>
            <a:rPr lang="ru-RU" sz="1700" b="1" kern="1200" dirty="0" err="1">
              <a:solidFill>
                <a:prstClr val="white"/>
              </a:solidFill>
              <a:latin typeface="Book Antiqua"/>
              <a:ea typeface="+mn-ea"/>
              <a:cs typeface="+mn-cs"/>
            </a:rPr>
            <a:t>қилиш</a:t>
          </a:r>
          <a:endParaRPr lang="ru-RU" sz="1700" b="1" kern="1200" noProof="0" dirty="0">
            <a:solidFill>
              <a:prstClr val="white"/>
            </a:solidFill>
            <a:latin typeface="Book Antiqua"/>
            <a:ea typeface="+mn-ea"/>
            <a:cs typeface="+mn-cs"/>
          </a:endParaRPr>
        </a:p>
      </dsp:txBody>
      <dsp:txXfrm>
        <a:off x="3532803" y="1568029"/>
        <a:ext cx="1330336" cy="1664540"/>
      </dsp:txXfrm>
    </dsp:sp>
    <dsp:sp modelId="{268F2328-4548-422B-9C65-80797E16B241}">
      <dsp:nvSpPr>
        <dsp:cNvPr id="0" name=""/>
        <dsp:cNvSpPr/>
      </dsp:nvSpPr>
      <dsp:spPr>
        <a:xfrm>
          <a:off x="5395922" y="1606531"/>
          <a:ext cx="2994876" cy="1587536"/>
        </a:xfrm>
        <a:prstGeom prst="chevron">
          <a:avLst/>
        </a:prstGeom>
        <a:solidFill>
          <a:srgbClr val="EF792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rtlCol="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 err="1">
              <a:solidFill>
                <a:prstClr val="white"/>
              </a:solidFill>
              <a:latin typeface="Book Antiqua"/>
              <a:ea typeface="+mn-ea"/>
              <a:cs typeface="+mn-cs"/>
            </a:rPr>
            <a:t>Миллий</a:t>
          </a:r>
          <a:r>
            <a:rPr lang="ru-RU" sz="1700" kern="1200" dirty="0"/>
            <a:t> </a:t>
          </a:r>
          <a:r>
            <a:rPr lang="ru-RU" sz="1700" kern="1200" dirty="0" err="1"/>
            <a:t>мерос</a:t>
          </a:r>
          <a:r>
            <a:rPr lang="ru-RU" sz="1700" kern="1200" dirty="0"/>
            <a:t> </a:t>
          </a:r>
          <a:r>
            <a:rPr lang="ru-RU" sz="1700" kern="1200" dirty="0" err="1"/>
            <a:t>ва</a:t>
          </a:r>
          <a:r>
            <a:rPr lang="ru-RU" sz="1700" kern="1200" dirty="0"/>
            <a:t> </a:t>
          </a:r>
          <a:r>
            <a:rPr lang="ru-RU" sz="1700" kern="1200" dirty="0" err="1"/>
            <a:t>маҳаллий</a:t>
          </a:r>
          <a:r>
            <a:rPr lang="ru-RU" sz="1700" kern="1200" dirty="0"/>
            <a:t> </a:t>
          </a:r>
          <a:r>
            <a:rPr lang="ru-RU" sz="1700" kern="1200" dirty="0" err="1"/>
            <a:t>анъаналарга</a:t>
          </a:r>
          <a:r>
            <a:rPr lang="ru-RU" sz="1700" kern="1200" dirty="0"/>
            <a:t> </a:t>
          </a:r>
          <a:r>
            <a:rPr lang="ru-RU" sz="1700" kern="1200" dirty="0" err="1"/>
            <a:t>содиқлик</a:t>
          </a:r>
          <a:endParaRPr lang="ru-RU" sz="1700" kern="1200" noProof="0" dirty="0"/>
        </a:p>
      </dsp:txBody>
      <dsp:txXfrm>
        <a:off x="6189690" y="1606531"/>
        <a:ext cx="1407340" cy="1587536"/>
      </dsp:txXfrm>
    </dsp:sp>
    <dsp:sp modelId="{BDD0B0F7-A87C-4B5B-A4C3-4E4BE6EB0FE4}">
      <dsp:nvSpPr>
        <dsp:cNvPr id="0" name=""/>
        <dsp:cNvSpPr/>
      </dsp:nvSpPr>
      <dsp:spPr>
        <a:xfrm>
          <a:off x="8091311" y="1596905"/>
          <a:ext cx="2994876" cy="1606787"/>
        </a:xfrm>
        <a:prstGeom prst="chevron">
          <a:avLst/>
        </a:prstGeom>
        <a:solidFill>
          <a:srgbClr val="EF792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rtlCol="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 err="1">
              <a:solidFill>
                <a:prstClr val="white"/>
              </a:solidFill>
              <a:latin typeface="Book Antiqua"/>
              <a:ea typeface="+mn-ea"/>
              <a:cs typeface="+mn-cs"/>
            </a:rPr>
            <a:t>Очиқлик</a:t>
          </a:r>
          <a:r>
            <a:rPr lang="ru-RU" sz="1700" b="1" kern="1200" dirty="0">
              <a:solidFill>
                <a:prstClr val="white"/>
              </a:solidFill>
              <a:latin typeface="Book Antiqua"/>
              <a:ea typeface="+mn-ea"/>
              <a:cs typeface="+mn-cs"/>
            </a:rPr>
            <a:t> </a:t>
          </a:r>
          <a:r>
            <a:rPr lang="ru-RU" sz="1700" b="1" kern="1200" dirty="0" err="1">
              <a:solidFill>
                <a:prstClr val="white"/>
              </a:solidFill>
              <a:latin typeface="Book Antiqua"/>
              <a:ea typeface="+mn-ea"/>
              <a:cs typeface="+mn-cs"/>
            </a:rPr>
            <a:t>ва</a:t>
          </a:r>
          <a:r>
            <a:rPr lang="ru-RU" sz="1700" b="1" kern="1200" dirty="0">
              <a:solidFill>
                <a:prstClr val="white"/>
              </a:solidFill>
              <a:latin typeface="Book Antiqua"/>
              <a:ea typeface="+mn-ea"/>
              <a:cs typeface="+mn-cs"/>
            </a:rPr>
            <a:t> </a:t>
          </a:r>
          <a:r>
            <a:rPr lang="ru-RU" sz="1700" b="1" kern="1200" dirty="0" err="1">
              <a:solidFill>
                <a:prstClr val="white"/>
              </a:solidFill>
              <a:latin typeface="Book Antiqua"/>
              <a:ea typeface="+mn-ea"/>
              <a:cs typeface="+mn-cs"/>
            </a:rPr>
            <a:t>меҳмонд</a:t>
          </a:r>
          <a:r>
            <a:rPr lang="uz-Cyrl-UZ" sz="1700" b="1" kern="1200" dirty="0">
              <a:solidFill>
                <a:prstClr val="white"/>
              </a:solidFill>
              <a:latin typeface="Book Antiqua"/>
              <a:ea typeface="+mn-ea"/>
              <a:cs typeface="+mn-cs"/>
            </a:rPr>
            <a:t>ў</a:t>
          </a:r>
          <a:r>
            <a:rPr lang="ru-RU" sz="1700" b="1" kern="1200" dirty="0" err="1">
              <a:solidFill>
                <a:prstClr val="white"/>
              </a:solidFill>
              <a:latin typeface="Book Antiqua"/>
              <a:ea typeface="+mn-ea"/>
              <a:cs typeface="+mn-cs"/>
            </a:rPr>
            <a:t>стлик</a:t>
          </a:r>
          <a:r>
            <a:rPr lang="ru-RU" sz="1700" b="1" kern="1200" dirty="0">
              <a:solidFill>
                <a:prstClr val="white"/>
              </a:solidFill>
              <a:latin typeface="Book Antiqua"/>
              <a:ea typeface="+mn-ea"/>
              <a:cs typeface="+mn-cs"/>
            </a:rPr>
            <a:t> </a:t>
          </a:r>
          <a:r>
            <a:rPr lang="ru-RU" sz="1700" b="1" kern="1200" dirty="0" err="1">
              <a:solidFill>
                <a:prstClr val="white"/>
              </a:solidFill>
              <a:latin typeface="Book Antiqua"/>
              <a:ea typeface="+mn-ea"/>
              <a:cs typeface="+mn-cs"/>
            </a:rPr>
            <a:t>руҳидаги</a:t>
          </a:r>
          <a:r>
            <a:rPr lang="ru-RU" sz="1700" b="1" kern="1200" dirty="0">
              <a:solidFill>
                <a:prstClr val="white"/>
              </a:solidFill>
              <a:latin typeface="Book Antiqua"/>
              <a:ea typeface="+mn-ea"/>
              <a:cs typeface="+mn-cs"/>
            </a:rPr>
            <a:t> коммуникация</a:t>
          </a:r>
          <a:endParaRPr lang="ru-RU" sz="1700" b="1" kern="1200" noProof="0" dirty="0">
            <a:solidFill>
              <a:prstClr val="white"/>
            </a:solidFill>
            <a:latin typeface="Book Antiqua"/>
            <a:ea typeface="+mn-ea"/>
            <a:cs typeface="+mn-cs"/>
          </a:endParaRPr>
        </a:p>
      </dsp:txBody>
      <dsp:txXfrm>
        <a:off x="8894705" y="1596905"/>
        <a:ext cx="1388089" cy="16067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8D856F-1DFF-47F9-88CC-FBA06CFC7CCD}">
      <dsp:nvSpPr>
        <dsp:cNvPr id="0" name=""/>
        <dsp:cNvSpPr/>
      </dsp:nvSpPr>
      <dsp:spPr>
        <a:xfrm>
          <a:off x="0" y="0"/>
          <a:ext cx="8149242" cy="90585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Аудитория </a:t>
          </a:r>
          <a:r>
            <a:rPr lang="ru-RU" sz="43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гуруҳлари</a:t>
          </a:r>
          <a:endParaRPr lang="ru-RU" sz="4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8149242" cy="905852"/>
      </dsp:txXfrm>
    </dsp:sp>
    <dsp:sp modelId="{E2960C97-CE28-4B68-9161-E3285C22DFEC}">
      <dsp:nvSpPr>
        <dsp:cNvPr id="0" name=""/>
        <dsp:cNvSpPr/>
      </dsp:nvSpPr>
      <dsp:spPr>
        <a:xfrm>
          <a:off x="3979" y="905852"/>
          <a:ext cx="2713761" cy="1902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Давлат </a:t>
          </a:r>
          <a:r>
            <a:rPr lang="ru-RU" sz="2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органлари</a:t>
          </a:r>
          <a:r>
            <a:rPr lang="ru-RU" sz="2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 </a:t>
          </a:r>
          <a:endParaRPr lang="en-US" sz="2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Қарор</a:t>
          </a: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қабул</a:t>
          </a: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қилувчилар</a:t>
          </a: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ва</a:t>
          </a: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ижтимоий</a:t>
          </a: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шериклар</a:t>
          </a:r>
          <a:endParaRPr lang="ru-RU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79" y="905852"/>
        <a:ext cx="2713761" cy="1902289"/>
      </dsp:txXfrm>
    </dsp:sp>
    <dsp:sp modelId="{80FE2197-887F-453A-A90F-F2EBC7C0B068}">
      <dsp:nvSpPr>
        <dsp:cNvPr id="0" name=""/>
        <dsp:cNvSpPr/>
      </dsp:nvSpPr>
      <dsp:spPr>
        <a:xfrm>
          <a:off x="2717740" y="905852"/>
          <a:ext cx="2713761" cy="1902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Донорлар</a:t>
          </a:r>
          <a:r>
            <a:rPr lang="ru-RU" sz="2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sz="2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  <a:r>
            <a:rPr lang="ru-RU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Халқаро</a:t>
          </a: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ва</a:t>
          </a: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маҳаллий</a:t>
          </a: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ҳомийлар</a:t>
          </a:r>
          <a:endParaRPr lang="ru-RU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17740" y="905852"/>
        <a:ext cx="2713761" cy="1902289"/>
      </dsp:txXfrm>
    </dsp:sp>
    <dsp:sp modelId="{B737717D-B00F-40C0-A321-A8803BF6B2EB}">
      <dsp:nvSpPr>
        <dsp:cNvPr id="0" name=""/>
        <dsp:cNvSpPr/>
      </dsp:nvSpPr>
      <dsp:spPr>
        <a:xfrm>
          <a:off x="5431501" y="905852"/>
          <a:ext cx="2713761" cy="19022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Жамоатчилик</a:t>
          </a:r>
          <a:r>
            <a:rPr lang="ru-RU" sz="2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sz="2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  <a:r>
            <a:rPr lang="ru-RU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Лойиҳа</a:t>
          </a: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бенефициарлари</a:t>
          </a: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ва</a:t>
          </a: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волонтерлар</a:t>
          </a:r>
          <a:endParaRPr lang="ru-RU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31501" y="905852"/>
        <a:ext cx="2713761" cy="1902289"/>
      </dsp:txXfrm>
    </dsp:sp>
    <dsp:sp modelId="{369FC017-BDE0-49E8-954D-D8DA817388FC}">
      <dsp:nvSpPr>
        <dsp:cNvPr id="0" name=""/>
        <dsp:cNvSpPr/>
      </dsp:nvSpPr>
      <dsp:spPr>
        <a:xfrm>
          <a:off x="0" y="2808141"/>
          <a:ext cx="8149242" cy="211365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6FA72B-21F4-449C-A3E0-1F4D29B014DD}">
      <dsp:nvSpPr>
        <dsp:cNvPr id="0" name=""/>
        <dsp:cNvSpPr/>
      </dsp:nvSpPr>
      <dsp:spPr>
        <a:xfrm>
          <a:off x="1369057" y="340834"/>
          <a:ext cx="7769877" cy="61312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5212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2"/>
              </a:solidFill>
            </a:rPr>
            <a:t>Telegram — </a:t>
          </a:r>
          <a:r>
            <a:rPr lang="ru-RU" sz="2000" kern="1200" dirty="0" err="1">
              <a:solidFill>
                <a:schemeClr val="tx2"/>
              </a:solidFill>
            </a:rPr>
            <a:t>асосий</a:t>
          </a:r>
          <a:r>
            <a:rPr lang="ru-RU" sz="2000" kern="1200" dirty="0">
              <a:solidFill>
                <a:schemeClr val="tx2"/>
              </a:solidFill>
            </a:rPr>
            <a:t> </a:t>
          </a:r>
          <a:r>
            <a:rPr lang="ru-RU" sz="2000" kern="1200" dirty="0" err="1">
              <a:solidFill>
                <a:schemeClr val="tx2"/>
              </a:solidFill>
            </a:rPr>
            <a:t>ахборот</a:t>
          </a:r>
          <a:r>
            <a:rPr lang="ru-RU" sz="2000" kern="1200" dirty="0">
              <a:solidFill>
                <a:schemeClr val="tx2"/>
              </a:solidFill>
            </a:rPr>
            <a:t> </a:t>
          </a:r>
          <a:r>
            <a:rPr lang="ru-RU" sz="2000" kern="1200" dirty="0" err="1">
              <a:solidFill>
                <a:schemeClr val="tx2"/>
              </a:solidFill>
            </a:rPr>
            <a:t>канали</a:t>
          </a:r>
          <a:endParaRPr lang="ru-RU" sz="2000" kern="1200" dirty="0">
            <a:solidFill>
              <a:schemeClr val="tx2"/>
            </a:solidFill>
          </a:endParaRPr>
        </a:p>
      </dsp:txBody>
      <dsp:txXfrm>
        <a:off x="1369057" y="340834"/>
        <a:ext cx="7769877" cy="613122"/>
      </dsp:txXfrm>
    </dsp:sp>
    <dsp:sp modelId="{D9B41296-2E1B-4064-87BD-0BDA0D110357}">
      <dsp:nvSpPr>
        <dsp:cNvPr id="0" name=""/>
        <dsp:cNvSpPr/>
      </dsp:nvSpPr>
      <dsp:spPr>
        <a:xfrm>
          <a:off x="139254" y="0"/>
          <a:ext cx="1235209" cy="1182151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443B8E-4C66-4A5A-82A5-89E12EA044E9}">
      <dsp:nvSpPr>
        <dsp:cNvPr id="0" name=""/>
        <dsp:cNvSpPr/>
      </dsp:nvSpPr>
      <dsp:spPr>
        <a:xfrm>
          <a:off x="1212447" y="1577007"/>
          <a:ext cx="7951530" cy="58921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5212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2"/>
              </a:solidFill>
            </a:rPr>
            <a:t>Instagram — визуал </a:t>
          </a:r>
          <a:r>
            <a:rPr lang="ru-RU" sz="2000" kern="1200" dirty="0" err="1">
              <a:solidFill>
                <a:schemeClr val="tx2"/>
              </a:solidFill>
            </a:rPr>
            <a:t>Storytelling</a:t>
          </a:r>
          <a:r>
            <a:rPr lang="ru-RU" sz="2000" kern="1200" dirty="0">
              <a:solidFill>
                <a:schemeClr val="tx2"/>
              </a:solidFill>
            </a:rPr>
            <a:t> </a:t>
          </a:r>
          <a:r>
            <a:rPr lang="ru-RU" sz="2000" kern="1200" dirty="0" err="1">
              <a:solidFill>
                <a:schemeClr val="tx2"/>
              </a:solidFill>
            </a:rPr>
            <a:t>учун</a:t>
          </a:r>
          <a:r>
            <a:rPr lang="ru-RU" sz="2000" kern="1200" dirty="0">
              <a:solidFill>
                <a:schemeClr val="tx2"/>
              </a:solidFill>
            </a:rPr>
            <a:t> </a:t>
          </a:r>
          <a:r>
            <a:rPr lang="ru-RU" sz="2000" kern="1200" dirty="0" err="1">
              <a:solidFill>
                <a:schemeClr val="tx2"/>
              </a:solidFill>
            </a:rPr>
            <a:t>энг</a:t>
          </a:r>
          <a:r>
            <a:rPr lang="ru-RU" sz="2000" kern="1200" dirty="0">
              <a:solidFill>
                <a:schemeClr val="tx2"/>
              </a:solidFill>
            </a:rPr>
            <a:t> </a:t>
          </a:r>
          <a:r>
            <a:rPr lang="ru-RU" sz="2000" kern="1200" dirty="0" err="1">
              <a:solidFill>
                <a:schemeClr val="tx2"/>
              </a:solidFill>
            </a:rPr>
            <a:t>яхши</a:t>
          </a:r>
          <a:r>
            <a:rPr lang="ru-RU" sz="2000" kern="1200" dirty="0">
              <a:solidFill>
                <a:schemeClr val="tx2"/>
              </a:solidFill>
            </a:rPr>
            <a:t> </a:t>
          </a:r>
          <a:r>
            <a:rPr lang="ru-RU" sz="2000" kern="1200" dirty="0" err="1">
              <a:solidFill>
                <a:schemeClr val="tx2"/>
              </a:solidFill>
            </a:rPr>
            <a:t>майдон</a:t>
          </a:r>
          <a:r>
            <a:rPr lang="ru-RU" sz="2000" kern="1200" dirty="0"/>
            <a:t>.</a:t>
          </a:r>
        </a:p>
      </dsp:txBody>
      <dsp:txXfrm>
        <a:off x="1212447" y="1577007"/>
        <a:ext cx="7951530" cy="589212"/>
      </dsp:txXfrm>
    </dsp:sp>
    <dsp:sp modelId="{83B4F198-47D9-4BEC-803C-A223708C3440}">
      <dsp:nvSpPr>
        <dsp:cNvPr id="0" name=""/>
        <dsp:cNvSpPr/>
      </dsp:nvSpPr>
      <dsp:spPr>
        <a:xfrm>
          <a:off x="128341" y="1243507"/>
          <a:ext cx="1252366" cy="1142537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6D9344-5329-4C98-8229-2A7950E09DC6}">
      <dsp:nvSpPr>
        <dsp:cNvPr id="0" name=""/>
        <dsp:cNvSpPr/>
      </dsp:nvSpPr>
      <dsp:spPr>
        <a:xfrm>
          <a:off x="1318548" y="2743718"/>
          <a:ext cx="7854069" cy="73860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5212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2"/>
              </a:solidFill>
            </a:rPr>
            <a:t>LinkedIn — профессионал ННТ </a:t>
          </a:r>
          <a:r>
            <a:rPr lang="ru-RU" sz="2000" kern="1200" dirty="0" err="1">
              <a:solidFill>
                <a:schemeClr val="tx2"/>
              </a:solidFill>
            </a:rPr>
            <a:t>имижини</a:t>
          </a:r>
          <a:r>
            <a:rPr lang="ru-RU" sz="2000" kern="1200" dirty="0">
              <a:solidFill>
                <a:schemeClr val="tx2"/>
              </a:solidFill>
            </a:rPr>
            <a:t> </a:t>
          </a:r>
          <a:r>
            <a:rPr lang="ru-RU" sz="2000" kern="1200" dirty="0" err="1">
              <a:solidFill>
                <a:schemeClr val="tx2"/>
              </a:solidFill>
            </a:rPr>
            <a:t>яратиш</a:t>
          </a:r>
          <a:r>
            <a:rPr lang="ru-RU" sz="2000" kern="1200" dirty="0">
              <a:solidFill>
                <a:schemeClr val="tx2"/>
              </a:solidFill>
            </a:rPr>
            <a:t> </a:t>
          </a:r>
          <a:r>
            <a:rPr lang="ru-RU" sz="2000" kern="1200" dirty="0" err="1">
              <a:solidFill>
                <a:schemeClr val="tx2"/>
              </a:solidFill>
            </a:rPr>
            <a:t>учун</a:t>
          </a:r>
          <a:r>
            <a:rPr lang="ru-RU" sz="2000" kern="1200" dirty="0">
              <a:solidFill>
                <a:schemeClr val="tx2"/>
              </a:solidFill>
            </a:rPr>
            <a:t> </a:t>
          </a:r>
          <a:r>
            <a:rPr lang="ru-RU" sz="2000" kern="1200" dirty="0" err="1">
              <a:solidFill>
                <a:schemeClr val="tx2"/>
              </a:solidFill>
            </a:rPr>
            <a:t>янги</a:t>
          </a:r>
          <a:r>
            <a:rPr lang="ru-RU" sz="2000" kern="1200" dirty="0">
              <a:solidFill>
                <a:schemeClr val="tx2"/>
              </a:solidFill>
            </a:rPr>
            <a:t> </a:t>
          </a:r>
          <a:r>
            <a:rPr lang="ru-RU" sz="2000" kern="1200" dirty="0" err="1">
              <a:solidFill>
                <a:schemeClr val="tx2"/>
              </a:solidFill>
            </a:rPr>
            <a:t>миллионлик</a:t>
          </a:r>
          <a:r>
            <a:rPr lang="ru-RU" sz="2000" kern="1200" dirty="0">
              <a:solidFill>
                <a:schemeClr val="tx2"/>
              </a:solidFill>
            </a:rPr>
            <a:t> </a:t>
          </a:r>
          <a:r>
            <a:rPr lang="ru-RU" sz="2000" kern="1200" dirty="0" err="1">
              <a:solidFill>
                <a:schemeClr val="tx2"/>
              </a:solidFill>
            </a:rPr>
            <a:t>тармоқ</a:t>
          </a:r>
          <a:endParaRPr lang="ru-RU" sz="2000" kern="1200" dirty="0">
            <a:solidFill>
              <a:schemeClr val="tx2"/>
            </a:solidFill>
          </a:endParaRPr>
        </a:p>
      </dsp:txBody>
      <dsp:txXfrm>
        <a:off x="1318548" y="2743718"/>
        <a:ext cx="7854069" cy="738602"/>
      </dsp:txXfrm>
    </dsp:sp>
    <dsp:sp modelId="{4894FF01-97FF-4564-95F5-6D51B16B862C}">
      <dsp:nvSpPr>
        <dsp:cNvPr id="0" name=""/>
        <dsp:cNvSpPr/>
      </dsp:nvSpPr>
      <dsp:spPr>
        <a:xfrm>
          <a:off x="139655" y="2492145"/>
          <a:ext cx="1251057" cy="1235512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BD5BFF2-36B0-40CE-983F-64CA5BF905E6}" type="datetime1">
              <a:rPr lang="ru-RU" smtClean="0"/>
              <a:t>23.04.2026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4A4F617-7A30-41D4-AB86-5D833C98E18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46248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B74801A-CACC-46E2-B8AA-437C9E8A750C}" type="datetime1">
              <a:rPr lang="ru-RU" smtClean="0"/>
              <a:t>23.04.2026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B9A179D-2D27-49E2-B022-8EDDA2EFE68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46034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sz="1200" i="1" dirty="0">
                <a:latin typeface="Arial" pitchFamily="34" charset="0"/>
                <a:cs typeface="Arial" pitchFamily="34" charset="0"/>
              </a:rPr>
              <a:t>Чтобы изменить изображение на этом слайде, выберите рисунок и удалите его. Затем нажмите значок «Рисунки» в заполнителе, чтобы вставить изображение.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1B9A179D-2D27-49E2-B022-8EDDA2EFE682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2422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2267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0034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5745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3198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7629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6484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0305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7200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5083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2704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 11"/>
          <p:cNvSpPr>
            <a:spLocks noChangeArrowheads="1"/>
          </p:cNvSpPr>
          <p:nvPr/>
        </p:nvSpPr>
        <p:spPr bwMode="white">
          <a:xfrm>
            <a:off x="8429022" y="0"/>
            <a:ext cx="3762978" cy="6858000"/>
          </a:xfrm>
          <a:custGeom>
            <a:avLst/>
            <a:gdLst>
              <a:gd name="connsiteX0" fmla="*/ 0 w 3762978"/>
              <a:gd name="connsiteY0" fmla="*/ 0 h 6858000"/>
              <a:gd name="connsiteX1" fmla="*/ 3762978 w 3762978"/>
              <a:gd name="connsiteY1" fmla="*/ 0 h 6858000"/>
              <a:gd name="connsiteX2" fmla="*/ 3762978 w 3762978"/>
              <a:gd name="connsiteY2" fmla="*/ 6858000 h 6858000"/>
              <a:gd name="connsiteX3" fmla="*/ 338667 w 3762978"/>
              <a:gd name="connsiteY3" fmla="*/ 6858000 h 6858000"/>
              <a:gd name="connsiteX4" fmla="*/ 1189567 w 3762978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2978" h="6858000">
                <a:moveTo>
                  <a:pt x="0" y="0"/>
                </a:moveTo>
                <a:lnTo>
                  <a:pt x="3762978" y="0"/>
                </a:lnTo>
                <a:lnTo>
                  <a:pt x="3762978" y="6858000"/>
                </a:lnTo>
                <a:lnTo>
                  <a:pt x="338667" y="6858000"/>
                </a:lnTo>
                <a:lnTo>
                  <a:pt x="1189567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ru-RU" sz="1800" dirty="0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>
            <a:off x="8145385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sz="1800" dirty="0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950653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1873584"/>
            <a:ext cx="6400800" cy="2560320"/>
          </a:xfrm>
        </p:spPr>
        <p:txBody>
          <a:bodyPr rtlCol="0"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4572000"/>
            <a:ext cx="6400800" cy="1600200"/>
          </a:xfrm>
        </p:spPr>
        <p:txBody>
          <a:bodyPr rtlCol="0"/>
          <a:lstStyle>
            <a:lvl1pPr marL="0" indent="0" algn="l">
              <a:spcBef>
                <a:spcPts val="120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258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4724400" y="1828801"/>
            <a:ext cx="6172200" cy="4343400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40575E8-20DE-4252-9577-F47C50C1B37A}" type="datetime1">
              <a:rPr lang="ru-RU" smtClean="0"/>
              <a:t>23.04.2026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75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invGray">
          <a:xfrm>
            <a:off x="1295400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6324599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295400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324599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1298448" y="1828801"/>
            <a:ext cx="4572000" cy="3428999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invGray">
          <a:xfrm>
            <a:off x="1371273" y="5333098"/>
            <a:ext cx="4420252" cy="839102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8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3"/>
          </p:nvPr>
        </p:nvSpPr>
        <p:spPr>
          <a:xfrm>
            <a:off x="6324600" y="1828801"/>
            <a:ext cx="4572000" cy="3428999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3" name="Текст 3"/>
          <p:cNvSpPr>
            <a:spLocks noGrp="1"/>
          </p:cNvSpPr>
          <p:nvPr>
            <p:ph type="body" sz="half" idx="14"/>
          </p:nvPr>
        </p:nvSpPr>
        <p:spPr bwMode="invGray">
          <a:xfrm>
            <a:off x="6412954" y="5333098"/>
            <a:ext cx="4420252" cy="839102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B2D27-AFF1-4B8F-B8A4-E700F781D02D}" type="datetime1">
              <a:rPr lang="ru-RU" smtClean="0"/>
              <a:t>23.04.2026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401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80CA05-2CA9-48C2-A2A2-F70EC9B7976F}" type="datetime1">
              <a:rPr lang="ru-RU" smtClean="0"/>
              <a:t>23.04.2026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294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 rot="5400000">
            <a:off x="7562850" y="2228850"/>
            <a:ext cx="6858000" cy="2400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6331230" y="3387909"/>
            <a:ext cx="6858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6251613" y="3387909"/>
            <a:ext cx="6858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71318" y="685800"/>
            <a:ext cx="1033272" cy="5486400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5400" y="685800"/>
            <a:ext cx="7976754" cy="5486400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4A58D3D-3011-410D-B5E8-9AA1758E7836}" type="datetime1">
              <a:rPr lang="ru-RU" smtClean="0"/>
              <a:t>23.04.2026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411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1887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DCF8B90-C5EE-4840-9D92-1C12066C774B}" type="datetime1">
              <a:rPr lang="ru-RU" smtClean="0"/>
              <a:t>23.04.2026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618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5"/>
          <p:cNvSpPr>
            <a:spLocks noChangeArrowheads="1"/>
          </p:cNvSpPr>
          <p:nvPr/>
        </p:nvSpPr>
        <p:spPr bwMode="white">
          <a:xfrm>
            <a:off x="6540503" y="0"/>
            <a:ext cx="5651496" cy="6858000"/>
          </a:xfrm>
          <a:custGeom>
            <a:avLst/>
            <a:gdLst/>
            <a:ahLst/>
            <a:cxnLst/>
            <a:rect l="l" t="t" r="r" b="b"/>
            <a:pathLst>
              <a:path w="4238622" h="685800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sz="1800" dirty="0"/>
          </a:p>
        </p:txBody>
      </p:sp>
      <p:sp>
        <p:nvSpPr>
          <p:cNvPr id="11" name="Полилиния 6"/>
          <p:cNvSpPr>
            <a:spLocks/>
          </p:cNvSpPr>
          <p:nvPr/>
        </p:nvSpPr>
        <p:spPr bwMode="auto">
          <a:xfrm>
            <a:off x="6256868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sz="1800" dirty="0"/>
          </a:p>
        </p:txBody>
      </p:sp>
      <p:sp>
        <p:nvSpPr>
          <p:cNvPr id="12" name="Полилиния 7"/>
          <p:cNvSpPr>
            <a:spLocks/>
          </p:cNvSpPr>
          <p:nvPr/>
        </p:nvSpPr>
        <p:spPr bwMode="auto">
          <a:xfrm>
            <a:off x="6062136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1" y="1873584"/>
            <a:ext cx="5120640" cy="2560320"/>
          </a:xfrm>
        </p:spPr>
        <p:txBody>
          <a:bodyPr rtlCol="0"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Рисунок 1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0"/>
          </p:nvPr>
        </p:nvSpPr>
        <p:spPr>
          <a:xfrm>
            <a:off x="6743703" y="0"/>
            <a:ext cx="5448297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1" y="4572000"/>
            <a:ext cx="5120640" cy="1600200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281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5"/>
          <p:cNvSpPr>
            <a:spLocks noChangeArrowheads="1"/>
          </p:cNvSpPr>
          <p:nvPr/>
        </p:nvSpPr>
        <p:spPr bwMode="white">
          <a:xfrm>
            <a:off x="9622368" y="0"/>
            <a:ext cx="2569632" cy="6858000"/>
          </a:xfrm>
          <a:custGeom>
            <a:avLst/>
            <a:gdLst/>
            <a:ahLst/>
            <a:cxnLst/>
            <a:rect l="l" t="t" r="r" b="b"/>
            <a:pathLst>
              <a:path w="1927224" h="6858000">
                <a:moveTo>
                  <a:pt x="0" y="0"/>
                </a:moveTo>
                <a:lnTo>
                  <a:pt x="1927224" y="0"/>
                </a:lnTo>
                <a:lnTo>
                  <a:pt x="192722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sz="1800" dirty="0"/>
          </a:p>
        </p:txBody>
      </p:sp>
      <p:sp>
        <p:nvSpPr>
          <p:cNvPr id="8" name="Полилиния 6"/>
          <p:cNvSpPr>
            <a:spLocks/>
          </p:cNvSpPr>
          <p:nvPr/>
        </p:nvSpPr>
        <p:spPr bwMode="auto">
          <a:xfrm>
            <a:off x="9237132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sz="1800" dirty="0"/>
          </a:p>
        </p:txBody>
      </p:sp>
      <p:sp>
        <p:nvSpPr>
          <p:cNvPr id="9" name="Полилиния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sz="1800" dirty="0"/>
          </a:p>
        </p:txBody>
      </p:sp>
      <p:sp>
        <p:nvSpPr>
          <p:cNvPr id="10" name="Полилиния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398" y="2914650"/>
            <a:ext cx="8046720" cy="1557338"/>
          </a:xfrm>
        </p:spPr>
        <p:txBody>
          <a:bodyPr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398" y="4589463"/>
            <a:ext cx="8046718" cy="1011237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1964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5400" y="1828800"/>
            <a:ext cx="4572000" cy="434340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24600" y="1828799"/>
            <a:ext cx="4572000" cy="4343401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B65557-1451-43E1-9AE5-4BF1475D4D1F}" type="datetime1">
              <a:rPr lang="ru-RU" smtClean="0"/>
              <a:t>23.04.2026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820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572000" cy="850392"/>
          </a:xfrm>
        </p:spPr>
        <p:txBody>
          <a:bodyPr rtlCol="0"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5400" y="2705100"/>
            <a:ext cx="4572000" cy="346710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24600" y="1828800"/>
            <a:ext cx="4572000" cy="847725"/>
          </a:xfrm>
        </p:spPr>
        <p:txBody>
          <a:bodyPr rtlCol="0"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24600" y="2705100"/>
            <a:ext cx="4572000" cy="346710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2E58E16-40AA-41E4-A4FF-9BEA6A78A973}" type="datetime1">
              <a:rPr lang="ru-RU" smtClean="0"/>
              <a:t>23.04.2026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236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75D3081-5B82-4D9C-864E-0FF48C8922DF}" type="datetime1">
              <a:rPr lang="ru-RU" smtClean="0"/>
              <a:t>23.04.2026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33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24F1F8F-3FA7-4DE2-BFC3-204A60A31AF6}" type="datetime1">
              <a:rPr lang="ru-RU" smtClean="0"/>
              <a:t>23.04.2026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363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8209" y="1828800"/>
            <a:ext cx="6126480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144496B-DA29-42D1-8823-4C2E233F6E2C}" type="datetime1">
              <a:rPr lang="ru-RU" smtClean="0"/>
              <a:t>23.04.2026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76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 bwMode="white">
          <a:xfrm>
            <a:off x="0" y="0"/>
            <a:ext cx="12192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1371600"/>
            <a:ext cx="12192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1443006"/>
            <a:ext cx="12192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95399" y="6374999"/>
            <a:ext cx="62432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791449" y="6374999"/>
            <a:ext cx="148070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9BD460F-BF29-45B1-9B3A-A20D54FADEC1}" type="datetime1">
              <a:rPr lang="ru-RU" smtClean="0"/>
              <a:t>23.04.2026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525000" y="6374999"/>
            <a:ext cx="1371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47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1" r:id="rId11"/>
    <p:sldLayoutId id="2147483658" r:id="rId12"/>
    <p:sldLayoutId id="2147483659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669" y="-1466120"/>
            <a:ext cx="12335074" cy="8218243"/>
          </a:xfrm>
          <a:custGeom>
            <a:avLst/>
            <a:gdLst/>
            <a:ahLst/>
            <a:cxnLst/>
            <a:rect l="l" t="t" r="r" b="b"/>
            <a:pathLst>
              <a:path w="18502611" h="12327365">
                <a:moveTo>
                  <a:pt x="0" y="0"/>
                </a:moveTo>
                <a:lnTo>
                  <a:pt x="18502611" y="0"/>
                </a:lnTo>
                <a:lnTo>
                  <a:pt x="18502611" y="12327365"/>
                </a:lnTo>
                <a:lnTo>
                  <a:pt x="0" y="123273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3420772"/>
            <a:ext cx="10887473" cy="1104578"/>
            <a:chOff x="0" y="0"/>
            <a:chExt cx="3485313" cy="3535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85313" cy="353599"/>
            </a:xfrm>
            <a:custGeom>
              <a:avLst/>
              <a:gdLst/>
              <a:ahLst/>
              <a:cxnLst/>
              <a:rect l="l" t="t" r="r" b="b"/>
              <a:pathLst>
                <a:path w="3485313" h="353599">
                  <a:moveTo>
                    <a:pt x="0" y="0"/>
                  </a:moveTo>
                  <a:lnTo>
                    <a:pt x="3485313" y="0"/>
                  </a:lnTo>
                  <a:lnTo>
                    <a:pt x="3485313" y="353599"/>
                  </a:lnTo>
                  <a:lnTo>
                    <a:pt x="0" y="353599"/>
                  </a:lnTo>
                  <a:close/>
                </a:path>
              </a:pathLst>
            </a:custGeom>
            <a:gradFill rotWithShape="1">
              <a:gsLst>
                <a:gs pos="0">
                  <a:srgbClr val="06AAAA">
                    <a:alpha val="96000"/>
                  </a:srgbClr>
                </a:gs>
                <a:gs pos="100000">
                  <a:srgbClr val="005B7B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485313" cy="3916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65860" y="5941360"/>
            <a:ext cx="12568002" cy="712505"/>
            <a:chOff x="0" y="0"/>
            <a:chExt cx="4965137" cy="2814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65137" cy="281484"/>
            </a:xfrm>
            <a:custGeom>
              <a:avLst/>
              <a:gdLst/>
              <a:ahLst/>
              <a:cxnLst/>
              <a:rect l="l" t="t" r="r" b="b"/>
              <a:pathLst>
                <a:path w="4965137" h="281484">
                  <a:moveTo>
                    <a:pt x="0" y="0"/>
                  </a:moveTo>
                  <a:lnTo>
                    <a:pt x="4965137" y="0"/>
                  </a:lnTo>
                  <a:lnTo>
                    <a:pt x="4965137" y="281484"/>
                  </a:lnTo>
                  <a:lnTo>
                    <a:pt x="0" y="281484"/>
                  </a:ln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4965137" cy="35768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05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>
            <a:off x="1764180" y="6012054"/>
            <a:ext cx="566128" cy="563729"/>
          </a:xfrm>
          <a:custGeom>
            <a:avLst/>
            <a:gdLst/>
            <a:ahLst/>
            <a:cxnLst/>
            <a:rect l="l" t="t" r="r" b="b"/>
            <a:pathLst>
              <a:path w="849192" h="845594">
                <a:moveTo>
                  <a:pt x="0" y="0"/>
                </a:moveTo>
                <a:lnTo>
                  <a:pt x="849192" y="0"/>
                </a:lnTo>
                <a:lnTo>
                  <a:pt x="849192" y="845594"/>
                </a:lnTo>
                <a:lnTo>
                  <a:pt x="0" y="8455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2740" y="6063713"/>
            <a:ext cx="929794" cy="460413"/>
          </a:xfrm>
          <a:custGeom>
            <a:avLst/>
            <a:gdLst/>
            <a:ahLst/>
            <a:cxnLst/>
            <a:rect l="l" t="t" r="r" b="b"/>
            <a:pathLst>
              <a:path w="1394691" h="690619">
                <a:moveTo>
                  <a:pt x="0" y="0"/>
                </a:moveTo>
                <a:lnTo>
                  <a:pt x="1394692" y="0"/>
                </a:lnTo>
                <a:lnTo>
                  <a:pt x="1394692" y="690619"/>
                </a:lnTo>
                <a:lnTo>
                  <a:pt x="0" y="6906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387459" y="6016940"/>
            <a:ext cx="1095847" cy="539983"/>
          </a:xfrm>
          <a:custGeom>
            <a:avLst/>
            <a:gdLst/>
            <a:ahLst/>
            <a:cxnLst/>
            <a:rect l="l" t="t" r="r" b="b"/>
            <a:pathLst>
              <a:path w="1643771" h="809974">
                <a:moveTo>
                  <a:pt x="0" y="0"/>
                </a:moveTo>
                <a:lnTo>
                  <a:pt x="1643771" y="0"/>
                </a:lnTo>
                <a:lnTo>
                  <a:pt x="1643771" y="809975"/>
                </a:lnTo>
                <a:lnTo>
                  <a:pt x="0" y="8099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193551" y="6045325"/>
            <a:ext cx="1007655" cy="508595"/>
          </a:xfrm>
          <a:custGeom>
            <a:avLst/>
            <a:gdLst/>
            <a:ahLst/>
            <a:cxnLst/>
            <a:rect l="l" t="t" r="r" b="b"/>
            <a:pathLst>
              <a:path w="1511482" h="762893">
                <a:moveTo>
                  <a:pt x="0" y="0"/>
                </a:moveTo>
                <a:lnTo>
                  <a:pt x="1511482" y="0"/>
                </a:lnTo>
                <a:lnTo>
                  <a:pt x="1511482" y="762893"/>
                </a:lnTo>
                <a:lnTo>
                  <a:pt x="0" y="7628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329601" y="5983077"/>
            <a:ext cx="1211692" cy="607710"/>
          </a:xfrm>
          <a:custGeom>
            <a:avLst/>
            <a:gdLst/>
            <a:ahLst/>
            <a:cxnLst/>
            <a:rect l="l" t="t" r="r" b="b"/>
            <a:pathLst>
              <a:path w="1817538" h="911565">
                <a:moveTo>
                  <a:pt x="0" y="0"/>
                </a:moveTo>
                <a:lnTo>
                  <a:pt x="1817538" y="0"/>
                </a:lnTo>
                <a:lnTo>
                  <a:pt x="1817538" y="911565"/>
                </a:lnTo>
                <a:lnTo>
                  <a:pt x="0" y="9115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004144" y="5995566"/>
            <a:ext cx="1367080" cy="596706"/>
          </a:xfrm>
          <a:custGeom>
            <a:avLst/>
            <a:gdLst/>
            <a:ahLst/>
            <a:cxnLst/>
            <a:rect l="l" t="t" r="r" b="b"/>
            <a:pathLst>
              <a:path w="2050620" h="895059">
                <a:moveTo>
                  <a:pt x="0" y="0"/>
                </a:moveTo>
                <a:lnTo>
                  <a:pt x="2050620" y="0"/>
                </a:lnTo>
                <a:lnTo>
                  <a:pt x="2050620" y="895059"/>
                </a:lnTo>
                <a:lnTo>
                  <a:pt x="0" y="8950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559331" y="6124286"/>
            <a:ext cx="1537036" cy="372472"/>
          </a:xfrm>
          <a:custGeom>
            <a:avLst/>
            <a:gdLst/>
            <a:ahLst/>
            <a:cxnLst/>
            <a:rect l="l" t="t" r="r" b="b"/>
            <a:pathLst>
              <a:path w="2305554" h="558708">
                <a:moveTo>
                  <a:pt x="0" y="0"/>
                </a:moveTo>
                <a:lnTo>
                  <a:pt x="2305554" y="0"/>
                </a:lnTo>
                <a:lnTo>
                  <a:pt x="2305554" y="558708"/>
                </a:lnTo>
                <a:lnTo>
                  <a:pt x="0" y="5587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04736" y="6015298"/>
            <a:ext cx="557241" cy="557241"/>
          </a:xfrm>
          <a:custGeom>
            <a:avLst/>
            <a:gdLst/>
            <a:ahLst/>
            <a:cxnLst/>
            <a:rect l="l" t="t" r="r" b="b"/>
            <a:pathLst>
              <a:path w="835862" h="835862">
                <a:moveTo>
                  <a:pt x="0" y="0"/>
                </a:moveTo>
                <a:lnTo>
                  <a:pt x="835862" y="0"/>
                </a:lnTo>
                <a:lnTo>
                  <a:pt x="835862" y="835862"/>
                </a:lnTo>
                <a:lnTo>
                  <a:pt x="0" y="8358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343915" y="6012054"/>
            <a:ext cx="641179" cy="518337"/>
          </a:xfrm>
          <a:custGeom>
            <a:avLst/>
            <a:gdLst/>
            <a:ahLst/>
            <a:cxnLst/>
            <a:rect l="l" t="t" r="r" b="b"/>
            <a:pathLst>
              <a:path w="961769" h="777505">
                <a:moveTo>
                  <a:pt x="0" y="0"/>
                </a:moveTo>
                <a:lnTo>
                  <a:pt x="961769" y="0"/>
                </a:lnTo>
                <a:lnTo>
                  <a:pt x="961769" y="777505"/>
                </a:lnTo>
                <a:lnTo>
                  <a:pt x="0" y="77750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559506" y="6016940"/>
            <a:ext cx="1488453" cy="547007"/>
          </a:xfrm>
          <a:custGeom>
            <a:avLst/>
            <a:gdLst/>
            <a:ahLst/>
            <a:cxnLst/>
            <a:rect l="l" t="t" r="r" b="b"/>
            <a:pathLst>
              <a:path w="2232679" h="820510">
                <a:moveTo>
                  <a:pt x="0" y="0"/>
                </a:moveTo>
                <a:lnTo>
                  <a:pt x="2232679" y="0"/>
                </a:lnTo>
                <a:lnTo>
                  <a:pt x="2232679" y="820510"/>
                </a:lnTo>
                <a:lnTo>
                  <a:pt x="0" y="8205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249448" y="5977212"/>
            <a:ext cx="1075417" cy="604922"/>
          </a:xfrm>
          <a:custGeom>
            <a:avLst/>
            <a:gdLst/>
            <a:ahLst/>
            <a:cxnLst/>
            <a:rect l="l" t="t" r="r" b="b"/>
            <a:pathLst>
              <a:path w="1613125" h="907383">
                <a:moveTo>
                  <a:pt x="0" y="0"/>
                </a:moveTo>
                <a:lnTo>
                  <a:pt x="1613125" y="0"/>
                </a:lnTo>
                <a:lnTo>
                  <a:pt x="1613125" y="907383"/>
                </a:lnTo>
                <a:lnTo>
                  <a:pt x="0" y="90738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81303" y="3573558"/>
            <a:ext cx="10112867" cy="964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1"/>
              </a:lnSpc>
            </a:pPr>
            <a:r>
              <a:rPr lang="en-US" sz="3200" spc="13" dirty="0" err="1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Oʻzbekiston</a:t>
            </a:r>
            <a:r>
              <a:rPr lang="en-US" sz="3200" spc="13" dirty="0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 </a:t>
            </a:r>
            <a:r>
              <a:rPr lang="en-US" sz="3200" spc="13" dirty="0" err="1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Respublikasi</a:t>
            </a:r>
            <a:r>
              <a:rPr lang="en-US" sz="3200" spc="13" dirty="0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 </a:t>
            </a:r>
            <a:r>
              <a:rPr lang="en-US" sz="3200" spc="13" dirty="0" err="1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Vazirlar</a:t>
            </a:r>
            <a:r>
              <a:rPr lang="en-US" sz="3200" spc="13" dirty="0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 </a:t>
            </a:r>
            <a:r>
              <a:rPr lang="en-US" sz="3200" spc="13" dirty="0" err="1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Mahkamasi</a:t>
            </a:r>
            <a:r>
              <a:rPr lang="en-US" sz="3200" spc="13" dirty="0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 </a:t>
            </a:r>
            <a:r>
              <a:rPr lang="en-US" sz="3200" spc="13" dirty="0" err="1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huzuridagi</a:t>
            </a:r>
            <a:endParaRPr lang="en-US" sz="3200" spc="13" dirty="0">
              <a:solidFill>
                <a:srgbClr val="FFFFFF"/>
              </a:solidFill>
              <a:latin typeface="Bebas Neue Cyrillic"/>
              <a:ea typeface="Bebas Neue Cyrillic"/>
              <a:cs typeface="Bebas Neue Cyrillic"/>
              <a:sym typeface="Bebas Neue Cyrillic"/>
            </a:endParaRPr>
          </a:p>
          <a:p>
            <a:pPr algn="ctr">
              <a:lnSpc>
                <a:spcPts val="4462"/>
              </a:lnSpc>
            </a:pPr>
            <a:r>
              <a:rPr lang="en-US" sz="3200" spc="17" dirty="0" err="1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Biznes</a:t>
            </a:r>
            <a:r>
              <a:rPr lang="en-US" sz="3200" spc="17" dirty="0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 </a:t>
            </a:r>
            <a:r>
              <a:rPr lang="en-US" sz="3200" spc="17" dirty="0" err="1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va</a:t>
            </a:r>
            <a:r>
              <a:rPr lang="en-US" sz="3200" spc="17" dirty="0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 </a:t>
            </a:r>
            <a:r>
              <a:rPr lang="en-US" sz="3200" spc="17" dirty="0" err="1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tadbirkorlik</a:t>
            </a:r>
            <a:r>
              <a:rPr lang="en-US" sz="3200" spc="17" dirty="0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 </a:t>
            </a:r>
            <a:r>
              <a:rPr lang="en-US" sz="3200" spc="17" dirty="0" err="1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oliy</a:t>
            </a:r>
            <a:r>
              <a:rPr lang="en-US" sz="3200" spc="17" dirty="0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 </a:t>
            </a:r>
            <a:r>
              <a:rPr lang="en-US" sz="3200" spc="17" dirty="0" err="1">
                <a:solidFill>
                  <a:srgbClr val="FFFFFF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maktabi</a:t>
            </a:r>
            <a:endParaRPr lang="en-US" sz="3200" spc="17" dirty="0">
              <a:solidFill>
                <a:srgbClr val="FFFFFF"/>
              </a:solidFill>
              <a:latin typeface="Bebas Neue Cyrillic"/>
              <a:ea typeface="Bebas Neue Cyrillic"/>
              <a:cs typeface="Bebas Neue Cyrillic"/>
              <a:sym typeface="Bebas Neue Cyrill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2215" y="0"/>
            <a:ext cx="9601200" cy="1036850"/>
          </a:xfrm>
        </p:spPr>
        <p:txBody>
          <a:bodyPr rtlCol="0">
            <a:normAutofit/>
          </a:bodyPr>
          <a:lstStyle/>
          <a:p>
            <a:r>
              <a:rPr lang="ru-RU" sz="3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Очиқлик</a:t>
            </a:r>
            <a:r>
              <a:rPr lang="ru-RU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ва</a:t>
            </a:r>
            <a:r>
              <a:rPr lang="ru-RU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Шаффофлик</a:t>
            </a:r>
            <a:r>
              <a:rPr lang="ru-RU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индекси</a:t>
            </a:r>
            <a:endParaRPr lang="ru-RU" sz="3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EAD432-0A91-A468-D75C-B45BE2EE6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9387"/>
            <a:ext cx="3900244" cy="22237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C6D222-6E6B-3CAD-6B1C-7D676FF10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7152" y="4466190"/>
            <a:ext cx="4104848" cy="23653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A2186C-E1CA-9B55-8CF4-788A6972BA25}"/>
              </a:ext>
            </a:extLst>
          </p:cNvPr>
          <p:cNvSpPr txBox="1"/>
          <p:nvPr/>
        </p:nvSpPr>
        <p:spPr>
          <a:xfrm>
            <a:off x="3946280" y="2004916"/>
            <a:ext cx="82457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Янгилик</a:t>
            </a:r>
            <a:r>
              <a:rPr lang="ru-RU" sz="3200" b="1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320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Ўзбекистонда</a:t>
            </a:r>
            <a:r>
              <a:rPr lang="ru-RU" sz="320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ННТ </a:t>
            </a:r>
            <a:r>
              <a:rPr lang="ru-RU" sz="320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фаолиятининг</a:t>
            </a:r>
            <a:r>
              <a:rPr lang="ru-RU" sz="320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очиқлик</a:t>
            </a:r>
            <a:r>
              <a:rPr lang="ru-RU" sz="320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индекси</a:t>
            </a:r>
            <a:r>
              <a:rPr lang="ru-RU" sz="320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жорий</a:t>
            </a:r>
            <a:r>
              <a:rPr lang="ru-RU" sz="320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этилди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7CD4F4-D3E0-2D31-297E-BBB0D6C0FADE}"/>
              </a:ext>
            </a:extLst>
          </p:cNvPr>
          <p:cNvSpPr txBox="1"/>
          <p:nvPr/>
        </p:nvSpPr>
        <p:spPr>
          <a:xfrm>
            <a:off x="497498" y="4466190"/>
            <a:ext cx="758965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 </a:t>
            </a:r>
            <a:r>
              <a:rPr lang="ru-RU" sz="3200" b="1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учун</a:t>
            </a:r>
            <a:r>
              <a:rPr lang="ru-RU" sz="3200" b="1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фойдаси</a:t>
            </a:r>
            <a:r>
              <a:rPr lang="ru-RU" sz="3200" b="1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320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Шаффоф</a:t>
            </a:r>
            <a:r>
              <a:rPr lang="ru-RU" sz="320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ташкилот</a:t>
            </a:r>
            <a:r>
              <a:rPr lang="ru-RU" sz="320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доимо ОАВ </a:t>
            </a:r>
            <a:r>
              <a:rPr lang="ru-RU" sz="320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320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жамоатчилик</a:t>
            </a:r>
            <a:r>
              <a:rPr lang="ru-RU" sz="320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эътиборида</a:t>
            </a:r>
            <a:r>
              <a:rPr lang="ru-RU" sz="320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ижобий</a:t>
            </a:r>
            <a:r>
              <a:rPr lang="ru-RU" sz="320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имижга</a:t>
            </a:r>
            <a:r>
              <a:rPr lang="ru-RU" sz="320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эга</a:t>
            </a:r>
            <a:r>
              <a:rPr lang="ru-RU" sz="320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бўлади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72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3616" y="167374"/>
            <a:ext cx="9601200" cy="1036850"/>
          </a:xfrm>
        </p:spPr>
        <p:txBody>
          <a:bodyPr rtlCol="0">
            <a:normAutofit/>
          </a:bodyPr>
          <a:lstStyle/>
          <a:p>
            <a:r>
              <a:rPr lang="ru-RU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ОАВ </a:t>
            </a:r>
            <a:r>
              <a:rPr lang="ru-RU" sz="36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Блогерлар</a:t>
            </a:r>
            <a:r>
              <a:rPr lang="ru-RU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билан </a:t>
            </a:r>
            <a:r>
              <a:rPr lang="ru-RU" sz="36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ҳамкорлик</a:t>
            </a:r>
            <a:endParaRPr lang="ru-RU" sz="3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826476" y="1846385"/>
            <a:ext cx="10937631" cy="4343400"/>
          </a:xfrm>
        </p:spPr>
        <p:txBody>
          <a:bodyPr rtlCol="0"/>
          <a:lstStyle/>
          <a:p>
            <a:pPr lvl="0"/>
            <a:r>
              <a:rPr lang="ru-RU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Замонавий</a:t>
            </a:r>
            <a: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ёндашув</a:t>
            </a:r>
            <a: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Фақат</a:t>
            </a:r>
            <a:r>
              <a:rPr lang="ru-RU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пресс-релиз </a:t>
            </a:r>
            <a:r>
              <a:rPr lang="ru-RU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эмас</a:t>
            </a:r>
            <a:r>
              <a:rPr lang="ru-RU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балки </a:t>
            </a:r>
            <a:r>
              <a:rPr lang="ru-RU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блогерлар</a:t>
            </a:r>
            <a:r>
              <a:rPr lang="ru-RU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билан </a:t>
            </a:r>
            <a:r>
              <a:rPr lang="ru-RU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бирга</a:t>
            </a:r>
            <a:r>
              <a:rPr lang="ru-RU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ижтимоий</a:t>
            </a:r>
            <a:r>
              <a:rPr lang="ru-RU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экспедициялар</a:t>
            </a:r>
            <a:r>
              <a:rPr lang="ru-RU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ташкил</a:t>
            </a:r>
            <a:r>
              <a:rPr lang="ru-RU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этиш</a:t>
            </a:r>
            <a:r>
              <a:rPr lang="ru-RU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Тред:</a:t>
            </a:r>
            <a:r>
              <a:rPr lang="ru-RU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Микро-</a:t>
            </a:r>
            <a:r>
              <a:rPr lang="ru-RU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инфлюенсерлар</a:t>
            </a:r>
            <a:r>
              <a:rPr lang="ru-RU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кичик</a:t>
            </a:r>
            <a:r>
              <a:rPr lang="ru-RU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лекин</a:t>
            </a:r>
            <a:r>
              <a:rPr lang="ru-RU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фаол</a:t>
            </a:r>
            <a:r>
              <a:rPr lang="ru-RU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аудиторияли</a:t>
            </a:r>
            <a:r>
              <a:rPr lang="ru-RU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блогерлар</a:t>
            </a:r>
            <a:r>
              <a:rPr lang="ru-RU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билан </a:t>
            </a:r>
            <a:r>
              <a:rPr lang="ru-RU" sz="36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ишлаш</a:t>
            </a:r>
            <a:r>
              <a:rPr lang="ru-RU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992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539" y="167375"/>
            <a:ext cx="9601200" cy="1036850"/>
          </a:xfrm>
        </p:spPr>
        <p:txBody>
          <a:bodyPr rtlCol="0">
            <a:normAutofit/>
          </a:bodyPr>
          <a:lstStyle/>
          <a:p>
            <a:r>
              <a:rPr lang="ru-RU" sz="36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Кризисли</a:t>
            </a:r>
            <a:r>
              <a:rPr lang="ru-RU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коммуникация (</a:t>
            </a:r>
            <a:r>
              <a:rPr lang="ru-RU" sz="36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Crisis</a:t>
            </a:r>
            <a:r>
              <a:rPr lang="ru-RU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PR)</a:t>
            </a:r>
            <a:endParaRPr lang="ru-RU" sz="36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295400" y="2057400"/>
            <a:ext cx="4800600" cy="1863969"/>
          </a:xfrm>
        </p:spPr>
        <p:txBody>
          <a:bodyPr rtlCol="0">
            <a:noAutofit/>
          </a:bodyPr>
          <a:lstStyle/>
          <a:p>
            <a:pPr lvl="0"/>
            <a:r>
              <a:rPr lang="ru-RU" sz="2800" b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Жаҳон</a:t>
            </a:r>
            <a:r>
              <a:rPr lang="ru-RU" sz="28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тажрибаси</a:t>
            </a:r>
            <a:r>
              <a:rPr lang="ru-RU" sz="28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:</a:t>
            </a:r>
            <a:r>
              <a:rPr lang="ru-RU" sz="2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 </a:t>
            </a:r>
            <a:r>
              <a:rPr lang="ru-RU" sz="2800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Салбий</a:t>
            </a:r>
            <a:r>
              <a:rPr lang="ru-RU" sz="2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хабар </a:t>
            </a:r>
            <a:r>
              <a:rPr lang="ru-RU" sz="2800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чиққанда</a:t>
            </a:r>
            <a:r>
              <a:rPr lang="ru-RU" sz="2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илк</a:t>
            </a:r>
            <a:r>
              <a:rPr lang="ru-RU" sz="2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2 </a:t>
            </a:r>
            <a:r>
              <a:rPr lang="ru-RU" sz="2800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соат</a:t>
            </a:r>
            <a:r>
              <a:rPr lang="ru-RU" sz="2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ичида</a:t>
            </a:r>
            <a:r>
              <a:rPr lang="ru-RU" sz="2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расмий</a:t>
            </a:r>
            <a:r>
              <a:rPr lang="ru-RU" sz="2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муносабат</a:t>
            </a:r>
            <a:r>
              <a:rPr lang="ru-RU" sz="2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билдириш</a:t>
            </a:r>
            <a:r>
              <a:rPr lang="ru-RU" sz="2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шарт</a:t>
            </a:r>
            <a:r>
              <a:rPr lang="ru-RU" sz="2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ru-RU" sz="2800" b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Қоида</a:t>
            </a:r>
            <a:r>
              <a:rPr lang="ru-RU" sz="28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:</a:t>
            </a:r>
            <a:r>
              <a:rPr lang="ru-RU" sz="2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 </a:t>
            </a:r>
            <a:r>
              <a:rPr lang="ru-RU" sz="2800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Ҳақиқатни</a:t>
            </a:r>
            <a:r>
              <a:rPr lang="ru-RU" sz="2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яширмаслик</a:t>
            </a:r>
            <a:r>
              <a:rPr lang="ru-RU" sz="2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хатони</a:t>
            </a:r>
            <a:r>
              <a:rPr lang="ru-RU" sz="2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тан</a:t>
            </a:r>
            <a:r>
              <a:rPr lang="ru-RU" sz="2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олиш</a:t>
            </a:r>
            <a:r>
              <a:rPr lang="ru-RU" sz="2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ва</a:t>
            </a:r>
            <a:r>
              <a:rPr lang="ru-RU" sz="2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ечимни</a:t>
            </a:r>
            <a:r>
              <a:rPr lang="ru-RU" sz="28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кўрсатиш</a:t>
            </a:r>
            <a:endParaRPr lang="ru-RU" sz="2800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270A7C-F765-52DE-385E-2A89A1C17B4A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l="7289" r="7289"/>
          <a:stretch/>
        </p:blipFill>
        <p:spPr/>
      </p:pic>
    </p:spTree>
    <p:extLst>
      <p:ext uri="{BB962C8B-B14F-4D97-AF65-F5344CB8AC3E}">
        <p14:creationId xmlns:p14="http://schemas.microsoft.com/office/powerpoint/2010/main" val="18884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2B45AD-EC2E-D68F-5E65-E155FD20D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4047" y="449230"/>
            <a:ext cx="6400800" cy="2560320"/>
          </a:xfrm>
        </p:spPr>
        <p:txBody>
          <a:bodyPr/>
          <a:lstStyle/>
          <a:p>
            <a:pPr algn="ctr"/>
            <a:r>
              <a:rPr lang="ru-RU" b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Ижтимоий</a:t>
            </a:r>
            <a:r>
              <a:rPr lang="ru-RU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шериклик</a:t>
            </a:r>
            <a:r>
              <a:rPr lang="ru-RU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 — PR </a:t>
            </a:r>
            <a:r>
              <a:rPr lang="ru-RU" b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имконияти</a:t>
            </a:r>
            <a:endParaRPr lang="ru-RU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ACBB5A-CC4C-B654-CE39-B666EE67BE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0275" y="3429001"/>
            <a:ext cx="7901355" cy="2708030"/>
          </a:xfrm>
        </p:spPr>
        <p:txBody>
          <a:bodyPr>
            <a:normAutofit/>
          </a:bodyPr>
          <a:lstStyle/>
          <a:p>
            <a:pPr lvl="0"/>
            <a:r>
              <a:rPr lang="ru-RU" b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Матн</a:t>
            </a:r>
            <a:r>
              <a:rPr lang="ru-RU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:</a:t>
            </a:r>
            <a:r>
              <a:rPr lang="ru-RU" dirty="0">
                <a:solidFill>
                  <a:schemeClr val="tx2">
                    <a:lumMod val="95000"/>
                    <a:lumOff val="5000"/>
                  </a:schemeClr>
                </a:solidFill>
              </a:rPr>
              <a:t> Давлат </a:t>
            </a:r>
            <a:r>
              <a:rPr lang="ru-RU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ижтимоий</a:t>
            </a:r>
            <a:r>
              <a:rPr lang="ru-RU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буюртмаларини</a:t>
            </a:r>
            <a:r>
              <a:rPr lang="ru-RU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бажаришда</a:t>
            </a:r>
            <a:r>
              <a:rPr lang="ru-RU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ННТнинг</a:t>
            </a:r>
            <a:r>
              <a:rPr lang="ru-RU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профессионаллигини</a:t>
            </a:r>
            <a:r>
              <a:rPr lang="ru-RU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намойиш</a:t>
            </a:r>
            <a:r>
              <a:rPr lang="ru-RU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этиш</a:t>
            </a:r>
            <a:r>
              <a:rPr lang="ru-RU" dirty="0">
                <a:solidFill>
                  <a:schemeClr val="tx2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ru-RU" b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Натижа</a:t>
            </a:r>
            <a:r>
              <a:rPr lang="ru-RU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:</a:t>
            </a:r>
            <a:r>
              <a:rPr lang="ru-RU" dirty="0">
                <a:solidFill>
                  <a:schemeClr val="tx2">
                    <a:lumMod val="95000"/>
                    <a:lumOff val="5000"/>
                  </a:schemeClr>
                </a:solidFill>
              </a:rPr>
              <a:t> Бу </a:t>
            </a:r>
            <a:r>
              <a:rPr lang="ru-RU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ташкилотнинг</a:t>
            </a:r>
            <a:r>
              <a:rPr lang="ru-RU" dirty="0">
                <a:solidFill>
                  <a:schemeClr val="tx2">
                    <a:lumMod val="95000"/>
                    <a:lumOff val="5000"/>
                  </a:schemeClr>
                </a:solidFill>
              </a:rPr>
              <a:t> "</a:t>
            </a:r>
            <a:r>
              <a:rPr lang="ru-RU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давлатнинг</a:t>
            </a:r>
            <a:r>
              <a:rPr lang="ru-RU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ишончли</a:t>
            </a:r>
            <a:r>
              <a:rPr lang="ru-RU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ҳамкори</a:t>
            </a:r>
            <a:r>
              <a:rPr lang="ru-RU" dirty="0">
                <a:solidFill>
                  <a:schemeClr val="tx2">
                    <a:lumMod val="95000"/>
                    <a:lumOff val="5000"/>
                  </a:schemeClr>
                </a:solidFill>
              </a:rPr>
              <a:t>" </a:t>
            </a:r>
            <a:r>
              <a:rPr lang="ru-RU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сифатидаги</a:t>
            </a:r>
            <a:r>
              <a:rPr lang="ru-RU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брендини</a:t>
            </a:r>
            <a:r>
              <a:rPr lang="ru-RU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мустаҳкамлайди</a:t>
            </a:r>
            <a:endParaRPr lang="ru-RU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55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7996F6-766C-CA48-4D26-3D6E4EF10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6031" y="0"/>
            <a:ext cx="9601200" cy="1036850"/>
          </a:xfrm>
        </p:spPr>
        <p:txBody>
          <a:bodyPr>
            <a:normAutofit/>
          </a:bodyPr>
          <a:lstStyle/>
          <a:p>
            <a:r>
              <a:rPr lang="ru-RU" sz="3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Сунъий</a:t>
            </a:r>
            <a:r>
              <a:rPr lang="ru-RU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интеллект (AI) PR </a:t>
            </a:r>
            <a:r>
              <a:rPr lang="ru-RU" sz="3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хизматида</a:t>
            </a:r>
            <a:endParaRPr lang="ru-RU" sz="3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A91A40-0519-CC85-43ED-7CEA3B200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769" y="2013438"/>
            <a:ext cx="4788877" cy="4844562"/>
          </a:xfrm>
        </p:spPr>
        <p:txBody>
          <a:bodyPr/>
          <a:lstStyle/>
          <a:p>
            <a:pPr lvl="0"/>
            <a:r>
              <a:rPr lang="ru-RU" sz="2800" b="1" dirty="0">
                <a:solidFill>
                  <a:schemeClr val="tx2"/>
                </a:solidFill>
              </a:rPr>
              <a:t>Тренд 2025:</a:t>
            </a:r>
            <a:r>
              <a:rPr lang="ru-RU" sz="2800" dirty="0">
                <a:solidFill>
                  <a:schemeClr val="tx2"/>
                </a:solidFill>
              </a:rPr>
              <a:t> </a:t>
            </a:r>
            <a:r>
              <a:rPr lang="ru-RU" sz="2800" dirty="0" err="1">
                <a:solidFill>
                  <a:schemeClr val="tx2"/>
                </a:solidFill>
              </a:rPr>
              <a:t>ННТларнинг</a:t>
            </a:r>
            <a:r>
              <a:rPr lang="ru-RU" sz="2800" dirty="0">
                <a:solidFill>
                  <a:schemeClr val="tx2"/>
                </a:solidFill>
              </a:rPr>
              <a:t> 60% дан </a:t>
            </a:r>
            <a:r>
              <a:rPr lang="ru-RU" sz="2800" dirty="0" err="1">
                <a:solidFill>
                  <a:schemeClr val="tx2"/>
                </a:solidFill>
              </a:rPr>
              <a:t>ортиғи</a:t>
            </a:r>
            <a:r>
              <a:rPr lang="ru-RU" sz="2800" dirty="0">
                <a:solidFill>
                  <a:schemeClr val="tx2"/>
                </a:solidFill>
              </a:rPr>
              <a:t> контент </a:t>
            </a:r>
            <a:r>
              <a:rPr lang="ru-RU" sz="2800" dirty="0" err="1">
                <a:solidFill>
                  <a:schemeClr val="tx2"/>
                </a:solidFill>
              </a:rPr>
              <a:t>яратиш</a:t>
            </a:r>
            <a:r>
              <a:rPr lang="ru-RU" sz="2800" dirty="0">
                <a:solidFill>
                  <a:schemeClr val="tx2"/>
                </a:solidFill>
              </a:rPr>
              <a:t> </a:t>
            </a:r>
            <a:r>
              <a:rPr lang="ru-RU" sz="2800" dirty="0" err="1">
                <a:solidFill>
                  <a:schemeClr val="tx2"/>
                </a:solidFill>
              </a:rPr>
              <a:t>ва</a:t>
            </a:r>
            <a:r>
              <a:rPr lang="ru-RU" sz="2800" dirty="0">
                <a:solidFill>
                  <a:schemeClr val="tx2"/>
                </a:solidFill>
              </a:rPr>
              <a:t> мониторинг </a:t>
            </a:r>
            <a:r>
              <a:rPr lang="ru-RU" sz="2800" dirty="0" err="1">
                <a:solidFill>
                  <a:schemeClr val="tx2"/>
                </a:solidFill>
              </a:rPr>
              <a:t>учун</a:t>
            </a:r>
            <a:r>
              <a:rPr lang="ru-RU" sz="2800" dirty="0">
                <a:solidFill>
                  <a:schemeClr val="tx2"/>
                </a:solidFill>
              </a:rPr>
              <a:t> AI дан </a:t>
            </a:r>
            <a:r>
              <a:rPr lang="ru-RU" sz="2800" dirty="0" err="1">
                <a:solidFill>
                  <a:schemeClr val="tx2"/>
                </a:solidFill>
              </a:rPr>
              <a:t>фойдаланмоқда</a:t>
            </a:r>
            <a:r>
              <a:rPr lang="ru-RU" sz="2800" dirty="0">
                <a:solidFill>
                  <a:schemeClr val="tx2"/>
                </a:solidFill>
              </a:rPr>
              <a:t>.</a:t>
            </a:r>
          </a:p>
          <a:p>
            <a:pPr lvl="0"/>
            <a:r>
              <a:rPr lang="ru-RU" sz="2800" b="1" dirty="0" err="1">
                <a:solidFill>
                  <a:schemeClr val="tx2"/>
                </a:solidFill>
              </a:rPr>
              <a:t>Имконият</a:t>
            </a:r>
            <a:r>
              <a:rPr lang="ru-RU" sz="2800" b="1" dirty="0">
                <a:solidFill>
                  <a:schemeClr val="tx2"/>
                </a:solidFill>
              </a:rPr>
              <a:t>:</a:t>
            </a:r>
            <a:r>
              <a:rPr lang="ru-RU" sz="2800" dirty="0">
                <a:solidFill>
                  <a:schemeClr val="tx2"/>
                </a:solidFill>
              </a:rPr>
              <a:t> </a:t>
            </a:r>
            <a:r>
              <a:rPr lang="ru-RU" sz="2800" dirty="0" err="1">
                <a:solidFill>
                  <a:schemeClr val="tx2"/>
                </a:solidFill>
              </a:rPr>
              <a:t>Кўп</a:t>
            </a:r>
            <a:r>
              <a:rPr lang="ru-RU" sz="2800" dirty="0">
                <a:solidFill>
                  <a:schemeClr val="tx2"/>
                </a:solidFill>
              </a:rPr>
              <a:t> </a:t>
            </a:r>
            <a:r>
              <a:rPr lang="ru-RU" sz="2800" dirty="0" err="1">
                <a:solidFill>
                  <a:schemeClr val="tx2"/>
                </a:solidFill>
              </a:rPr>
              <a:t>тилли</a:t>
            </a:r>
            <a:r>
              <a:rPr lang="ru-RU" sz="2800" dirty="0">
                <a:solidFill>
                  <a:schemeClr val="tx2"/>
                </a:solidFill>
              </a:rPr>
              <a:t> контент (</a:t>
            </a:r>
            <a:r>
              <a:rPr lang="ru-RU" sz="2800" dirty="0" err="1">
                <a:solidFill>
                  <a:schemeClr val="tx2"/>
                </a:solidFill>
              </a:rPr>
              <a:t>Ўзбек</a:t>
            </a:r>
            <a:r>
              <a:rPr lang="ru-RU" sz="2800" dirty="0">
                <a:solidFill>
                  <a:schemeClr val="tx2"/>
                </a:solidFill>
              </a:rPr>
              <a:t>, Рус, </a:t>
            </a:r>
            <a:r>
              <a:rPr lang="ru-RU" sz="2800" dirty="0" err="1">
                <a:solidFill>
                  <a:schemeClr val="tx2"/>
                </a:solidFill>
              </a:rPr>
              <a:t>Инглиз</a:t>
            </a:r>
            <a:r>
              <a:rPr lang="ru-RU" sz="2800" dirty="0">
                <a:solidFill>
                  <a:schemeClr val="tx2"/>
                </a:solidFill>
              </a:rPr>
              <a:t>) </a:t>
            </a:r>
            <a:r>
              <a:rPr lang="ru-RU" sz="2800" dirty="0" err="1">
                <a:solidFill>
                  <a:schemeClr val="tx2"/>
                </a:solidFill>
              </a:rPr>
              <a:t>яратиш</a:t>
            </a:r>
            <a:r>
              <a:rPr lang="ru-RU" sz="2800" dirty="0">
                <a:solidFill>
                  <a:schemeClr val="tx2"/>
                </a:solidFill>
              </a:rPr>
              <a:t> </a:t>
            </a:r>
            <a:r>
              <a:rPr lang="ru-RU" sz="2800" dirty="0" err="1">
                <a:solidFill>
                  <a:schemeClr val="tx2"/>
                </a:solidFill>
              </a:rPr>
              <a:t>орқали</a:t>
            </a:r>
            <a:r>
              <a:rPr lang="ru-RU" sz="2800" dirty="0">
                <a:solidFill>
                  <a:schemeClr val="tx2"/>
                </a:solidFill>
              </a:rPr>
              <a:t> </a:t>
            </a:r>
            <a:r>
              <a:rPr lang="ru-RU" sz="2800" dirty="0" err="1">
                <a:solidFill>
                  <a:schemeClr val="tx2"/>
                </a:solidFill>
              </a:rPr>
              <a:t>халқаро</a:t>
            </a:r>
            <a:r>
              <a:rPr lang="ru-RU" sz="2800" dirty="0">
                <a:solidFill>
                  <a:schemeClr val="tx2"/>
                </a:solidFill>
              </a:rPr>
              <a:t> </a:t>
            </a:r>
            <a:r>
              <a:rPr lang="ru-RU" sz="2800" dirty="0" err="1">
                <a:solidFill>
                  <a:schemeClr val="tx2"/>
                </a:solidFill>
              </a:rPr>
              <a:t>донорларга</a:t>
            </a:r>
            <a:r>
              <a:rPr lang="ru-RU" sz="2800" dirty="0">
                <a:solidFill>
                  <a:schemeClr val="tx2"/>
                </a:solidFill>
              </a:rPr>
              <a:t> </a:t>
            </a:r>
            <a:r>
              <a:rPr lang="ru-RU" sz="2800" dirty="0" err="1">
                <a:solidFill>
                  <a:schemeClr val="tx2"/>
                </a:solidFill>
              </a:rPr>
              <a:t>чиқиш</a:t>
            </a:r>
            <a:r>
              <a:rPr lang="ru-RU" sz="2800" dirty="0">
                <a:solidFill>
                  <a:schemeClr val="tx2"/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D568F0-5AEF-6912-434E-250FC4B68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9964" y="1556971"/>
            <a:ext cx="6412036" cy="466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48749-8067-0E7C-B696-D17AEAF52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7031" y="343056"/>
            <a:ext cx="9601200" cy="1036850"/>
          </a:xfrm>
        </p:spPr>
        <p:txBody>
          <a:bodyPr>
            <a:noAutofit/>
          </a:bodyPr>
          <a:lstStyle/>
          <a:p>
            <a:r>
              <a:rPr lang="ru-RU" sz="3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Самарадорликни</a:t>
            </a:r>
            <a:r>
              <a:rPr lang="ru-RU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ўлчаш</a:t>
            </a:r>
            <a:r>
              <a:rPr lang="ru-RU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(KPI)</a:t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9168F5-1636-69AA-27FC-519EEA53B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508" y="1776047"/>
            <a:ext cx="4800600" cy="4343400"/>
          </a:xfrm>
        </p:spPr>
        <p:txBody>
          <a:bodyPr>
            <a:normAutofit fontScale="92500"/>
          </a:bodyPr>
          <a:lstStyle/>
          <a:p>
            <a:pPr lvl="0"/>
            <a:r>
              <a:rPr lang="ru-RU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Кўрсаткичлар</a:t>
            </a:r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u-RU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Медиада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тилга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олиниш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сони </a:t>
            </a:r>
            <a:r>
              <a:rPr lang="ru-RU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сифати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/>
            <a:r>
              <a:rPr lang="ru-RU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Ижтимоий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тармоқлардаги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фаоллик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Engagement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rate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lvl="1"/>
            <a:r>
              <a:rPr lang="ru-RU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Жалб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қилинган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инвестициялар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кўнгиллилар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сони.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063722-7EAF-8901-2940-A68A0C703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50212"/>
            <a:ext cx="6096000" cy="530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6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D3DCB2-3570-1037-75BF-3CC897A9A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1631" y="396477"/>
            <a:ext cx="6400800" cy="134440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err="1">
                <a:solidFill>
                  <a:schemeClr val="accent1">
                    <a:lumMod val="75000"/>
                  </a:schemeClr>
                </a:solidFill>
              </a:rPr>
              <a:t>Хулоса</a:t>
            </a: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4400" b="1" dirty="0" err="1">
                <a:solidFill>
                  <a:schemeClr val="accent1">
                    <a:lumMod val="75000"/>
                  </a:schemeClr>
                </a:solidFill>
              </a:rPr>
              <a:t>ва</a:t>
            </a: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4400" b="1" dirty="0" err="1">
                <a:solidFill>
                  <a:schemeClr val="accent1">
                    <a:lumMod val="75000"/>
                  </a:schemeClr>
                </a:solidFill>
              </a:rPr>
              <a:t>истиқбол</a:t>
            </a:r>
            <a:endParaRPr lang="ru-RU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420EE1-7327-9AE6-D6D8-1C48582A10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677" y="2039815"/>
            <a:ext cx="7250723" cy="3481754"/>
          </a:xfrm>
        </p:spPr>
        <p:txBody>
          <a:bodyPr>
            <a:normAutofit/>
          </a:bodyPr>
          <a:lstStyle/>
          <a:p>
            <a:pPr lvl="0"/>
            <a:r>
              <a:rPr lang="ru-RU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Хулоса</a:t>
            </a:r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Кучли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бренд </a:t>
            </a:r>
            <a:r>
              <a:rPr lang="ru-RU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ННТга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нафақат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маблағ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балки </a:t>
            </a:r>
            <a:r>
              <a:rPr lang="ru-RU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энг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муҳими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 </a:t>
            </a:r>
            <a:r>
              <a:rPr lang="ru-RU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жамият</a:t>
            </a:r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ишончини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олиб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келади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Шиор</a:t>
            </a:r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"</a:t>
            </a:r>
            <a:r>
              <a:rPr lang="ru-RU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Шаффоф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фаолият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мустаҳкам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бренд!"</a:t>
            </a:r>
          </a:p>
        </p:txBody>
      </p:sp>
      <p:grpSp>
        <p:nvGrpSpPr>
          <p:cNvPr id="4" name="Group 28">
            <a:extLst>
              <a:ext uri="{FF2B5EF4-FFF2-40B4-BE49-F238E27FC236}">
                <a16:creationId xmlns:a16="http://schemas.microsoft.com/office/drawing/2014/main" id="{72F75A1C-6E17-488F-94ED-5415409C864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70306" y="1416517"/>
            <a:ext cx="5521693" cy="5246688"/>
            <a:chOff x="5171770" y="462618"/>
            <a:chExt cx="4433131" cy="3708400"/>
          </a:xfrm>
        </p:grpSpPr>
        <p:sp>
          <p:nvSpPr>
            <p:cNvPr id="5" name="Freeform 29">
              <a:extLst>
                <a:ext uri="{FF2B5EF4-FFF2-40B4-BE49-F238E27FC236}">
                  <a16:creationId xmlns:a16="http://schemas.microsoft.com/office/drawing/2014/main" id="{AEE4D66C-BC3B-4566-93C5-82F14F99E7C0}"/>
                </a:ext>
              </a:extLst>
            </p:cNvPr>
            <p:cNvSpPr/>
            <p:nvPr/>
          </p:nvSpPr>
          <p:spPr>
            <a:xfrm>
              <a:off x="5171770" y="462618"/>
              <a:ext cx="4433131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43053" r="-4261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51938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20" y="-1360243"/>
            <a:ext cx="12335074" cy="8218243"/>
          </a:xfrm>
          <a:custGeom>
            <a:avLst/>
            <a:gdLst/>
            <a:ahLst/>
            <a:cxnLst/>
            <a:rect l="l" t="t" r="r" b="b"/>
            <a:pathLst>
              <a:path w="18502611" h="12327365">
                <a:moveTo>
                  <a:pt x="0" y="0"/>
                </a:moveTo>
                <a:lnTo>
                  <a:pt x="18502611" y="0"/>
                </a:lnTo>
                <a:lnTo>
                  <a:pt x="18502611" y="12327365"/>
                </a:lnTo>
                <a:lnTo>
                  <a:pt x="0" y="12327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4389060"/>
            <a:ext cx="13048912" cy="2468940"/>
            <a:chOff x="0" y="0"/>
            <a:chExt cx="4177236" cy="7903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77236" cy="790361"/>
            </a:xfrm>
            <a:custGeom>
              <a:avLst/>
              <a:gdLst/>
              <a:ahLst/>
              <a:cxnLst/>
              <a:rect l="l" t="t" r="r" b="b"/>
              <a:pathLst>
                <a:path w="4177236" h="790361">
                  <a:moveTo>
                    <a:pt x="0" y="0"/>
                  </a:moveTo>
                  <a:lnTo>
                    <a:pt x="4177236" y="0"/>
                  </a:lnTo>
                  <a:lnTo>
                    <a:pt x="4177236" y="790361"/>
                  </a:lnTo>
                  <a:lnTo>
                    <a:pt x="0" y="790361"/>
                  </a:lnTo>
                  <a:close/>
                </a:path>
              </a:pathLst>
            </a:custGeom>
            <a:gradFill rotWithShape="1">
              <a:gsLst>
                <a:gs pos="0">
                  <a:srgbClr val="06AAAA">
                    <a:alpha val="96000"/>
                  </a:srgbClr>
                </a:gs>
                <a:gs pos="100000">
                  <a:srgbClr val="005B7B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177236" cy="8284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0831" y="4554386"/>
            <a:ext cx="5374059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3000" b="1">
                <a:solidFill>
                  <a:srgbClr val="072C6E"/>
                </a:solidFill>
                <a:latin typeface="Inter Bold"/>
                <a:ea typeface="Inter Bold"/>
                <a:cs typeface="Inter Bold"/>
                <a:sym typeface="Inter Bold"/>
              </a:rPr>
              <a:t>Kontakt ma’lumotlari: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0830" y="4997266"/>
            <a:ext cx="7519840" cy="1712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13"/>
              </a:lnSpc>
            </a:pPr>
            <a:r>
              <a:rPr lang="en-US" sz="2666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Email: info@gsbe.uz </a:t>
            </a:r>
          </a:p>
          <a:p>
            <a:pPr>
              <a:lnSpc>
                <a:spcPts val="3413"/>
              </a:lnSpc>
            </a:pPr>
            <a:r>
              <a:rPr lang="en-US" sz="2666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Veb sayt: www.gsbe.uz</a:t>
            </a:r>
          </a:p>
          <a:p>
            <a:pPr>
              <a:lnSpc>
                <a:spcPts val="3413"/>
              </a:lnSpc>
            </a:pPr>
            <a:r>
              <a:rPr lang="en-US" sz="2666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Adres: Mirobod tumani, Mirobod ko‘chasi, 25</a:t>
            </a:r>
          </a:p>
          <a:p>
            <a:pPr>
              <a:lnSpc>
                <a:spcPts val="3413"/>
              </a:lnSpc>
              <a:spcBef>
                <a:spcPct val="0"/>
              </a:spcBef>
            </a:pPr>
            <a:r>
              <a:rPr lang="en-US" sz="2666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100060, Toshkent, O‘zbekiston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6556" y="479414"/>
            <a:ext cx="11438800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33"/>
              </a:lnSpc>
            </a:pPr>
            <a:r>
              <a:rPr lang="en-US" sz="3333" dirty="0" err="1">
                <a:solidFill>
                  <a:srgbClr val="072C6E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E’tiboringiz</a:t>
            </a:r>
            <a:r>
              <a:rPr lang="uz-Cyrl-UZ" sz="3333" dirty="0">
                <a:solidFill>
                  <a:srgbClr val="072C6E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  </a:t>
            </a:r>
            <a:r>
              <a:rPr lang="en-US" sz="3333" dirty="0" err="1">
                <a:solidFill>
                  <a:srgbClr val="072C6E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uchun</a:t>
            </a:r>
            <a:r>
              <a:rPr lang="en-US" sz="3333" dirty="0">
                <a:solidFill>
                  <a:srgbClr val="072C6E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 </a:t>
            </a:r>
            <a:r>
              <a:rPr lang="uz-Cyrl-UZ" sz="3333" dirty="0">
                <a:solidFill>
                  <a:srgbClr val="072C6E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   </a:t>
            </a:r>
            <a:r>
              <a:rPr lang="en-US" sz="3333" dirty="0" err="1">
                <a:solidFill>
                  <a:srgbClr val="072C6E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rahmat</a:t>
            </a:r>
            <a:r>
              <a:rPr lang="en-US" sz="3333" dirty="0">
                <a:solidFill>
                  <a:srgbClr val="072C6E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 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2">
            <a:extLst>
              <a:ext uri="{FF2B5EF4-FFF2-40B4-BE49-F238E27FC236}">
                <a16:creationId xmlns:a16="http://schemas.microsoft.com/office/drawing/2014/main" id="{AAAC484F-F26B-4F4E-BE36-833E94DC4912}"/>
              </a:ext>
            </a:extLst>
          </p:cNvPr>
          <p:cNvGrpSpPr>
            <a:grpSpLocks/>
          </p:cNvGrpSpPr>
          <p:nvPr/>
        </p:nvGrpSpPr>
        <p:grpSpPr bwMode="auto">
          <a:xfrm>
            <a:off x="7812617" y="0"/>
            <a:ext cx="2928409" cy="559859"/>
            <a:chOff x="0" y="0"/>
            <a:chExt cx="1157124" cy="221031"/>
          </a:xfrm>
        </p:grpSpPr>
        <p:sp>
          <p:nvSpPr>
            <p:cNvPr id="28703" name="Freeform 3">
              <a:extLst>
                <a:ext uri="{FF2B5EF4-FFF2-40B4-BE49-F238E27FC236}">
                  <a16:creationId xmlns:a16="http://schemas.microsoft.com/office/drawing/2014/main" id="{84467FFB-80FC-4E40-B68F-ACE8EA9295E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157125" cy="221031"/>
            </a:xfrm>
            <a:custGeom>
              <a:avLst/>
              <a:gdLst>
                <a:gd name="T0" fmla="*/ 203200 w 1157125"/>
                <a:gd name="T1" fmla="*/ 0 h 221031"/>
                <a:gd name="T2" fmla="*/ 1157125 w 1157125"/>
                <a:gd name="T3" fmla="*/ 0 h 221031"/>
                <a:gd name="T4" fmla="*/ 953925 w 1157125"/>
                <a:gd name="T5" fmla="*/ 221031 h 221031"/>
                <a:gd name="T6" fmla="*/ 0 w 1157125"/>
                <a:gd name="T7" fmla="*/ 221031 h 221031"/>
                <a:gd name="T8" fmla="*/ 203200 w 1157125"/>
                <a:gd name="T9" fmla="*/ 0 h 2210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7125" h="221031">
                  <a:moveTo>
                    <a:pt x="203200" y="0"/>
                  </a:moveTo>
                  <a:lnTo>
                    <a:pt x="1157125" y="0"/>
                  </a:lnTo>
                  <a:lnTo>
                    <a:pt x="953925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A9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200"/>
            </a:p>
          </p:txBody>
        </p:sp>
        <p:sp>
          <p:nvSpPr>
            <p:cNvPr id="28704" name="TextBox 4">
              <a:extLst>
                <a:ext uri="{FF2B5EF4-FFF2-40B4-BE49-F238E27FC236}">
                  <a16:creationId xmlns:a16="http://schemas.microsoft.com/office/drawing/2014/main" id="{4DFB7D67-C5FF-4E4B-8F8E-2EC6A89FBC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600" y="-38100"/>
              <a:ext cx="6096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3867" tIns="33867" rIns="33867" bIns="33867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1775"/>
                </a:lnSpc>
                <a:spcBef>
                  <a:spcPct val="0"/>
                </a:spcBef>
                <a:buNone/>
              </a:pPr>
              <a:endParaRPr lang="ru-RU" altLang="ru-RU" sz="1200"/>
            </a:p>
          </p:txBody>
        </p:sp>
      </p:grpSp>
      <p:grpSp>
        <p:nvGrpSpPr>
          <p:cNvPr id="28675" name="Group 5">
            <a:extLst>
              <a:ext uri="{FF2B5EF4-FFF2-40B4-BE49-F238E27FC236}">
                <a16:creationId xmlns:a16="http://schemas.microsoft.com/office/drawing/2014/main" id="{DA961821-F233-4744-BE03-C4239C0D924E}"/>
              </a:ext>
            </a:extLst>
          </p:cNvPr>
          <p:cNvGrpSpPr>
            <a:grpSpLocks/>
          </p:cNvGrpSpPr>
          <p:nvPr/>
        </p:nvGrpSpPr>
        <p:grpSpPr bwMode="auto">
          <a:xfrm>
            <a:off x="7812617" y="6298142"/>
            <a:ext cx="2928409" cy="559858"/>
            <a:chOff x="0" y="0"/>
            <a:chExt cx="1157124" cy="221031"/>
          </a:xfrm>
        </p:grpSpPr>
        <p:sp>
          <p:nvSpPr>
            <p:cNvPr id="28701" name="Freeform 6">
              <a:extLst>
                <a:ext uri="{FF2B5EF4-FFF2-40B4-BE49-F238E27FC236}">
                  <a16:creationId xmlns:a16="http://schemas.microsoft.com/office/drawing/2014/main" id="{052F6B55-73E7-4758-8078-D5C67344B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157125" cy="221031"/>
            </a:xfrm>
            <a:custGeom>
              <a:avLst/>
              <a:gdLst>
                <a:gd name="T0" fmla="*/ 203200 w 1157125"/>
                <a:gd name="T1" fmla="*/ 0 h 221031"/>
                <a:gd name="T2" fmla="*/ 1157125 w 1157125"/>
                <a:gd name="T3" fmla="*/ 0 h 221031"/>
                <a:gd name="T4" fmla="*/ 953925 w 1157125"/>
                <a:gd name="T5" fmla="*/ 221031 h 221031"/>
                <a:gd name="T6" fmla="*/ 0 w 1157125"/>
                <a:gd name="T7" fmla="*/ 221031 h 221031"/>
                <a:gd name="T8" fmla="*/ 203200 w 1157125"/>
                <a:gd name="T9" fmla="*/ 0 h 2210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7125" h="221031">
                  <a:moveTo>
                    <a:pt x="203200" y="0"/>
                  </a:moveTo>
                  <a:lnTo>
                    <a:pt x="1157125" y="0"/>
                  </a:lnTo>
                  <a:lnTo>
                    <a:pt x="953925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A9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200"/>
            </a:p>
          </p:txBody>
        </p:sp>
        <p:sp>
          <p:nvSpPr>
            <p:cNvPr id="28702" name="TextBox 7">
              <a:extLst>
                <a:ext uri="{FF2B5EF4-FFF2-40B4-BE49-F238E27FC236}">
                  <a16:creationId xmlns:a16="http://schemas.microsoft.com/office/drawing/2014/main" id="{FD6AD384-412F-4EA5-A4B6-5F0D042B55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600" y="-38100"/>
              <a:ext cx="6096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3867" tIns="33867" rIns="33867" bIns="33867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1775"/>
                </a:lnSpc>
                <a:spcBef>
                  <a:spcPct val="0"/>
                </a:spcBef>
                <a:buNone/>
              </a:pPr>
              <a:endParaRPr lang="ru-RU" altLang="ru-RU" sz="1200"/>
            </a:p>
          </p:txBody>
        </p:sp>
      </p:grpSp>
      <p:grpSp>
        <p:nvGrpSpPr>
          <p:cNvPr id="28676" name="Group 8">
            <a:extLst>
              <a:ext uri="{FF2B5EF4-FFF2-40B4-BE49-F238E27FC236}">
                <a16:creationId xmlns:a16="http://schemas.microsoft.com/office/drawing/2014/main" id="{93D6E79E-A8F2-40AB-A65B-04E99DA2D937}"/>
              </a:ext>
            </a:extLst>
          </p:cNvPr>
          <p:cNvGrpSpPr>
            <a:grpSpLocks/>
          </p:cNvGrpSpPr>
          <p:nvPr/>
        </p:nvGrpSpPr>
        <p:grpSpPr bwMode="auto">
          <a:xfrm>
            <a:off x="10156826" y="-125942"/>
            <a:ext cx="1776941" cy="811742"/>
            <a:chOff x="0" y="0"/>
            <a:chExt cx="483446" cy="221031"/>
          </a:xfrm>
        </p:grpSpPr>
        <p:sp>
          <p:nvSpPr>
            <p:cNvPr id="28699" name="Freeform 9">
              <a:extLst>
                <a:ext uri="{FF2B5EF4-FFF2-40B4-BE49-F238E27FC236}">
                  <a16:creationId xmlns:a16="http://schemas.microsoft.com/office/drawing/2014/main" id="{30761EE3-79D6-44FE-9158-FCB7930ED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483446" cy="221031"/>
            </a:xfrm>
            <a:custGeom>
              <a:avLst/>
              <a:gdLst>
                <a:gd name="T0" fmla="*/ 203200 w 483446"/>
                <a:gd name="T1" fmla="*/ 0 h 221031"/>
                <a:gd name="T2" fmla="*/ 483446 w 483446"/>
                <a:gd name="T3" fmla="*/ 0 h 221031"/>
                <a:gd name="T4" fmla="*/ 280246 w 483446"/>
                <a:gd name="T5" fmla="*/ 221031 h 221031"/>
                <a:gd name="T6" fmla="*/ 0 w 483446"/>
                <a:gd name="T7" fmla="*/ 221031 h 221031"/>
                <a:gd name="T8" fmla="*/ 203200 w 483446"/>
                <a:gd name="T9" fmla="*/ 0 h 2210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96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200"/>
            </a:p>
          </p:txBody>
        </p:sp>
        <p:sp>
          <p:nvSpPr>
            <p:cNvPr id="28700" name="TextBox 10">
              <a:extLst>
                <a:ext uri="{FF2B5EF4-FFF2-40B4-BE49-F238E27FC236}">
                  <a16:creationId xmlns:a16="http://schemas.microsoft.com/office/drawing/2014/main" id="{EAB7CD5E-E7E5-4C13-BF9C-6084678810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600" y="-38100"/>
              <a:ext cx="6096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3867" tIns="33867" rIns="33867" bIns="33867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1775"/>
                </a:lnSpc>
                <a:spcBef>
                  <a:spcPct val="0"/>
                </a:spcBef>
                <a:buNone/>
              </a:pPr>
              <a:endParaRPr lang="ru-RU" altLang="ru-RU" sz="1200"/>
            </a:p>
          </p:txBody>
        </p:sp>
      </p:grpSp>
      <p:grpSp>
        <p:nvGrpSpPr>
          <p:cNvPr id="28677" name="Group 11">
            <a:extLst>
              <a:ext uri="{FF2B5EF4-FFF2-40B4-BE49-F238E27FC236}">
                <a16:creationId xmlns:a16="http://schemas.microsoft.com/office/drawing/2014/main" id="{04CA1981-EAF1-42A9-BFA7-F5E78A6A5630}"/>
              </a:ext>
            </a:extLst>
          </p:cNvPr>
          <p:cNvGrpSpPr>
            <a:grpSpLocks/>
          </p:cNvGrpSpPr>
          <p:nvPr/>
        </p:nvGrpSpPr>
        <p:grpSpPr bwMode="auto">
          <a:xfrm>
            <a:off x="10156826" y="6172200"/>
            <a:ext cx="1776941" cy="811742"/>
            <a:chOff x="0" y="0"/>
            <a:chExt cx="483446" cy="221031"/>
          </a:xfrm>
        </p:grpSpPr>
        <p:sp>
          <p:nvSpPr>
            <p:cNvPr id="28697" name="Freeform 12">
              <a:extLst>
                <a:ext uri="{FF2B5EF4-FFF2-40B4-BE49-F238E27FC236}">
                  <a16:creationId xmlns:a16="http://schemas.microsoft.com/office/drawing/2014/main" id="{296F5B39-BCA6-44BC-A244-8EBAB0FD2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483446" cy="221031"/>
            </a:xfrm>
            <a:custGeom>
              <a:avLst/>
              <a:gdLst>
                <a:gd name="T0" fmla="*/ 203200 w 483446"/>
                <a:gd name="T1" fmla="*/ 0 h 221031"/>
                <a:gd name="T2" fmla="*/ 483446 w 483446"/>
                <a:gd name="T3" fmla="*/ 0 h 221031"/>
                <a:gd name="T4" fmla="*/ 280246 w 483446"/>
                <a:gd name="T5" fmla="*/ 221031 h 221031"/>
                <a:gd name="T6" fmla="*/ 0 w 483446"/>
                <a:gd name="T7" fmla="*/ 221031 h 221031"/>
                <a:gd name="T8" fmla="*/ 203200 w 483446"/>
                <a:gd name="T9" fmla="*/ 0 h 2210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96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200"/>
            </a:p>
          </p:txBody>
        </p:sp>
        <p:sp>
          <p:nvSpPr>
            <p:cNvPr id="28698" name="TextBox 13">
              <a:extLst>
                <a:ext uri="{FF2B5EF4-FFF2-40B4-BE49-F238E27FC236}">
                  <a16:creationId xmlns:a16="http://schemas.microsoft.com/office/drawing/2014/main" id="{7D766FF9-955B-450A-BB23-B45A84746E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600" y="-38100"/>
              <a:ext cx="6096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3867" tIns="33867" rIns="33867" bIns="33867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1775"/>
                </a:lnSpc>
                <a:spcBef>
                  <a:spcPct val="0"/>
                </a:spcBef>
                <a:buNone/>
              </a:pPr>
              <a:endParaRPr lang="ru-RU" altLang="ru-RU" sz="1200"/>
            </a:p>
          </p:txBody>
        </p:sp>
      </p:grpSp>
      <p:grpSp>
        <p:nvGrpSpPr>
          <p:cNvPr id="28678" name="Group 14">
            <a:extLst>
              <a:ext uri="{FF2B5EF4-FFF2-40B4-BE49-F238E27FC236}">
                <a16:creationId xmlns:a16="http://schemas.microsoft.com/office/drawing/2014/main" id="{E5BA5C17-86C1-403C-B259-A33F5F3C3B17}"/>
              </a:ext>
            </a:extLst>
          </p:cNvPr>
          <p:cNvGrpSpPr>
            <a:grpSpLocks/>
          </p:cNvGrpSpPr>
          <p:nvPr/>
        </p:nvGrpSpPr>
        <p:grpSpPr bwMode="auto">
          <a:xfrm>
            <a:off x="11231034" y="-125942"/>
            <a:ext cx="1775883" cy="811742"/>
            <a:chOff x="0" y="0"/>
            <a:chExt cx="483446" cy="221031"/>
          </a:xfrm>
        </p:grpSpPr>
        <p:sp>
          <p:nvSpPr>
            <p:cNvPr id="28695" name="Freeform 15">
              <a:extLst>
                <a:ext uri="{FF2B5EF4-FFF2-40B4-BE49-F238E27FC236}">
                  <a16:creationId xmlns:a16="http://schemas.microsoft.com/office/drawing/2014/main" id="{C858665E-48BC-4165-A3C3-206A316BB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483446" cy="221031"/>
            </a:xfrm>
            <a:custGeom>
              <a:avLst/>
              <a:gdLst>
                <a:gd name="T0" fmla="*/ 203200 w 483446"/>
                <a:gd name="T1" fmla="*/ 0 h 221031"/>
                <a:gd name="T2" fmla="*/ 483446 w 483446"/>
                <a:gd name="T3" fmla="*/ 0 h 221031"/>
                <a:gd name="T4" fmla="*/ 280246 w 483446"/>
                <a:gd name="T5" fmla="*/ 221031 h 221031"/>
                <a:gd name="T6" fmla="*/ 0 w 483446"/>
                <a:gd name="T7" fmla="*/ 221031 h 221031"/>
                <a:gd name="T8" fmla="*/ 203200 w 483446"/>
                <a:gd name="T9" fmla="*/ 0 h 2210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200"/>
            </a:p>
          </p:txBody>
        </p:sp>
        <p:sp>
          <p:nvSpPr>
            <p:cNvPr id="28696" name="TextBox 16">
              <a:extLst>
                <a:ext uri="{FF2B5EF4-FFF2-40B4-BE49-F238E27FC236}">
                  <a16:creationId xmlns:a16="http://schemas.microsoft.com/office/drawing/2014/main" id="{51FE7135-6CB2-41AF-8423-47E26DF938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600" y="-38100"/>
              <a:ext cx="6096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3867" tIns="33867" rIns="33867" bIns="33867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1775"/>
                </a:lnSpc>
                <a:spcBef>
                  <a:spcPct val="0"/>
                </a:spcBef>
                <a:buNone/>
              </a:pPr>
              <a:endParaRPr lang="ru-RU" altLang="ru-RU" sz="1200"/>
            </a:p>
          </p:txBody>
        </p:sp>
      </p:grpSp>
      <p:grpSp>
        <p:nvGrpSpPr>
          <p:cNvPr id="28679" name="Group 17">
            <a:extLst>
              <a:ext uri="{FF2B5EF4-FFF2-40B4-BE49-F238E27FC236}">
                <a16:creationId xmlns:a16="http://schemas.microsoft.com/office/drawing/2014/main" id="{39710AB2-5294-4D42-A710-8439D509D051}"/>
              </a:ext>
            </a:extLst>
          </p:cNvPr>
          <p:cNvGrpSpPr>
            <a:grpSpLocks/>
          </p:cNvGrpSpPr>
          <p:nvPr/>
        </p:nvGrpSpPr>
        <p:grpSpPr bwMode="auto">
          <a:xfrm>
            <a:off x="11231034" y="6172200"/>
            <a:ext cx="1775883" cy="811742"/>
            <a:chOff x="0" y="0"/>
            <a:chExt cx="483446" cy="221031"/>
          </a:xfrm>
        </p:grpSpPr>
        <p:sp>
          <p:nvSpPr>
            <p:cNvPr id="28693" name="Freeform 18">
              <a:extLst>
                <a:ext uri="{FF2B5EF4-FFF2-40B4-BE49-F238E27FC236}">
                  <a16:creationId xmlns:a16="http://schemas.microsoft.com/office/drawing/2014/main" id="{31634CC5-A9AE-4B6C-B213-16668BA1A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483446" cy="221031"/>
            </a:xfrm>
            <a:custGeom>
              <a:avLst/>
              <a:gdLst>
                <a:gd name="T0" fmla="*/ 203200 w 483446"/>
                <a:gd name="T1" fmla="*/ 0 h 221031"/>
                <a:gd name="T2" fmla="*/ 483446 w 483446"/>
                <a:gd name="T3" fmla="*/ 0 h 221031"/>
                <a:gd name="T4" fmla="*/ 280246 w 483446"/>
                <a:gd name="T5" fmla="*/ 221031 h 221031"/>
                <a:gd name="T6" fmla="*/ 0 w 483446"/>
                <a:gd name="T7" fmla="*/ 221031 h 221031"/>
                <a:gd name="T8" fmla="*/ 203200 w 483446"/>
                <a:gd name="T9" fmla="*/ 0 h 2210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3446" h="221031">
                  <a:moveTo>
                    <a:pt x="203200" y="0"/>
                  </a:moveTo>
                  <a:lnTo>
                    <a:pt x="483446" y="0"/>
                  </a:lnTo>
                  <a:lnTo>
                    <a:pt x="280246" y="221031"/>
                  </a:lnTo>
                  <a:lnTo>
                    <a:pt x="0" y="22103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200"/>
            </a:p>
          </p:txBody>
        </p:sp>
        <p:sp>
          <p:nvSpPr>
            <p:cNvPr id="28694" name="TextBox 19">
              <a:extLst>
                <a:ext uri="{FF2B5EF4-FFF2-40B4-BE49-F238E27FC236}">
                  <a16:creationId xmlns:a16="http://schemas.microsoft.com/office/drawing/2014/main" id="{1232F6CB-AA65-4A67-8E24-B9E97ACC7F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600" y="-38100"/>
              <a:ext cx="60960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3867" tIns="33867" rIns="33867" bIns="33867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1775"/>
                </a:lnSpc>
                <a:spcBef>
                  <a:spcPct val="0"/>
                </a:spcBef>
                <a:buNone/>
              </a:pPr>
              <a:endParaRPr lang="ru-RU" altLang="ru-RU" sz="1200"/>
            </a:p>
          </p:txBody>
        </p:sp>
      </p:grpSp>
      <p:sp>
        <p:nvSpPr>
          <p:cNvPr id="28680" name="Freeform 20">
            <a:extLst>
              <a:ext uri="{FF2B5EF4-FFF2-40B4-BE49-F238E27FC236}">
                <a16:creationId xmlns:a16="http://schemas.microsoft.com/office/drawing/2014/main" id="{6B1851F8-6E6B-43D8-835D-01C5498441CB}"/>
              </a:ext>
            </a:extLst>
          </p:cNvPr>
          <p:cNvSpPr>
            <a:spLocks/>
          </p:cNvSpPr>
          <p:nvPr/>
        </p:nvSpPr>
        <p:spPr bwMode="auto">
          <a:xfrm>
            <a:off x="6279015" y="178436"/>
            <a:ext cx="1183217" cy="1205442"/>
          </a:xfrm>
          <a:custGeom>
            <a:avLst/>
            <a:gdLst>
              <a:gd name="T0" fmla="*/ 0 w 1775910"/>
              <a:gd name="T1" fmla="*/ 0 h 1807482"/>
              <a:gd name="T2" fmla="*/ 1771574 w 1775910"/>
              <a:gd name="T3" fmla="*/ 0 h 1807482"/>
              <a:gd name="T4" fmla="*/ 1771574 w 1775910"/>
              <a:gd name="T5" fmla="*/ 1810208 h 1807482"/>
              <a:gd name="T6" fmla="*/ 0 w 1775910"/>
              <a:gd name="T7" fmla="*/ 1810208 h 1807482"/>
              <a:gd name="T8" fmla="*/ 0 w 1775910"/>
              <a:gd name="T9" fmla="*/ 0 h 18074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75910" h="1807482">
                <a:moveTo>
                  <a:pt x="0" y="0"/>
                </a:moveTo>
                <a:lnTo>
                  <a:pt x="1775910" y="0"/>
                </a:lnTo>
                <a:lnTo>
                  <a:pt x="1775910" y="1807482"/>
                </a:lnTo>
                <a:lnTo>
                  <a:pt x="0" y="180748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200"/>
          </a:p>
        </p:txBody>
      </p:sp>
      <p:grpSp>
        <p:nvGrpSpPr>
          <p:cNvPr id="28681" name="Group 21">
            <a:extLst>
              <a:ext uri="{FF2B5EF4-FFF2-40B4-BE49-F238E27FC236}">
                <a16:creationId xmlns:a16="http://schemas.microsoft.com/office/drawing/2014/main" id="{A893C56D-579D-4814-AF1B-52351503C45C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-1225723" y="103716"/>
            <a:ext cx="7738533" cy="6650567"/>
            <a:chOff x="0" y="0"/>
            <a:chExt cx="812800" cy="698500"/>
          </a:xfrm>
        </p:grpSpPr>
        <p:sp>
          <p:nvSpPr>
            <p:cNvPr id="28691" name="Freeform 22">
              <a:extLst>
                <a:ext uri="{FF2B5EF4-FFF2-40B4-BE49-F238E27FC236}">
                  <a16:creationId xmlns:a16="http://schemas.microsoft.com/office/drawing/2014/main" id="{6DBC10FC-5AB8-4B8C-B959-987002D7D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812800" cy="698500"/>
            </a:xfrm>
            <a:custGeom>
              <a:avLst/>
              <a:gdLst>
                <a:gd name="T0" fmla="*/ 812800 w 812800"/>
                <a:gd name="T1" fmla="*/ 349250 h 698500"/>
                <a:gd name="T2" fmla="*/ 609600 w 812800"/>
                <a:gd name="T3" fmla="*/ 698500 h 698500"/>
                <a:gd name="T4" fmla="*/ 203200 w 812800"/>
                <a:gd name="T5" fmla="*/ 698500 h 698500"/>
                <a:gd name="T6" fmla="*/ 0 w 812800"/>
                <a:gd name="T7" fmla="*/ 349250 h 698500"/>
                <a:gd name="T8" fmla="*/ 203200 w 812800"/>
                <a:gd name="T9" fmla="*/ 0 h 698500"/>
                <a:gd name="T10" fmla="*/ 609600 w 812800"/>
                <a:gd name="T11" fmla="*/ 0 h 698500"/>
                <a:gd name="T12" fmla="*/ 812800 w 812800"/>
                <a:gd name="T13" fmla="*/ 349250 h 6985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A9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200"/>
            </a:p>
          </p:txBody>
        </p:sp>
        <p:sp>
          <p:nvSpPr>
            <p:cNvPr id="28692" name="TextBox 23">
              <a:extLst>
                <a:ext uri="{FF2B5EF4-FFF2-40B4-BE49-F238E27FC236}">
                  <a16:creationId xmlns:a16="http://schemas.microsoft.com/office/drawing/2014/main" id="{99D4BD0D-F378-48E6-A497-0621F47328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38100"/>
              <a:ext cx="5842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3867" tIns="33867" rIns="33867" bIns="33867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1775"/>
                </a:lnSpc>
                <a:spcBef>
                  <a:spcPct val="0"/>
                </a:spcBef>
                <a:buNone/>
              </a:pPr>
              <a:endParaRPr lang="ru-RU" altLang="ru-RU" sz="1200"/>
            </a:p>
          </p:txBody>
        </p:sp>
      </p:grpSp>
      <p:grpSp>
        <p:nvGrpSpPr>
          <p:cNvPr id="28682" name="Group 24">
            <a:extLst>
              <a:ext uri="{FF2B5EF4-FFF2-40B4-BE49-F238E27FC236}">
                <a16:creationId xmlns:a16="http://schemas.microsoft.com/office/drawing/2014/main" id="{F667F1F6-50D7-46E8-A93A-091305D7468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0" y="211404"/>
            <a:ext cx="5573296" cy="6435189"/>
            <a:chOff x="0" y="0"/>
            <a:chExt cx="5499100" cy="6350000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2FF6BB7D-2D22-4C94-8A61-3264FC3B25F4}"/>
                </a:ext>
              </a:extLst>
            </p:cNvPr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3"/>
              <a:stretch>
                <a:fillRect l="-28052" r="-45157"/>
              </a:stretch>
            </a:blipFill>
          </p:spPr>
        </p:sp>
      </p:grpSp>
      <p:sp>
        <p:nvSpPr>
          <p:cNvPr id="28683" name="TextBox 26">
            <a:extLst>
              <a:ext uri="{FF2B5EF4-FFF2-40B4-BE49-F238E27FC236}">
                <a16:creationId xmlns:a16="http://schemas.microsoft.com/office/drawing/2014/main" id="{30E03627-5DBD-4BEE-BBE6-1BA4CA5CA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992" y="4955117"/>
            <a:ext cx="5346700" cy="32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2783"/>
              </a:lnSpc>
              <a:spcBef>
                <a:spcPct val="0"/>
              </a:spcBef>
              <a:buNone/>
            </a:pPr>
            <a:r>
              <a:rPr lang="en-US" altLang="ru-RU" sz="2000">
                <a:solidFill>
                  <a:srgbClr val="000000"/>
                </a:solidFill>
                <a:latin typeface="Montserrat Semi-Bold" charset="-52"/>
              </a:rPr>
              <a:t>Room:</a:t>
            </a:r>
            <a:r>
              <a:rPr lang="en-US" altLang="ru-RU" sz="2000">
                <a:solidFill>
                  <a:srgbClr val="00A9A7"/>
                </a:solidFill>
                <a:latin typeface="Montserrat Semi-Bold" charset="-52"/>
              </a:rPr>
              <a:t>  3-қават, 2-хона </a:t>
            </a:r>
          </a:p>
        </p:txBody>
      </p:sp>
      <p:sp>
        <p:nvSpPr>
          <p:cNvPr id="28684" name="TextBox 27">
            <a:extLst>
              <a:ext uri="{FF2B5EF4-FFF2-40B4-BE49-F238E27FC236}">
                <a16:creationId xmlns:a16="http://schemas.microsoft.com/office/drawing/2014/main" id="{2CF0258C-35B6-4344-9E39-602E842F4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992" y="4437592"/>
            <a:ext cx="4855633" cy="32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2783"/>
              </a:lnSpc>
              <a:spcBef>
                <a:spcPct val="0"/>
              </a:spcBef>
              <a:buNone/>
            </a:pPr>
            <a:r>
              <a:rPr lang="en-US" altLang="ru-RU" sz="2000" dirty="0">
                <a:solidFill>
                  <a:srgbClr val="000000"/>
                </a:solidFill>
                <a:latin typeface="Montserrat Semi-Bold" charset="-52"/>
              </a:rPr>
              <a:t>Email:</a:t>
            </a:r>
            <a:r>
              <a:rPr lang="en-US" altLang="ru-RU" sz="2000" dirty="0">
                <a:solidFill>
                  <a:srgbClr val="00A9A7"/>
                </a:solidFill>
                <a:latin typeface="Montserrat Semi-Bold" charset="-52"/>
              </a:rPr>
              <a:t>  dilfuza020466@gmail.com</a:t>
            </a:r>
          </a:p>
        </p:txBody>
      </p:sp>
      <p:sp>
        <p:nvSpPr>
          <p:cNvPr id="28685" name="TextBox 28">
            <a:extLst>
              <a:ext uri="{FF2B5EF4-FFF2-40B4-BE49-F238E27FC236}">
                <a16:creationId xmlns:a16="http://schemas.microsoft.com/office/drawing/2014/main" id="{D0D4F316-9FB9-4981-BB05-76961ECD9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993" y="5472642"/>
            <a:ext cx="3464983" cy="32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2783"/>
              </a:lnSpc>
              <a:spcBef>
                <a:spcPct val="0"/>
              </a:spcBef>
              <a:buNone/>
            </a:pPr>
            <a:r>
              <a:rPr lang="en-US" altLang="ru-RU" sz="2000">
                <a:solidFill>
                  <a:srgbClr val="000000"/>
                </a:solidFill>
                <a:latin typeface="Montserrat Semi-Bold" charset="-52"/>
              </a:rPr>
              <a:t>Phone:</a:t>
            </a:r>
            <a:r>
              <a:rPr lang="en-US" altLang="ru-RU" sz="2000">
                <a:solidFill>
                  <a:srgbClr val="00A9A7"/>
                </a:solidFill>
                <a:latin typeface="Montserrat Semi-Bold" charset="-52"/>
              </a:rPr>
              <a:t> +998 71 239 01 17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A7581B43-8257-4677-B08E-CE751DFAE1C8}"/>
              </a:ext>
            </a:extLst>
          </p:cNvPr>
          <p:cNvSpPr txBox="1"/>
          <p:nvPr/>
        </p:nvSpPr>
        <p:spPr>
          <a:xfrm>
            <a:off x="7674041" y="515191"/>
            <a:ext cx="4394200" cy="97462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>
              <a:lnSpc>
                <a:spcPts val="1855"/>
              </a:lnSpc>
              <a:defRPr/>
            </a:pPr>
            <a:r>
              <a:rPr lang="en-US" sz="1656" dirty="0">
                <a:solidFill>
                  <a:schemeClr val="bg1"/>
                </a:solidFill>
                <a:latin typeface="League Spartan"/>
              </a:rPr>
              <a:t>ЎЗБЕКИСТОН РЕСПУБЛИКАСИ</a:t>
            </a:r>
          </a:p>
          <a:p>
            <a:pPr>
              <a:lnSpc>
                <a:spcPts val="1855"/>
              </a:lnSpc>
              <a:defRPr/>
            </a:pPr>
            <a:r>
              <a:rPr lang="en-US" sz="1656" dirty="0">
                <a:solidFill>
                  <a:schemeClr val="bg1"/>
                </a:solidFill>
                <a:latin typeface="League Spartan"/>
              </a:rPr>
              <a:t>ВАЗИРЛАР МАҲКАМАСИ ҲУЗУРИДАГИ</a:t>
            </a:r>
          </a:p>
          <a:p>
            <a:pPr>
              <a:lnSpc>
                <a:spcPts val="1855"/>
              </a:lnSpc>
              <a:defRPr/>
            </a:pPr>
            <a:r>
              <a:rPr lang="en-US" sz="1656" dirty="0">
                <a:solidFill>
                  <a:schemeClr val="bg1"/>
                </a:solidFill>
                <a:latin typeface="League Spartan"/>
              </a:rPr>
              <a:t>БИЗНЕС ВА ТАДБИРКОРЛИК ОЛИЙ МАКТАБИ </a:t>
            </a:r>
          </a:p>
          <a:p>
            <a:pPr>
              <a:lnSpc>
                <a:spcPts val="1855"/>
              </a:lnSpc>
              <a:defRPr/>
            </a:pPr>
            <a:endParaRPr lang="en-US" sz="1656" dirty="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28687" name="TextBox 30">
            <a:extLst>
              <a:ext uri="{FF2B5EF4-FFF2-40B4-BE49-F238E27FC236}">
                <a16:creationId xmlns:a16="http://schemas.microsoft.com/office/drawing/2014/main" id="{F2791C28-B2CA-40DC-89A8-782D3DC28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9133" y="2897717"/>
            <a:ext cx="5850467" cy="68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2783"/>
              </a:lnSpc>
              <a:spcBef>
                <a:spcPct val="0"/>
              </a:spcBef>
              <a:buNone/>
            </a:pPr>
            <a:r>
              <a:rPr lang="en-US" altLang="ru-RU" sz="2000" dirty="0">
                <a:solidFill>
                  <a:srgbClr val="000000"/>
                </a:solidFill>
                <a:latin typeface="Montserrat Semi-Bold" charset="-52"/>
              </a:rPr>
              <a:t> </a:t>
            </a:r>
            <a:r>
              <a:rPr lang="en-US" altLang="ru-RU" sz="2000" dirty="0" err="1">
                <a:solidFill>
                  <a:srgbClr val="000000"/>
                </a:solidFill>
                <a:latin typeface="Montserrat Semi-Bold" charset="-52"/>
              </a:rPr>
              <a:t>профессор</a:t>
            </a:r>
            <a:r>
              <a:rPr lang="uz-Cyrl-UZ" altLang="ru-RU" sz="2000" dirty="0">
                <a:solidFill>
                  <a:srgbClr val="000000"/>
                </a:solidFill>
                <a:latin typeface="Montserrat Semi-Bold" charset="-52"/>
              </a:rPr>
              <a:t>, иқтисод фанлари доктори</a:t>
            </a:r>
            <a:endParaRPr lang="en-US" altLang="ru-RU" sz="2000" dirty="0">
              <a:solidFill>
                <a:srgbClr val="000000"/>
              </a:solidFill>
              <a:latin typeface="Montserrat Semi-Bold" charset="-52"/>
            </a:endParaRPr>
          </a:p>
          <a:p>
            <a:pPr>
              <a:lnSpc>
                <a:spcPts val="2783"/>
              </a:lnSpc>
              <a:spcBef>
                <a:spcPct val="0"/>
              </a:spcBef>
              <a:buNone/>
            </a:pPr>
            <a:r>
              <a:rPr lang="en-US" altLang="ru-RU" sz="2000" dirty="0" err="1">
                <a:solidFill>
                  <a:srgbClr val="00A9A7"/>
                </a:solidFill>
                <a:latin typeface="Montserrat Semi-Bold" charset="-52"/>
              </a:rPr>
              <a:t>Дилфуза</a:t>
            </a:r>
            <a:r>
              <a:rPr lang="en-US" altLang="ru-RU" sz="2000" dirty="0">
                <a:solidFill>
                  <a:srgbClr val="00A9A7"/>
                </a:solidFill>
                <a:latin typeface="Montserrat Semi-Bold" charset="-52"/>
              </a:rPr>
              <a:t> </a:t>
            </a:r>
            <a:r>
              <a:rPr lang="en-US" altLang="ru-RU" sz="2000" dirty="0" err="1">
                <a:solidFill>
                  <a:srgbClr val="00A9A7"/>
                </a:solidFill>
                <a:latin typeface="Montserrat Semi-Bold" charset="-52"/>
              </a:rPr>
              <a:t>Расулова</a:t>
            </a:r>
            <a:r>
              <a:rPr lang="en-US" altLang="ru-RU" sz="2000" dirty="0">
                <a:solidFill>
                  <a:srgbClr val="00A9A7"/>
                </a:solidFill>
                <a:latin typeface="Montserrat Semi-Bold" charset="-52"/>
              </a:rPr>
              <a:t> </a:t>
            </a:r>
            <a:r>
              <a:rPr lang="en-US" altLang="ru-RU" sz="2000" dirty="0" err="1">
                <a:solidFill>
                  <a:srgbClr val="00A9A7"/>
                </a:solidFill>
                <a:latin typeface="Montserrat Semi-Bold" charset="-52"/>
              </a:rPr>
              <a:t>Валиевна</a:t>
            </a:r>
            <a:endParaRPr lang="en-US" altLang="ru-RU" sz="2000" dirty="0">
              <a:solidFill>
                <a:srgbClr val="00A9A7"/>
              </a:solidFill>
              <a:latin typeface="Montserrat Semi-Bold" charset="-5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Улица города с размытием от движения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" b="14"/>
          <a:stretch>
            <a:fillRect/>
          </a:stretch>
        </p:blipFill>
        <p:spPr/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4252" y="2044144"/>
            <a:ext cx="6746169" cy="3143290"/>
          </a:xfrm>
        </p:spPr>
        <p:txBody>
          <a:bodyPr rtlCol="0">
            <a:norm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ННТ Бренди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Жамоатчилик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билан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алоқа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(PR)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стратегияси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304F51-2922-44F6-8B5A-A11914BDD9D8}"/>
              </a:ext>
            </a:extLst>
          </p:cNvPr>
          <p:cNvSpPr txBox="1"/>
          <p:nvPr/>
        </p:nvSpPr>
        <p:spPr>
          <a:xfrm>
            <a:off x="372444" y="3429000"/>
            <a:ext cx="60930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Ўзбекистон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ислоҳотлари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ва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жаҳон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тажрибаси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уйғунлигида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A07ACA-7BA2-15FF-4279-9A3BBB0DF7CA}"/>
              </a:ext>
            </a:extLst>
          </p:cNvPr>
          <p:cNvSpPr txBox="1"/>
          <p:nvPr/>
        </p:nvSpPr>
        <p:spPr>
          <a:xfrm>
            <a:off x="372444" y="4865261"/>
            <a:ext cx="609306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l">
              <a:lnSpc>
                <a:spcPts val="1800"/>
              </a:lnSpc>
              <a:spcAft>
                <a:spcPts val="15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Замонавий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ННТ </a:t>
            </a:r>
            <a:r>
              <a:rPr lang="ru-RU" sz="1800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учун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коммуникация — </a:t>
            </a:r>
            <a:r>
              <a:rPr lang="ru-RU" sz="1800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нафақат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ахборот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бериш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балки </a:t>
            </a:r>
            <a:r>
              <a:rPr lang="ru-RU" sz="1800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ижтимоий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таъсир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барқарор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ривожланиш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воситасидир</a:t>
            </a:r>
            <a:r>
              <a:rPr lang="ru-RU" sz="1800" dirty="0">
                <a:solidFill>
                  <a:srgbClr val="0A0A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rgbClr val="181717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AC9DF4B2-C82A-470A-A285-32BD371BAA6A}"/>
              </a:ext>
            </a:extLst>
          </p:cNvPr>
          <p:cNvGrpSpPr/>
          <p:nvPr/>
        </p:nvGrpSpPr>
        <p:grpSpPr>
          <a:xfrm rot="-10800000">
            <a:off x="94252" y="28390"/>
            <a:ext cx="12273203" cy="783897"/>
            <a:chOff x="0" y="0"/>
            <a:chExt cx="3928915" cy="250942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C738AE92-FCFD-49DE-AA02-8E7460954CF8}"/>
                </a:ext>
              </a:extLst>
            </p:cNvPr>
            <p:cNvSpPr/>
            <p:nvPr/>
          </p:nvSpPr>
          <p:spPr>
            <a:xfrm>
              <a:off x="0" y="0"/>
              <a:ext cx="3928915" cy="250942"/>
            </a:xfrm>
            <a:custGeom>
              <a:avLst/>
              <a:gdLst/>
              <a:ahLst/>
              <a:cxnLst/>
              <a:rect l="l" t="t" r="r" b="b"/>
              <a:pathLst>
                <a:path w="3928915" h="250942">
                  <a:moveTo>
                    <a:pt x="0" y="0"/>
                  </a:moveTo>
                  <a:lnTo>
                    <a:pt x="3928915" y="0"/>
                  </a:lnTo>
                  <a:lnTo>
                    <a:pt x="3928915" y="250942"/>
                  </a:lnTo>
                  <a:lnTo>
                    <a:pt x="0" y="250942"/>
                  </a:lnTo>
                  <a:close/>
                </a:path>
              </a:pathLst>
            </a:custGeom>
            <a:gradFill rotWithShape="1">
              <a:gsLst>
                <a:gs pos="0">
                  <a:srgbClr val="06AAAA">
                    <a:alpha val="96000"/>
                  </a:srgbClr>
                </a:gs>
                <a:gs pos="100000">
                  <a:srgbClr val="005B7B">
                    <a:alpha val="0"/>
                  </a:srgbClr>
                </a:gs>
              </a:gsLst>
              <a:lin ang="0"/>
            </a:gradFill>
          </p:spPr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8562563C-B869-48EB-A1E6-ED4537183066}"/>
                </a:ext>
              </a:extLst>
            </p:cNvPr>
            <p:cNvSpPr txBox="1"/>
            <p:nvPr/>
          </p:nvSpPr>
          <p:spPr>
            <a:xfrm>
              <a:off x="0" y="-38100"/>
              <a:ext cx="3928915" cy="28904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2" name="Group 7">
            <a:extLst>
              <a:ext uri="{FF2B5EF4-FFF2-40B4-BE49-F238E27FC236}">
                <a16:creationId xmlns:a16="http://schemas.microsoft.com/office/drawing/2014/main" id="{66BD287A-588A-4DCD-B836-60A06B793880}"/>
              </a:ext>
            </a:extLst>
          </p:cNvPr>
          <p:cNvGrpSpPr/>
          <p:nvPr/>
        </p:nvGrpSpPr>
        <p:grpSpPr>
          <a:xfrm>
            <a:off x="2276846" y="109099"/>
            <a:ext cx="3954007" cy="622478"/>
            <a:chOff x="0" y="0"/>
            <a:chExt cx="7908014" cy="1244956"/>
          </a:xfrm>
        </p:grpSpPr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2FEE1675-56F6-44CC-8556-890F99CC853C}"/>
                </a:ext>
              </a:extLst>
            </p:cNvPr>
            <p:cNvSpPr/>
            <p:nvPr/>
          </p:nvSpPr>
          <p:spPr>
            <a:xfrm>
              <a:off x="0" y="0"/>
              <a:ext cx="1295812" cy="1244956"/>
            </a:xfrm>
            <a:custGeom>
              <a:avLst/>
              <a:gdLst/>
              <a:ahLst/>
              <a:cxnLst/>
              <a:rect l="l" t="t" r="r" b="b"/>
              <a:pathLst>
                <a:path w="1295812" h="1244956">
                  <a:moveTo>
                    <a:pt x="0" y="0"/>
                  </a:moveTo>
                  <a:lnTo>
                    <a:pt x="1295812" y="0"/>
                  </a:lnTo>
                  <a:lnTo>
                    <a:pt x="1295812" y="1244956"/>
                  </a:lnTo>
                  <a:lnTo>
                    <a:pt x="0" y="1244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364881"/>
              </a:stretch>
            </a:blipFill>
          </p:spPr>
        </p:sp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1746568E-0BF9-4C10-87B2-543E52165412}"/>
                </a:ext>
              </a:extLst>
            </p:cNvPr>
            <p:cNvSpPr txBox="1"/>
            <p:nvPr/>
          </p:nvSpPr>
          <p:spPr>
            <a:xfrm>
              <a:off x="1295812" y="98096"/>
              <a:ext cx="6612202" cy="1050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94"/>
                </a:lnSpc>
              </a:pPr>
              <a:r>
                <a:rPr lang="en-US" sz="1072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O‘ZBEKISTON RESPUBLIKASI</a:t>
              </a:r>
            </a:p>
            <a:p>
              <a:pPr>
                <a:lnSpc>
                  <a:spcPts val="1394"/>
                </a:lnSpc>
              </a:pPr>
              <a:r>
                <a:rPr lang="en-US" sz="1072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VAZIRLAR MAHKAMASI HUZURIDAGI</a:t>
              </a:r>
            </a:p>
            <a:p>
              <a:pPr>
                <a:lnSpc>
                  <a:spcPts val="1394"/>
                </a:lnSpc>
              </a:pPr>
              <a:r>
                <a:rPr lang="en-US" sz="1072" b="1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BIZNES VA TADBIRKORLIK OLIY MAKTABI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59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7385" y="413395"/>
            <a:ext cx="9601200" cy="1036850"/>
          </a:xfrm>
        </p:spPr>
        <p:txBody>
          <a:bodyPr rtlCol="0"/>
          <a:lstStyle/>
          <a:p>
            <a:r>
              <a:rPr lang="ru-RU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Ўзбекистонда</a:t>
            </a:r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ННТ </a:t>
            </a:r>
            <a:r>
              <a:rPr lang="ru-RU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соҳаси</a:t>
            </a:r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Рақамларда</a:t>
            </a:r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7906" y="1881553"/>
            <a:ext cx="11934093" cy="4343400"/>
          </a:xfrm>
        </p:spPr>
        <p:txBody>
          <a:bodyPr rtlCol="0">
            <a:normAutofit/>
          </a:bodyPr>
          <a:lstStyle/>
          <a:p>
            <a:pPr lvl="0"/>
            <a:r>
              <a:rPr lang="ru-RU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Асосий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статистик </a:t>
            </a:r>
            <a:r>
              <a:rPr lang="ru-RU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маълумотлар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u-RU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Республикада</a:t>
            </a: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9,500 дан </a:t>
            </a:r>
            <a:r>
              <a:rPr lang="ru-RU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ортиқ</a:t>
            </a: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ННТ </a:t>
            </a:r>
            <a:r>
              <a:rPr lang="ru-RU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фаолият</a:t>
            </a: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кўрсатмоқда</a:t>
            </a: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/>
            <a:endParaRPr lang="ru-RU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u-RU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Сўнгги</a:t>
            </a: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йилларда</a:t>
            </a: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ННТларни</a:t>
            </a: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қўллаб-қувватлаш</a:t>
            </a: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учун</a:t>
            </a: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ажратиладиган</a:t>
            </a: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давлат</a:t>
            </a: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субсидиялари</a:t>
            </a: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грантлари</a:t>
            </a: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ҳажми</a:t>
            </a: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1.8 </a:t>
            </a:r>
            <a:r>
              <a:rPr lang="ru-RU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бараварга</a:t>
            </a: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ошди</a:t>
            </a: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(2025 </a:t>
            </a:r>
            <a:r>
              <a:rPr lang="ru-RU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йил</a:t>
            </a: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/>
            <a:endParaRPr lang="ru-RU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u-RU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Мақсад</a:t>
            </a: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"</a:t>
            </a:r>
            <a:r>
              <a:rPr lang="ru-RU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Ўзбекистон</a:t>
            </a: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2030" </a:t>
            </a:r>
            <a:r>
              <a:rPr lang="ru-RU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стратегияси</a:t>
            </a: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доирасида</a:t>
            </a: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кучли</a:t>
            </a: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фуқаролик</a:t>
            </a: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жамиятини</a:t>
            </a: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барпо</a:t>
            </a: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этиш</a:t>
            </a: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1B9D5C95-74A0-4D84-97CB-F11D87265F90}"/>
              </a:ext>
            </a:extLst>
          </p:cNvPr>
          <p:cNvGrpSpPr/>
          <p:nvPr/>
        </p:nvGrpSpPr>
        <p:grpSpPr>
          <a:xfrm rot="-10800000">
            <a:off x="0" y="6052656"/>
            <a:ext cx="12273203" cy="783897"/>
            <a:chOff x="0" y="0"/>
            <a:chExt cx="3928915" cy="250942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FC7AE110-22ED-45F0-A9DB-B6E915EAA289}"/>
                </a:ext>
              </a:extLst>
            </p:cNvPr>
            <p:cNvSpPr/>
            <p:nvPr/>
          </p:nvSpPr>
          <p:spPr>
            <a:xfrm>
              <a:off x="0" y="0"/>
              <a:ext cx="3928915" cy="250942"/>
            </a:xfrm>
            <a:custGeom>
              <a:avLst/>
              <a:gdLst/>
              <a:ahLst/>
              <a:cxnLst/>
              <a:rect l="l" t="t" r="r" b="b"/>
              <a:pathLst>
                <a:path w="3928915" h="250942">
                  <a:moveTo>
                    <a:pt x="0" y="0"/>
                  </a:moveTo>
                  <a:lnTo>
                    <a:pt x="3928915" y="0"/>
                  </a:lnTo>
                  <a:lnTo>
                    <a:pt x="3928915" y="250942"/>
                  </a:lnTo>
                  <a:lnTo>
                    <a:pt x="0" y="250942"/>
                  </a:lnTo>
                  <a:close/>
                </a:path>
              </a:pathLst>
            </a:custGeom>
            <a:gradFill rotWithShape="1">
              <a:gsLst>
                <a:gs pos="0">
                  <a:srgbClr val="06AAAA">
                    <a:alpha val="96000"/>
                  </a:srgbClr>
                </a:gs>
                <a:gs pos="100000">
                  <a:srgbClr val="005B7B">
                    <a:alpha val="0"/>
                  </a:srgbClr>
                </a:gs>
              </a:gsLst>
              <a:lin ang="0"/>
            </a:gradFill>
          </p:spPr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4783EDBF-6162-4F23-8132-340BB6DB1D2F}"/>
                </a:ext>
              </a:extLst>
            </p:cNvPr>
            <p:cNvSpPr txBox="1"/>
            <p:nvPr/>
          </p:nvSpPr>
          <p:spPr>
            <a:xfrm>
              <a:off x="0" y="-38100"/>
              <a:ext cx="3928915" cy="28904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9" name="TextBox 6">
            <a:extLst>
              <a:ext uri="{FF2B5EF4-FFF2-40B4-BE49-F238E27FC236}">
                <a16:creationId xmlns:a16="http://schemas.microsoft.com/office/drawing/2014/main" id="{AC633746-5E1F-423A-8954-81478BB9C55B}"/>
              </a:ext>
            </a:extLst>
          </p:cNvPr>
          <p:cNvSpPr txBox="1"/>
          <p:nvPr/>
        </p:nvSpPr>
        <p:spPr>
          <a:xfrm rot="10800000">
            <a:off x="0" y="280579"/>
            <a:ext cx="12273203" cy="902914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1200"/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88DB47C3-847B-47D8-8470-C50DBC7787CC}"/>
              </a:ext>
            </a:extLst>
          </p:cNvPr>
          <p:cNvGrpSpPr/>
          <p:nvPr/>
        </p:nvGrpSpPr>
        <p:grpSpPr>
          <a:xfrm>
            <a:off x="8136316" y="6133366"/>
            <a:ext cx="3954007" cy="622478"/>
            <a:chOff x="0" y="0"/>
            <a:chExt cx="7908014" cy="1244956"/>
          </a:xfrm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14AEE75F-B5F5-4458-87FE-8604D72F03F3}"/>
                </a:ext>
              </a:extLst>
            </p:cNvPr>
            <p:cNvSpPr/>
            <p:nvPr/>
          </p:nvSpPr>
          <p:spPr>
            <a:xfrm>
              <a:off x="0" y="0"/>
              <a:ext cx="1295812" cy="1244956"/>
            </a:xfrm>
            <a:custGeom>
              <a:avLst/>
              <a:gdLst/>
              <a:ahLst/>
              <a:cxnLst/>
              <a:rect l="l" t="t" r="r" b="b"/>
              <a:pathLst>
                <a:path w="1295812" h="1244956">
                  <a:moveTo>
                    <a:pt x="0" y="0"/>
                  </a:moveTo>
                  <a:lnTo>
                    <a:pt x="1295812" y="0"/>
                  </a:lnTo>
                  <a:lnTo>
                    <a:pt x="1295812" y="1244956"/>
                  </a:lnTo>
                  <a:lnTo>
                    <a:pt x="0" y="1244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364881"/>
              </a:stretch>
            </a:blipFill>
          </p:spPr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2AB24A4E-067E-44EA-AB2A-1B69010984DA}"/>
                </a:ext>
              </a:extLst>
            </p:cNvPr>
            <p:cNvSpPr txBox="1"/>
            <p:nvPr/>
          </p:nvSpPr>
          <p:spPr>
            <a:xfrm>
              <a:off x="1295812" y="98096"/>
              <a:ext cx="6612202" cy="1050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94"/>
                </a:lnSpc>
              </a:pPr>
              <a:r>
                <a:rPr lang="en-US" sz="1072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O‘ZBEKISTON RESPUBLIKASI</a:t>
              </a:r>
            </a:p>
            <a:p>
              <a:pPr>
                <a:lnSpc>
                  <a:spcPts val="1394"/>
                </a:lnSpc>
              </a:pPr>
              <a:r>
                <a:rPr lang="en-US" sz="1072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VAZIRLAR MAHKAMASI HUZURIDAGI</a:t>
              </a:r>
            </a:p>
            <a:p>
              <a:pPr>
                <a:lnSpc>
                  <a:spcPts val="1394"/>
                </a:lnSpc>
              </a:pPr>
              <a:r>
                <a:rPr lang="en-US" sz="1072" b="1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BIZNES VA TADBIRKORLIK OLIY MAKTABI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987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446" y="167375"/>
            <a:ext cx="9601200" cy="1036850"/>
          </a:xfrm>
        </p:spPr>
        <p:txBody>
          <a:bodyPr rtlCol="0"/>
          <a:lstStyle/>
          <a:p>
            <a:r>
              <a:rPr lang="ru-RU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Жаҳон</a:t>
            </a:r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тажрибаси</a:t>
            </a:r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ННТ Брендинги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733C1A4-5B56-673C-27E1-CE47514432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4158403"/>
            <a:ext cx="5835892" cy="2719754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05D7A0-835E-88F8-3ADD-C0F6D52BB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5892" y="4158403"/>
            <a:ext cx="6356108" cy="26995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4BBFB5-CD6E-E0AE-4F5C-3ADC203A3B42}"/>
              </a:ext>
            </a:extLst>
          </p:cNvPr>
          <p:cNvSpPr txBox="1"/>
          <p:nvPr/>
        </p:nvSpPr>
        <p:spPr>
          <a:xfrm>
            <a:off x="0" y="1670540"/>
            <a:ext cx="12192000" cy="2657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lnSpc>
                <a:spcPts val="1800"/>
              </a:lnSpc>
              <a:spcAft>
                <a:spcPts val="15"/>
              </a:spcAft>
              <a:buSzPts val="1000"/>
              <a:tabLst>
                <a:tab pos="457200" algn="l"/>
              </a:tabLst>
            </a:pPr>
            <a:r>
              <a:rPr lang="ru-RU" sz="2800" b="1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Асосий</a:t>
            </a:r>
            <a:r>
              <a:rPr lang="ru-RU" sz="2800" b="1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фикр</a:t>
            </a:r>
            <a:r>
              <a:rPr lang="ru-RU" sz="2800" b="1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Дунёдаги</a:t>
            </a:r>
            <a:r>
              <a:rPr lang="ru-RU" sz="280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энг</a:t>
            </a:r>
            <a:r>
              <a:rPr lang="ru-RU" sz="280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муваффақиятли</a:t>
            </a:r>
            <a:r>
              <a:rPr lang="ru-RU" sz="280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ННТлар</a:t>
            </a:r>
            <a:r>
              <a:rPr lang="ru-RU" sz="280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масалан</a:t>
            </a:r>
            <a:r>
              <a:rPr lang="ru-RU" sz="280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800" i="1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Amnesty</a:t>
            </a:r>
            <a:endParaRPr lang="en-US" sz="2800" i="1" dirty="0">
              <a:solidFill>
                <a:srgbClr val="0A0A0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lnSpc>
                <a:spcPts val="1800"/>
              </a:lnSpc>
              <a:spcAft>
                <a:spcPts val="15"/>
              </a:spcAft>
              <a:buSzPts val="1000"/>
              <a:tabLst>
                <a:tab pos="457200" algn="l"/>
              </a:tabLst>
            </a:pPr>
            <a:endParaRPr lang="en-US" sz="2800" i="1" dirty="0">
              <a:solidFill>
                <a:srgbClr val="0A0A0A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lnSpc>
                <a:spcPts val="1800"/>
              </a:lnSpc>
              <a:spcAft>
                <a:spcPts val="15"/>
              </a:spcAft>
              <a:buSzPts val="1000"/>
              <a:tabLst>
                <a:tab pos="457200" algn="l"/>
              </a:tabLst>
            </a:pPr>
            <a:r>
              <a:rPr lang="ru-RU" sz="2800" i="1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International</a:t>
            </a:r>
            <a:r>
              <a:rPr lang="ru-RU" sz="280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ёки</a:t>
            </a:r>
            <a:r>
              <a:rPr lang="ru-RU" sz="280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i="1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Greenpeace</a:t>
            </a:r>
            <a:r>
              <a:rPr lang="ru-RU" sz="280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80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ўз</a:t>
            </a:r>
            <a:r>
              <a:rPr lang="ru-RU" sz="280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брендини</a:t>
            </a:r>
            <a:r>
              <a:rPr lang="ru-RU" sz="280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80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ишонч</a:t>
            </a:r>
            <a:r>
              <a:rPr lang="ru-RU" sz="280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80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устига</a:t>
            </a:r>
            <a:r>
              <a:rPr lang="ru-RU" sz="280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қуради</a:t>
            </a:r>
            <a:r>
              <a:rPr lang="ru-RU" sz="280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A0A0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lnSpc>
                <a:spcPts val="1800"/>
              </a:lnSpc>
              <a:spcAft>
                <a:spcPts val="15"/>
              </a:spcAft>
              <a:buSzPts val="1000"/>
              <a:tabLst>
                <a:tab pos="457200" algn="l"/>
              </a:tabLst>
            </a:pPr>
            <a:endParaRPr lang="ru-RU" sz="2800" dirty="0">
              <a:solidFill>
                <a:srgbClr val="181717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l">
              <a:lnSpc>
                <a:spcPts val="1800"/>
              </a:lnSpc>
              <a:spcAft>
                <a:spcPts val="15"/>
              </a:spcAft>
              <a:buSzPts val="1000"/>
              <a:tabLst>
                <a:tab pos="457200" algn="l"/>
              </a:tabLst>
            </a:pPr>
            <a:r>
              <a:rPr lang="ru-RU" sz="2800" b="1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Жаҳон</a:t>
            </a:r>
            <a:r>
              <a:rPr lang="ru-RU" sz="2800" b="1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трендлари</a:t>
            </a:r>
            <a:r>
              <a:rPr lang="ru-RU" sz="2800" b="1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2025:</a:t>
            </a:r>
            <a:endParaRPr lang="en-US" sz="2800" b="1" dirty="0">
              <a:solidFill>
                <a:srgbClr val="0A0A0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lnSpc>
                <a:spcPts val="1800"/>
              </a:lnSpc>
              <a:spcAft>
                <a:spcPts val="15"/>
              </a:spcAft>
              <a:buSzPts val="1000"/>
              <a:tabLst>
                <a:tab pos="457200" algn="l"/>
              </a:tabLst>
            </a:pPr>
            <a:endParaRPr lang="ru-RU" sz="2800" dirty="0">
              <a:solidFill>
                <a:srgbClr val="181717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l">
              <a:lnSpc>
                <a:spcPts val="1800"/>
              </a:lnSpc>
              <a:spcAft>
                <a:spcPts val="15"/>
              </a:spcAft>
              <a:buSzPts val="1000"/>
              <a:tabLst>
                <a:tab pos="914400" algn="l"/>
              </a:tabLst>
            </a:pPr>
            <a:r>
              <a:rPr lang="ru-RU" sz="2800" b="1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Минимализм:</a:t>
            </a:r>
            <a:r>
              <a:rPr lang="ru-RU" sz="280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Содда</a:t>
            </a:r>
            <a:r>
              <a:rPr lang="ru-RU" sz="280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280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эсда</a:t>
            </a:r>
            <a:r>
              <a:rPr lang="ru-RU" sz="280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қоларли</a:t>
            </a:r>
            <a:r>
              <a:rPr lang="ru-RU" sz="280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визуал идентификация.</a:t>
            </a:r>
            <a:endParaRPr lang="en-US" sz="2800" dirty="0">
              <a:solidFill>
                <a:srgbClr val="0A0A0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>
              <a:lnSpc>
                <a:spcPts val="1800"/>
              </a:lnSpc>
              <a:spcAft>
                <a:spcPts val="15"/>
              </a:spcAft>
              <a:buSzPts val="1000"/>
              <a:tabLst>
                <a:tab pos="914400" algn="l"/>
              </a:tabLst>
            </a:pPr>
            <a:endParaRPr lang="ru-RU" sz="2800" dirty="0">
              <a:solidFill>
                <a:srgbClr val="181717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l">
              <a:lnSpc>
                <a:spcPts val="1800"/>
              </a:lnSpc>
              <a:spcAft>
                <a:spcPts val="15"/>
              </a:spcAft>
              <a:buSzPts val="1000"/>
              <a:tabLst>
                <a:tab pos="914400" algn="l"/>
              </a:tabLst>
            </a:pPr>
            <a:r>
              <a:rPr lang="ru-RU" sz="2800" b="1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Эмоционал</a:t>
            </a:r>
            <a:r>
              <a:rPr lang="ru-RU" sz="2800" b="1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боғланиш</a:t>
            </a:r>
            <a:r>
              <a:rPr lang="ru-RU" sz="2800" b="1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Рақамлардан</a:t>
            </a:r>
            <a:r>
              <a:rPr lang="ru-RU" sz="280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кўра</a:t>
            </a:r>
            <a:r>
              <a:rPr lang="ru-RU" sz="280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80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инсон</a:t>
            </a:r>
            <a:r>
              <a:rPr lang="ru-RU" sz="280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ҳикоялари</a:t>
            </a:r>
            <a:r>
              <a:rPr lang="ru-RU" sz="280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endParaRPr lang="en-US" sz="2800" dirty="0">
              <a:solidFill>
                <a:srgbClr val="0A0A0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>
              <a:lnSpc>
                <a:spcPts val="1800"/>
              </a:lnSpc>
              <a:spcAft>
                <a:spcPts val="15"/>
              </a:spcAft>
              <a:buSzPts val="1000"/>
              <a:tabLst>
                <a:tab pos="914400" algn="l"/>
              </a:tabLst>
            </a:pPr>
            <a:endParaRPr lang="en-US" sz="2800" dirty="0">
              <a:solidFill>
                <a:srgbClr val="0A0A0A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>
              <a:lnSpc>
                <a:spcPts val="1800"/>
              </a:lnSpc>
              <a:spcAft>
                <a:spcPts val="15"/>
              </a:spcAft>
              <a:buSzPts val="1000"/>
              <a:tabLst>
                <a:tab pos="914400" algn="l"/>
              </a:tabLst>
            </a:pPr>
            <a:r>
              <a:rPr lang="ru-RU" sz="280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Storytelling</a:t>
            </a:r>
            <a:r>
              <a:rPr lang="ru-RU" sz="280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)га </a:t>
            </a:r>
            <a:r>
              <a:rPr lang="ru-RU" sz="280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кўпроқ</a:t>
            </a:r>
            <a:r>
              <a:rPr lang="ru-RU" sz="280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урғу</a:t>
            </a:r>
            <a:r>
              <a:rPr lang="ru-RU" sz="280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бериш</a:t>
            </a:r>
            <a:r>
              <a:rPr lang="ru-RU" sz="2800" dirty="0">
                <a:solidFill>
                  <a:srgbClr val="0A0A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rgbClr val="181717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23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4908" y="17585"/>
            <a:ext cx="9601200" cy="1036850"/>
          </a:xfrm>
        </p:spPr>
        <p:txBody>
          <a:bodyPr rtlCol="0"/>
          <a:lstStyle/>
          <a:p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ННТ </a:t>
            </a:r>
            <a:r>
              <a:rPr lang="ru-RU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Брендининг</a:t>
            </a:r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та </a:t>
            </a:r>
            <a:r>
              <a:rPr lang="ru-RU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устуни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5286B872-7123-025A-833B-97B00B0EF74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63756636"/>
              </p:ext>
            </p:extLst>
          </p:nvPr>
        </p:nvGraphicFramePr>
        <p:xfrm>
          <a:off x="595618" y="1719743"/>
          <a:ext cx="10888910" cy="46537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1385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4031" y="0"/>
            <a:ext cx="10556631" cy="1036850"/>
          </a:xfrm>
        </p:spPr>
        <p:txBody>
          <a:bodyPr rtlCol="0"/>
          <a:lstStyle/>
          <a:p>
            <a:r>
              <a:rPr lang="ru-RU" sz="36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Маҳаллий</a:t>
            </a:r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контекст — </a:t>
            </a:r>
            <a:r>
              <a:rPr lang="ru-RU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Ўзбекистон</a:t>
            </a:r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қадриятлари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6" name="Объект 5" descr="Простая схема с шевронами, показывающая 4 этапа, расположенные слева направо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204674"/>
              </p:ext>
            </p:extLst>
          </p:nvPr>
        </p:nvGraphicFramePr>
        <p:xfrm>
          <a:off x="795866" y="1540933"/>
          <a:ext cx="11091333" cy="4800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1214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7184" y="537154"/>
            <a:ext cx="7373815" cy="1568483"/>
          </a:xfrm>
        </p:spPr>
        <p:txBody>
          <a:bodyPr rtlCol="0"/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 </a:t>
            </a:r>
            <a:r>
              <a:rPr lang="ru-RU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стратегиясининг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мақсадли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аудиторияси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5BBEFCE4-4B9D-B4B5-FB21-286082795C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3158880"/>
              </p:ext>
            </p:extLst>
          </p:nvPr>
        </p:nvGraphicFramePr>
        <p:xfrm>
          <a:off x="369116" y="2877954"/>
          <a:ext cx="8149242" cy="30195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3667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588" y="-18978"/>
            <a:ext cx="8888923" cy="798624"/>
          </a:xfrm>
        </p:spPr>
        <p:txBody>
          <a:bodyPr rtlCol="0"/>
          <a:lstStyle/>
          <a:p>
            <a:pPr algn="ctr"/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Рақамли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 — Telegram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Instagram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роли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915835" y="1097473"/>
            <a:ext cx="8763108" cy="1011237"/>
          </a:xfrm>
        </p:spPr>
        <p:txBody>
          <a:bodyPr rtlCol="0">
            <a:normAutofit fontScale="92500"/>
          </a:bodyPr>
          <a:lstStyle/>
          <a:p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Ўзбекистон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тренди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2025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dirty="0" err="1"/>
              <a:t>Интернетдан</a:t>
            </a:r>
            <a:r>
              <a:rPr lang="ru-RU" dirty="0"/>
              <a:t> </a:t>
            </a:r>
            <a:r>
              <a:rPr lang="ru-RU" dirty="0" err="1"/>
              <a:t>фойдаланувчилар</a:t>
            </a:r>
            <a:r>
              <a:rPr lang="ru-RU" dirty="0"/>
              <a:t> сони </a:t>
            </a:r>
            <a:r>
              <a:rPr lang="ru-RU" b="1" dirty="0"/>
              <a:t>32.7 </a:t>
            </a:r>
            <a:r>
              <a:rPr lang="ru-RU" b="1" dirty="0" err="1"/>
              <a:t>миллиондан</a:t>
            </a:r>
            <a:r>
              <a:rPr lang="ru-RU" dirty="0"/>
              <a:t> </a:t>
            </a:r>
            <a:r>
              <a:rPr lang="ru-RU" dirty="0" err="1"/>
              <a:t>ошди</a:t>
            </a:r>
            <a:r>
              <a:rPr lang="ru-RU" dirty="0"/>
              <a:t>.</a:t>
            </a:r>
          </a:p>
          <a:p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id="{468ABA31-238F-4283-AAA6-DB93F0D1F5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7587614"/>
              </p:ext>
            </p:extLst>
          </p:nvPr>
        </p:nvGraphicFramePr>
        <p:xfrm>
          <a:off x="329034" y="2531110"/>
          <a:ext cx="9746144" cy="4049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E408375-2FC2-09D5-FE22-E027987061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696" y="5016615"/>
            <a:ext cx="1362381" cy="125504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D98CA15-72E7-BE49-7086-5187480FE2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441" y="3788840"/>
            <a:ext cx="1362382" cy="122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7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7092" y="167375"/>
            <a:ext cx="9601200" cy="1036850"/>
          </a:xfrm>
        </p:spPr>
        <p:txBody>
          <a:bodyPr rtlCol="0"/>
          <a:lstStyle/>
          <a:p>
            <a:r>
              <a:rPr lang="ru-RU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Жаҳон</a:t>
            </a:r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тажрибаси</a:t>
            </a:r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— "</a:t>
            </a:r>
            <a:r>
              <a:rPr lang="ru-RU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Storytelling</a:t>
            </a:r>
            <a:r>
              <a:rPr lang="ru-RU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" </a:t>
            </a:r>
            <a:r>
              <a:rPr lang="ru-RU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санъати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1295400" y="1828799"/>
            <a:ext cx="10363200" cy="4466493"/>
          </a:xfrm>
        </p:spPr>
        <p:txBody>
          <a:bodyPr rtlCol="0">
            <a:normAutofit/>
          </a:bodyPr>
          <a:lstStyle/>
          <a:p>
            <a:pPr lvl="0"/>
            <a:r>
              <a:rPr lang="ru-RU" b="1" dirty="0" err="1">
                <a:solidFill>
                  <a:schemeClr val="tx2"/>
                </a:solidFill>
              </a:rPr>
              <a:t>Усул</a:t>
            </a:r>
            <a:r>
              <a:rPr lang="ru-RU" b="1" dirty="0">
                <a:solidFill>
                  <a:schemeClr val="tx2"/>
                </a:solidFill>
              </a:rPr>
              <a:t>:</a:t>
            </a:r>
            <a:r>
              <a:rPr lang="ru-RU" dirty="0">
                <a:solidFill>
                  <a:schemeClr val="tx2"/>
                </a:solidFill>
              </a:rPr>
              <a:t> </a:t>
            </a:r>
            <a:r>
              <a:rPr lang="ru-RU" dirty="0" err="1">
                <a:solidFill>
                  <a:schemeClr val="tx2"/>
                </a:solidFill>
              </a:rPr>
              <a:t>Қуруқ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ҳисобот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ўрнига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муайян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бир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инсоннинг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ҳаёти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ташкилот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ёрдамида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қандай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ўзгарганини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кўрсатиш</a:t>
            </a:r>
            <a:r>
              <a:rPr lang="ru-RU" dirty="0">
                <a:solidFill>
                  <a:schemeClr val="tx2"/>
                </a:solidFill>
              </a:rPr>
              <a:t>.</a:t>
            </a:r>
          </a:p>
          <a:p>
            <a:pPr lvl="0"/>
            <a:r>
              <a:rPr lang="ru-RU" b="1" dirty="0" err="1">
                <a:solidFill>
                  <a:schemeClr val="tx2"/>
                </a:solidFill>
              </a:rPr>
              <a:t>Натижа</a:t>
            </a:r>
            <a:r>
              <a:rPr lang="ru-RU" b="1" dirty="0">
                <a:solidFill>
                  <a:schemeClr val="tx2"/>
                </a:solidFill>
              </a:rPr>
              <a:t>:</a:t>
            </a:r>
            <a:r>
              <a:rPr lang="ru-RU" dirty="0">
                <a:solidFill>
                  <a:schemeClr val="tx2"/>
                </a:solidFill>
              </a:rPr>
              <a:t> Бу </a:t>
            </a:r>
            <a:r>
              <a:rPr lang="ru-RU" dirty="0" err="1">
                <a:solidFill>
                  <a:schemeClr val="tx2"/>
                </a:solidFill>
              </a:rPr>
              <a:t>донорларда</a:t>
            </a:r>
            <a:r>
              <a:rPr lang="ru-RU" dirty="0">
                <a:solidFill>
                  <a:schemeClr val="tx2"/>
                </a:solidFill>
              </a:rPr>
              <a:t> 80% </a:t>
            </a:r>
            <a:r>
              <a:rPr lang="ru-RU" dirty="0" err="1">
                <a:solidFill>
                  <a:schemeClr val="tx2"/>
                </a:solidFill>
              </a:rPr>
              <a:t>кўпроқ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эмоционал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таъсир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ва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ишонч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уйғотади</a:t>
            </a:r>
            <a:r>
              <a:rPr lang="ru-RU" dirty="0">
                <a:solidFill>
                  <a:schemeClr val="tx2"/>
                </a:solidFill>
              </a:rPr>
              <a:t>.</a:t>
            </a:r>
          </a:p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711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Направление продаж 16 x 9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9190_TF03431374.potx" id="{FAFEA233-2573-41A0-B13A-6D9284E8AB2B}" vid="{B0871358-B438-44A4-A68A-E84A84342D98}"/>
    </a:ext>
  </a:extLst>
</a:theme>
</file>

<file path=ppt/theme/theme2.xml><?xml version="1.0" encoding="utf-8"?>
<a:theme xmlns:a="http://schemas.openxmlformats.org/drawingml/2006/main" name="Тема Offic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Бизнес-презентация стратегии развития (широкоэкранный формат)</Template>
  <TotalTime>184</TotalTime>
  <Words>683</Words>
  <Application>Microsoft Office PowerPoint</Application>
  <PresentationFormat>Широкоэкранный</PresentationFormat>
  <Paragraphs>109</Paragraphs>
  <Slides>18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31" baseType="lpstr">
      <vt:lpstr>Arial</vt:lpstr>
      <vt:lpstr>Bebas Neue Cyrillic</vt:lpstr>
      <vt:lpstr>Book Antiqua</vt:lpstr>
      <vt:lpstr>Calibri</vt:lpstr>
      <vt:lpstr>Inter</vt:lpstr>
      <vt:lpstr>Inter Bold</vt:lpstr>
      <vt:lpstr>League Spartan</vt:lpstr>
      <vt:lpstr>Montserrat</vt:lpstr>
      <vt:lpstr>Montserrat Bold</vt:lpstr>
      <vt:lpstr>Montserrat Semi-Bold</vt:lpstr>
      <vt:lpstr>Symbol</vt:lpstr>
      <vt:lpstr>Times New Roman</vt:lpstr>
      <vt:lpstr>Направление продаж 16 x 9</vt:lpstr>
      <vt:lpstr>Презентация PowerPoint</vt:lpstr>
      <vt:lpstr>Презентация PowerPoint</vt:lpstr>
      <vt:lpstr>Ўзбекистонда ННТ соҳаси (Рақамларда) </vt:lpstr>
      <vt:lpstr>Жаҳон тажрибаси — ННТ Брендинги</vt:lpstr>
      <vt:lpstr>ННТ Брендининг 3 та устуни</vt:lpstr>
      <vt:lpstr>Маҳаллий контекст — Ўзбекистон қадриятлари</vt:lpstr>
      <vt:lpstr>PR стратегиясининг мақсадли аудиторияси</vt:lpstr>
      <vt:lpstr>Рақамли PR — Telegram ва Instagram роли</vt:lpstr>
      <vt:lpstr>Жаҳон тажрибаси — "Storytelling" санъати</vt:lpstr>
      <vt:lpstr>Очиқлик ва Шаффофлик индекси</vt:lpstr>
      <vt:lpstr>ОАВ ва Блогерлар билан ҳамкорлик</vt:lpstr>
      <vt:lpstr>Кризисли коммуникация (Crisis PR)</vt:lpstr>
      <vt:lpstr>Ижтимоий шериклик — PR имконияти</vt:lpstr>
      <vt:lpstr>Сунъий интеллект (AI) PR хизматида</vt:lpstr>
      <vt:lpstr>Самарадорликни ўлчаш (KPI) </vt:lpstr>
      <vt:lpstr>Хулоса ва истиқбол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ННТ БРЕНДИ</dc:title>
  <dc:creator>Dilfuza Rasulova</dc:creator>
  <cp:lastModifiedBy>Dilfuza Rasulova</cp:lastModifiedBy>
  <cp:revision>7</cp:revision>
  <dcterms:created xsi:type="dcterms:W3CDTF">2026-04-20T12:23:17Z</dcterms:created>
  <dcterms:modified xsi:type="dcterms:W3CDTF">2026-04-23T04:35:45Z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