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86" r:id="rId3"/>
    <p:sldId id="465" r:id="rId4"/>
    <p:sldId id="530" r:id="rId5"/>
    <p:sldId id="531" r:id="rId6"/>
    <p:sldId id="532" r:id="rId7"/>
    <p:sldId id="467" r:id="rId8"/>
    <p:sldId id="469" r:id="rId9"/>
    <p:sldId id="470" r:id="rId10"/>
    <p:sldId id="432" r:id="rId11"/>
    <p:sldId id="477" r:id="rId12"/>
    <p:sldId id="478" r:id="rId13"/>
    <p:sldId id="472" r:id="rId14"/>
    <p:sldId id="480" r:id="rId15"/>
    <p:sldId id="483" r:id="rId16"/>
    <p:sldId id="492" r:id="rId17"/>
    <p:sldId id="503" r:id="rId18"/>
    <p:sldId id="487" r:id="rId19"/>
    <p:sldId id="491" r:id="rId20"/>
    <p:sldId id="506" r:id="rId21"/>
    <p:sldId id="509" r:id="rId22"/>
    <p:sldId id="510" r:id="rId23"/>
    <p:sldId id="511" r:id="rId24"/>
    <p:sldId id="512" r:id="rId25"/>
    <p:sldId id="523" r:id="rId26"/>
    <p:sldId id="522" r:id="rId27"/>
    <p:sldId id="527" r:id="rId28"/>
    <p:sldId id="525" r:id="rId29"/>
    <p:sldId id="526" r:id="rId30"/>
    <p:sldId id="528" r:id="rId31"/>
    <p:sldId id="529" r:id="rId32"/>
    <p:sldId id="287" r:id="rId33"/>
    <p:sldId id="293" r:id="rId34"/>
    <p:sldId id="294" r:id="rId35"/>
    <p:sldId id="298" r:id="rId36"/>
    <p:sldId id="299" r:id="rId37"/>
    <p:sldId id="300" r:id="rId38"/>
    <p:sldId id="614" r:id="rId39"/>
    <p:sldId id="612" r:id="rId40"/>
    <p:sldId id="615" r:id="rId41"/>
    <p:sldId id="507" r:id="rId42"/>
    <p:sldId id="508" r:id="rId43"/>
    <p:sldId id="517" r:id="rId44"/>
    <p:sldId id="518" r:id="rId45"/>
    <p:sldId id="520" r:id="rId46"/>
    <p:sldId id="521" r:id="rId47"/>
    <p:sldId id="616" r:id="rId48"/>
    <p:sldId id="617" r:id="rId49"/>
    <p:sldId id="303"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7D118-9FA8-43D4-818D-BC15DB2EBE2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979A3095-66C7-41E2-8F71-42C68BD81689}" type="pres">
      <dgm:prSet presAssocID="{8F07D118-9FA8-43D4-818D-BC15DB2EBE2D}" presName="Name0" presStyleCnt="0">
        <dgm:presLayoutVars>
          <dgm:dir/>
          <dgm:animLvl val="lvl"/>
          <dgm:resizeHandles val="exact"/>
        </dgm:presLayoutVars>
      </dgm:prSet>
      <dgm:spPr/>
    </dgm:pt>
  </dgm:ptLst>
  <dgm:cxnLst>
    <dgm:cxn modelId="{492A940B-61E2-44A7-88DA-FD3EFC9FEF4A}" type="presOf" srcId="{8F07D118-9FA8-43D4-818D-BC15DB2EBE2D}" destId="{979A3095-66C7-41E2-8F71-42C68BD8168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2C066-71C8-4EC4-8552-EAE2A56EEF9F}" type="doc">
      <dgm:prSet loTypeId="urn:microsoft.com/office/officeart/2005/8/layout/gear1" loCatId="cycle" qsTypeId="urn:microsoft.com/office/officeart/2005/8/quickstyle/simple1" qsCatId="simple" csTypeId="urn:microsoft.com/office/officeart/2005/8/colors/accent1_2" csCatId="accent1" phldr="0"/>
      <dgm:spPr/>
    </dgm:pt>
    <dgm:pt modelId="{7391CF6D-3214-49E0-8AA2-5BD14474B4F7}">
      <dgm:prSet phldrT="[Текст]" phldr="1"/>
      <dgm:spPr/>
      <dgm:t>
        <a:bodyPr/>
        <a:lstStyle/>
        <a:p>
          <a:endParaRPr lang="ru-RU"/>
        </a:p>
      </dgm:t>
    </dgm:pt>
    <dgm:pt modelId="{7EA42177-C2B3-4180-8B53-90C70D1ED249}" type="parTrans" cxnId="{D49DCCFC-482C-437C-9961-DEAC735B9B69}">
      <dgm:prSet/>
      <dgm:spPr/>
      <dgm:t>
        <a:bodyPr/>
        <a:lstStyle/>
        <a:p>
          <a:endParaRPr lang="ru-RU"/>
        </a:p>
      </dgm:t>
    </dgm:pt>
    <dgm:pt modelId="{2E41A61D-A05C-47DB-84C1-C8DD3F1171FB}" type="sibTrans" cxnId="{D49DCCFC-482C-437C-9961-DEAC735B9B69}">
      <dgm:prSet/>
      <dgm:spPr/>
      <dgm:t>
        <a:bodyPr/>
        <a:lstStyle/>
        <a:p>
          <a:endParaRPr lang="ru-RU"/>
        </a:p>
      </dgm:t>
    </dgm:pt>
    <dgm:pt modelId="{69B01CE1-C151-4A9B-B812-471186FF1748}">
      <dgm:prSet phldrT="[Текст]" phldr="1"/>
      <dgm:spPr/>
      <dgm:t>
        <a:bodyPr/>
        <a:lstStyle/>
        <a:p>
          <a:endParaRPr lang="ru-RU"/>
        </a:p>
      </dgm:t>
    </dgm:pt>
    <dgm:pt modelId="{6D5683EF-678B-4E18-AD75-560DAE26F862}" type="parTrans" cxnId="{36FA5135-8C5A-4D68-B5B6-97D92E8D067F}">
      <dgm:prSet/>
      <dgm:spPr/>
      <dgm:t>
        <a:bodyPr/>
        <a:lstStyle/>
        <a:p>
          <a:endParaRPr lang="ru-RU"/>
        </a:p>
      </dgm:t>
    </dgm:pt>
    <dgm:pt modelId="{25AF5147-7BC5-4186-9E63-F88948105155}" type="sibTrans" cxnId="{36FA5135-8C5A-4D68-B5B6-97D92E8D067F}">
      <dgm:prSet/>
      <dgm:spPr/>
      <dgm:t>
        <a:bodyPr/>
        <a:lstStyle/>
        <a:p>
          <a:endParaRPr lang="ru-RU"/>
        </a:p>
      </dgm:t>
    </dgm:pt>
    <dgm:pt modelId="{510E1C88-9238-403A-87C5-2F1D686C97BF}">
      <dgm:prSet phldrT="[Текст]" phldr="1"/>
      <dgm:spPr/>
      <dgm:t>
        <a:bodyPr/>
        <a:lstStyle/>
        <a:p>
          <a:endParaRPr lang="ru-RU"/>
        </a:p>
      </dgm:t>
    </dgm:pt>
    <dgm:pt modelId="{C7D16F58-A057-49EE-B3F3-7924F4086E1D}" type="parTrans" cxnId="{1A5A3D45-880D-4B87-8784-01A090146085}">
      <dgm:prSet/>
      <dgm:spPr/>
      <dgm:t>
        <a:bodyPr/>
        <a:lstStyle/>
        <a:p>
          <a:endParaRPr lang="ru-RU"/>
        </a:p>
      </dgm:t>
    </dgm:pt>
    <dgm:pt modelId="{D86B66A7-C1E6-44FF-A8A2-A088E79D89B1}" type="sibTrans" cxnId="{1A5A3D45-880D-4B87-8784-01A090146085}">
      <dgm:prSet/>
      <dgm:spPr/>
      <dgm:t>
        <a:bodyPr/>
        <a:lstStyle/>
        <a:p>
          <a:endParaRPr lang="ru-RU"/>
        </a:p>
      </dgm:t>
    </dgm:pt>
    <dgm:pt modelId="{C482C901-54B6-41E1-9057-97F463565F31}" type="pres">
      <dgm:prSet presAssocID="{73E2C066-71C8-4EC4-8552-EAE2A56EEF9F}" presName="composite" presStyleCnt="0">
        <dgm:presLayoutVars>
          <dgm:chMax val="3"/>
          <dgm:animLvl val="lvl"/>
          <dgm:resizeHandles val="exact"/>
        </dgm:presLayoutVars>
      </dgm:prSet>
      <dgm:spPr/>
    </dgm:pt>
    <dgm:pt modelId="{B43768F3-1DE9-44BE-B760-D49BCE4C86CB}" type="pres">
      <dgm:prSet presAssocID="{7391CF6D-3214-49E0-8AA2-5BD14474B4F7}" presName="gear1" presStyleLbl="node1" presStyleIdx="0" presStyleCnt="3">
        <dgm:presLayoutVars>
          <dgm:chMax val="1"/>
          <dgm:bulletEnabled val="1"/>
        </dgm:presLayoutVars>
      </dgm:prSet>
      <dgm:spPr/>
    </dgm:pt>
    <dgm:pt modelId="{F922CE89-715A-4E37-8AC7-CA3CBD337010}" type="pres">
      <dgm:prSet presAssocID="{7391CF6D-3214-49E0-8AA2-5BD14474B4F7}" presName="gear1srcNode" presStyleLbl="node1" presStyleIdx="0" presStyleCnt="3"/>
      <dgm:spPr/>
    </dgm:pt>
    <dgm:pt modelId="{646ED710-B4A1-4D9F-9A5B-D373728F280F}" type="pres">
      <dgm:prSet presAssocID="{7391CF6D-3214-49E0-8AA2-5BD14474B4F7}" presName="gear1dstNode" presStyleLbl="node1" presStyleIdx="0" presStyleCnt="3"/>
      <dgm:spPr/>
    </dgm:pt>
    <dgm:pt modelId="{5D0DA5D8-FC73-4753-A041-3D74987C9501}" type="pres">
      <dgm:prSet presAssocID="{69B01CE1-C151-4A9B-B812-471186FF1748}" presName="gear2" presStyleLbl="node1" presStyleIdx="1" presStyleCnt="3">
        <dgm:presLayoutVars>
          <dgm:chMax val="1"/>
          <dgm:bulletEnabled val="1"/>
        </dgm:presLayoutVars>
      </dgm:prSet>
      <dgm:spPr/>
    </dgm:pt>
    <dgm:pt modelId="{5C87460F-C1CA-4996-B8B5-8E4555741BA5}" type="pres">
      <dgm:prSet presAssocID="{69B01CE1-C151-4A9B-B812-471186FF1748}" presName="gear2srcNode" presStyleLbl="node1" presStyleIdx="1" presStyleCnt="3"/>
      <dgm:spPr/>
    </dgm:pt>
    <dgm:pt modelId="{14BFEAB4-B71D-4E2E-A3C4-9C5860129DC8}" type="pres">
      <dgm:prSet presAssocID="{69B01CE1-C151-4A9B-B812-471186FF1748}" presName="gear2dstNode" presStyleLbl="node1" presStyleIdx="1" presStyleCnt="3"/>
      <dgm:spPr/>
    </dgm:pt>
    <dgm:pt modelId="{18FE1D38-05EC-45D9-91DF-BD28787D58CE}" type="pres">
      <dgm:prSet presAssocID="{510E1C88-9238-403A-87C5-2F1D686C97BF}" presName="gear3" presStyleLbl="node1" presStyleIdx="2" presStyleCnt="3"/>
      <dgm:spPr/>
    </dgm:pt>
    <dgm:pt modelId="{F972DED7-1FB0-4B50-ADA0-8BAF3CD7A9EB}" type="pres">
      <dgm:prSet presAssocID="{510E1C88-9238-403A-87C5-2F1D686C97BF}" presName="gear3tx" presStyleLbl="node1" presStyleIdx="2" presStyleCnt="3">
        <dgm:presLayoutVars>
          <dgm:chMax val="1"/>
          <dgm:bulletEnabled val="1"/>
        </dgm:presLayoutVars>
      </dgm:prSet>
      <dgm:spPr/>
    </dgm:pt>
    <dgm:pt modelId="{4D504D0E-7532-4257-997C-3683310BE470}" type="pres">
      <dgm:prSet presAssocID="{510E1C88-9238-403A-87C5-2F1D686C97BF}" presName="gear3srcNode" presStyleLbl="node1" presStyleIdx="2" presStyleCnt="3"/>
      <dgm:spPr/>
    </dgm:pt>
    <dgm:pt modelId="{452D5F13-6180-471D-BCAD-0CD320A6EDAA}" type="pres">
      <dgm:prSet presAssocID="{510E1C88-9238-403A-87C5-2F1D686C97BF}" presName="gear3dstNode" presStyleLbl="node1" presStyleIdx="2" presStyleCnt="3"/>
      <dgm:spPr/>
    </dgm:pt>
    <dgm:pt modelId="{E9E552D4-A8A9-47C5-980B-3EECDF416E61}" type="pres">
      <dgm:prSet presAssocID="{2E41A61D-A05C-47DB-84C1-C8DD3F1171FB}" presName="connector1" presStyleLbl="sibTrans2D1" presStyleIdx="0" presStyleCnt="3"/>
      <dgm:spPr/>
    </dgm:pt>
    <dgm:pt modelId="{316C1E86-291F-4D73-9873-F22FCC9B5FF7}" type="pres">
      <dgm:prSet presAssocID="{25AF5147-7BC5-4186-9E63-F88948105155}" presName="connector2" presStyleLbl="sibTrans2D1" presStyleIdx="1" presStyleCnt="3"/>
      <dgm:spPr/>
    </dgm:pt>
    <dgm:pt modelId="{7D4BA348-E080-4367-B72D-9849E2A71AB7}" type="pres">
      <dgm:prSet presAssocID="{D86B66A7-C1E6-44FF-A8A2-A088E79D89B1}" presName="connector3" presStyleLbl="sibTrans2D1" presStyleIdx="2" presStyleCnt="3"/>
      <dgm:spPr/>
    </dgm:pt>
  </dgm:ptLst>
  <dgm:cxnLst>
    <dgm:cxn modelId="{9CC78403-BEE3-464D-8397-2276DD8EA555}" type="presOf" srcId="{73E2C066-71C8-4EC4-8552-EAE2A56EEF9F}" destId="{C482C901-54B6-41E1-9057-97F463565F31}" srcOrd="0" destOrd="0" presId="urn:microsoft.com/office/officeart/2005/8/layout/gear1"/>
    <dgm:cxn modelId="{F1F35806-A2F6-4A25-952C-13546B6035E8}" type="presOf" srcId="{510E1C88-9238-403A-87C5-2F1D686C97BF}" destId="{4D504D0E-7532-4257-997C-3683310BE470}" srcOrd="2" destOrd="0" presId="urn:microsoft.com/office/officeart/2005/8/layout/gear1"/>
    <dgm:cxn modelId="{C9597B09-F23A-4DF6-AE35-1461E7551FF2}" type="presOf" srcId="{7391CF6D-3214-49E0-8AA2-5BD14474B4F7}" destId="{646ED710-B4A1-4D9F-9A5B-D373728F280F}" srcOrd="2" destOrd="0" presId="urn:microsoft.com/office/officeart/2005/8/layout/gear1"/>
    <dgm:cxn modelId="{1ED4E009-BB57-4615-B69B-145F47EB7CE9}" type="presOf" srcId="{510E1C88-9238-403A-87C5-2F1D686C97BF}" destId="{452D5F13-6180-471D-BCAD-0CD320A6EDAA}" srcOrd="3" destOrd="0" presId="urn:microsoft.com/office/officeart/2005/8/layout/gear1"/>
    <dgm:cxn modelId="{21738013-7C0D-45AB-9C58-1BBFD9FBF39B}" type="presOf" srcId="{510E1C88-9238-403A-87C5-2F1D686C97BF}" destId="{18FE1D38-05EC-45D9-91DF-BD28787D58CE}" srcOrd="0" destOrd="0" presId="urn:microsoft.com/office/officeart/2005/8/layout/gear1"/>
    <dgm:cxn modelId="{719FC513-B18F-4D82-B073-0B3D9109C0DD}" type="presOf" srcId="{69B01CE1-C151-4A9B-B812-471186FF1748}" destId="{5D0DA5D8-FC73-4753-A041-3D74987C9501}" srcOrd="0" destOrd="0" presId="urn:microsoft.com/office/officeart/2005/8/layout/gear1"/>
    <dgm:cxn modelId="{36FA5135-8C5A-4D68-B5B6-97D92E8D067F}" srcId="{73E2C066-71C8-4EC4-8552-EAE2A56EEF9F}" destId="{69B01CE1-C151-4A9B-B812-471186FF1748}" srcOrd="1" destOrd="0" parTransId="{6D5683EF-678B-4E18-AD75-560DAE26F862}" sibTransId="{25AF5147-7BC5-4186-9E63-F88948105155}"/>
    <dgm:cxn modelId="{47476736-BE09-4A6F-9833-EBBD00A3BBFD}" type="presOf" srcId="{2E41A61D-A05C-47DB-84C1-C8DD3F1171FB}" destId="{E9E552D4-A8A9-47C5-980B-3EECDF416E61}" srcOrd="0" destOrd="0" presId="urn:microsoft.com/office/officeart/2005/8/layout/gear1"/>
    <dgm:cxn modelId="{0FCDC436-6CED-4AB8-9113-0502CB166E44}" type="presOf" srcId="{510E1C88-9238-403A-87C5-2F1D686C97BF}" destId="{F972DED7-1FB0-4B50-ADA0-8BAF3CD7A9EB}" srcOrd="1" destOrd="0" presId="urn:microsoft.com/office/officeart/2005/8/layout/gear1"/>
    <dgm:cxn modelId="{1A5A3D45-880D-4B87-8784-01A090146085}" srcId="{73E2C066-71C8-4EC4-8552-EAE2A56EEF9F}" destId="{510E1C88-9238-403A-87C5-2F1D686C97BF}" srcOrd="2" destOrd="0" parTransId="{C7D16F58-A057-49EE-B3F3-7924F4086E1D}" sibTransId="{D86B66A7-C1E6-44FF-A8A2-A088E79D89B1}"/>
    <dgm:cxn modelId="{02666969-A31A-4836-BB06-03EEF83F2152}" type="presOf" srcId="{D86B66A7-C1E6-44FF-A8A2-A088E79D89B1}" destId="{7D4BA348-E080-4367-B72D-9849E2A71AB7}" srcOrd="0" destOrd="0" presId="urn:microsoft.com/office/officeart/2005/8/layout/gear1"/>
    <dgm:cxn modelId="{97A4FC6B-3FB4-465E-9260-38B9D7750298}" type="presOf" srcId="{25AF5147-7BC5-4186-9E63-F88948105155}" destId="{316C1E86-291F-4D73-9873-F22FCC9B5FF7}" srcOrd="0" destOrd="0" presId="urn:microsoft.com/office/officeart/2005/8/layout/gear1"/>
    <dgm:cxn modelId="{75AE198B-018B-479C-A8CE-794AAF1E3181}" type="presOf" srcId="{69B01CE1-C151-4A9B-B812-471186FF1748}" destId="{5C87460F-C1CA-4996-B8B5-8E4555741BA5}" srcOrd="1" destOrd="0" presId="urn:microsoft.com/office/officeart/2005/8/layout/gear1"/>
    <dgm:cxn modelId="{02033F94-DBCB-46F9-BEDE-9DB829E5356F}" type="presOf" srcId="{7391CF6D-3214-49E0-8AA2-5BD14474B4F7}" destId="{F922CE89-715A-4E37-8AC7-CA3CBD337010}" srcOrd="1" destOrd="0" presId="urn:microsoft.com/office/officeart/2005/8/layout/gear1"/>
    <dgm:cxn modelId="{0E08D8BE-9D93-48C2-AB18-FC6FDA26A11F}" type="presOf" srcId="{69B01CE1-C151-4A9B-B812-471186FF1748}" destId="{14BFEAB4-B71D-4E2E-A3C4-9C5860129DC8}" srcOrd="2" destOrd="0" presId="urn:microsoft.com/office/officeart/2005/8/layout/gear1"/>
    <dgm:cxn modelId="{943BEDC9-BFFD-4576-9394-7B65A0A5B277}" type="presOf" srcId="{7391CF6D-3214-49E0-8AA2-5BD14474B4F7}" destId="{B43768F3-1DE9-44BE-B760-D49BCE4C86CB}" srcOrd="0" destOrd="0" presId="urn:microsoft.com/office/officeart/2005/8/layout/gear1"/>
    <dgm:cxn modelId="{D49DCCFC-482C-437C-9961-DEAC735B9B69}" srcId="{73E2C066-71C8-4EC4-8552-EAE2A56EEF9F}" destId="{7391CF6D-3214-49E0-8AA2-5BD14474B4F7}" srcOrd="0" destOrd="0" parTransId="{7EA42177-C2B3-4180-8B53-90C70D1ED249}" sibTransId="{2E41A61D-A05C-47DB-84C1-C8DD3F1171FB}"/>
    <dgm:cxn modelId="{3DB74A3C-FF22-4F1C-9B65-D385095A7DE0}" type="presParOf" srcId="{C482C901-54B6-41E1-9057-97F463565F31}" destId="{B43768F3-1DE9-44BE-B760-D49BCE4C86CB}" srcOrd="0" destOrd="0" presId="urn:microsoft.com/office/officeart/2005/8/layout/gear1"/>
    <dgm:cxn modelId="{C2CBEDB6-A72F-4871-9B7B-B6FEFB4C34B2}" type="presParOf" srcId="{C482C901-54B6-41E1-9057-97F463565F31}" destId="{F922CE89-715A-4E37-8AC7-CA3CBD337010}" srcOrd="1" destOrd="0" presId="urn:microsoft.com/office/officeart/2005/8/layout/gear1"/>
    <dgm:cxn modelId="{01162CFD-A966-4D5E-B8AD-3E34D17BD86E}" type="presParOf" srcId="{C482C901-54B6-41E1-9057-97F463565F31}" destId="{646ED710-B4A1-4D9F-9A5B-D373728F280F}" srcOrd="2" destOrd="0" presId="urn:microsoft.com/office/officeart/2005/8/layout/gear1"/>
    <dgm:cxn modelId="{2236CD2E-8B9A-4CC3-A79D-C52BDFB62C5B}" type="presParOf" srcId="{C482C901-54B6-41E1-9057-97F463565F31}" destId="{5D0DA5D8-FC73-4753-A041-3D74987C9501}" srcOrd="3" destOrd="0" presId="urn:microsoft.com/office/officeart/2005/8/layout/gear1"/>
    <dgm:cxn modelId="{A4662E73-28A0-4EFD-BE94-3A9EF602B257}" type="presParOf" srcId="{C482C901-54B6-41E1-9057-97F463565F31}" destId="{5C87460F-C1CA-4996-B8B5-8E4555741BA5}" srcOrd="4" destOrd="0" presId="urn:microsoft.com/office/officeart/2005/8/layout/gear1"/>
    <dgm:cxn modelId="{C931A3A7-C004-494F-A3C5-83C59221834D}" type="presParOf" srcId="{C482C901-54B6-41E1-9057-97F463565F31}" destId="{14BFEAB4-B71D-4E2E-A3C4-9C5860129DC8}" srcOrd="5" destOrd="0" presId="urn:microsoft.com/office/officeart/2005/8/layout/gear1"/>
    <dgm:cxn modelId="{CEFA51FD-EB37-4098-A382-803638B0024B}" type="presParOf" srcId="{C482C901-54B6-41E1-9057-97F463565F31}" destId="{18FE1D38-05EC-45D9-91DF-BD28787D58CE}" srcOrd="6" destOrd="0" presId="urn:microsoft.com/office/officeart/2005/8/layout/gear1"/>
    <dgm:cxn modelId="{1D962B94-E346-4639-85CF-D2B4670A5D68}" type="presParOf" srcId="{C482C901-54B6-41E1-9057-97F463565F31}" destId="{F972DED7-1FB0-4B50-ADA0-8BAF3CD7A9EB}" srcOrd="7" destOrd="0" presId="urn:microsoft.com/office/officeart/2005/8/layout/gear1"/>
    <dgm:cxn modelId="{79011E89-F81A-4E9D-B4D1-CD5BA9869CB6}" type="presParOf" srcId="{C482C901-54B6-41E1-9057-97F463565F31}" destId="{4D504D0E-7532-4257-997C-3683310BE470}" srcOrd="8" destOrd="0" presId="urn:microsoft.com/office/officeart/2005/8/layout/gear1"/>
    <dgm:cxn modelId="{17D7AD28-EDDA-4C3E-A2C6-D48E04C9886A}" type="presParOf" srcId="{C482C901-54B6-41E1-9057-97F463565F31}" destId="{452D5F13-6180-471D-BCAD-0CD320A6EDAA}" srcOrd="9" destOrd="0" presId="urn:microsoft.com/office/officeart/2005/8/layout/gear1"/>
    <dgm:cxn modelId="{D4C4F49C-BA41-4C25-864B-42CFFE0F9AD1}" type="presParOf" srcId="{C482C901-54B6-41E1-9057-97F463565F31}" destId="{E9E552D4-A8A9-47C5-980B-3EECDF416E61}" srcOrd="10" destOrd="0" presId="urn:microsoft.com/office/officeart/2005/8/layout/gear1"/>
    <dgm:cxn modelId="{48954DEA-458C-404F-8E7A-75C1F3C428E0}" type="presParOf" srcId="{C482C901-54B6-41E1-9057-97F463565F31}" destId="{316C1E86-291F-4D73-9873-F22FCC9B5FF7}" srcOrd="11" destOrd="0" presId="urn:microsoft.com/office/officeart/2005/8/layout/gear1"/>
    <dgm:cxn modelId="{A723486F-45B4-4542-8555-E6FC7DB1AAFB}" type="presParOf" srcId="{C482C901-54B6-41E1-9057-97F463565F31}" destId="{7D4BA348-E080-4367-B72D-9849E2A71AB7}" srcOrd="12" destOrd="0" presId="urn:microsoft.com/office/officeart/2005/8/layout/gear1"/>
  </dgm:cxnLst>
  <dgm:bg>
    <a:solidFill>
      <a:schemeClr val="tx2"/>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45253-CD8A-414D-A861-A8BCBA3E45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EE2393A9-B80D-48C9-B0C6-4B674E481003}">
      <dgm:prSet phldrT="[Текст]"/>
      <dgm:spPr/>
      <dgm:t>
        <a:bodyPr/>
        <a:lstStyle/>
        <a:p>
          <a:r>
            <a:rPr lang="uz-Cyrl-UZ" dirty="0"/>
            <a:t>Режалаштириш</a:t>
          </a:r>
          <a:endParaRPr lang="ru-RU" dirty="0"/>
        </a:p>
      </dgm:t>
    </dgm:pt>
    <dgm:pt modelId="{D3B0C0A0-82B7-4CC7-8850-E2F73E8A0373}" type="parTrans" cxnId="{F824BFEC-D711-4FDE-B6CB-8516394F49D2}">
      <dgm:prSet/>
      <dgm:spPr/>
      <dgm:t>
        <a:bodyPr/>
        <a:lstStyle/>
        <a:p>
          <a:endParaRPr lang="ru-RU"/>
        </a:p>
      </dgm:t>
    </dgm:pt>
    <dgm:pt modelId="{7D964B2D-CEF8-4A73-8F0C-8276FC281A4F}" type="sibTrans" cxnId="{F824BFEC-D711-4FDE-B6CB-8516394F49D2}">
      <dgm:prSet/>
      <dgm:spPr>
        <a:solidFill>
          <a:schemeClr val="tx2">
            <a:alpha val="90000"/>
          </a:schemeClr>
        </a:solidFill>
      </dgm:spPr>
      <dgm:t>
        <a:bodyPr/>
        <a:lstStyle/>
        <a:p>
          <a:endParaRPr lang="ru-RU"/>
        </a:p>
      </dgm:t>
    </dgm:pt>
    <dgm:pt modelId="{8F62BECE-F83B-4F4F-9993-C206B7879117}">
      <dgm:prSet phldrT="[Текст]"/>
      <dgm:spPr>
        <a:solidFill>
          <a:srgbClr val="00B050"/>
        </a:solidFill>
      </dgm:spPr>
      <dgm:t>
        <a:bodyPr/>
        <a:lstStyle/>
        <a:p>
          <a:r>
            <a:rPr lang="uz-Cyrl-UZ" dirty="0"/>
            <a:t>Ташкиллаштириш</a:t>
          </a:r>
          <a:endParaRPr lang="ru-RU" dirty="0"/>
        </a:p>
      </dgm:t>
    </dgm:pt>
    <dgm:pt modelId="{6C835F88-FEBF-45EE-991C-061354C36118}" type="parTrans" cxnId="{334C63D0-264E-43AE-860D-EC058C7C85F9}">
      <dgm:prSet/>
      <dgm:spPr/>
      <dgm:t>
        <a:bodyPr/>
        <a:lstStyle/>
        <a:p>
          <a:endParaRPr lang="ru-RU"/>
        </a:p>
      </dgm:t>
    </dgm:pt>
    <dgm:pt modelId="{D89F2C8F-A2D4-4D74-BF9A-EF282F07B330}" type="sibTrans" cxnId="{334C63D0-264E-43AE-860D-EC058C7C85F9}">
      <dgm:prSet/>
      <dgm:spPr>
        <a:solidFill>
          <a:schemeClr val="tx2">
            <a:alpha val="90000"/>
          </a:schemeClr>
        </a:solidFill>
      </dgm:spPr>
      <dgm:t>
        <a:bodyPr/>
        <a:lstStyle/>
        <a:p>
          <a:endParaRPr lang="ru-RU"/>
        </a:p>
      </dgm:t>
    </dgm:pt>
    <dgm:pt modelId="{BDB239A9-F96D-425A-A485-9EB961CBF2BC}">
      <dgm:prSet phldrT="[Текст]"/>
      <dgm:spPr>
        <a:solidFill>
          <a:schemeClr val="accent4">
            <a:lumMod val="75000"/>
          </a:schemeClr>
        </a:solidFill>
      </dgm:spPr>
      <dgm:t>
        <a:bodyPr/>
        <a:lstStyle/>
        <a:p>
          <a:r>
            <a:rPr lang="uz-Cyrl-UZ" dirty="0"/>
            <a:t>Раҳбарлик</a:t>
          </a:r>
          <a:endParaRPr lang="ru-RU" dirty="0"/>
        </a:p>
      </dgm:t>
    </dgm:pt>
    <dgm:pt modelId="{56FD02DE-870C-4731-A81C-5C49BE456840}" type="parTrans" cxnId="{65B1D90D-F9DA-4131-B74B-E506D986EFED}">
      <dgm:prSet/>
      <dgm:spPr/>
      <dgm:t>
        <a:bodyPr/>
        <a:lstStyle/>
        <a:p>
          <a:endParaRPr lang="ru-RU"/>
        </a:p>
      </dgm:t>
    </dgm:pt>
    <dgm:pt modelId="{80878496-8A71-44D4-81BB-08B478F89D23}" type="sibTrans" cxnId="{65B1D90D-F9DA-4131-B74B-E506D986EFED}">
      <dgm:prSet/>
      <dgm:spPr>
        <a:solidFill>
          <a:schemeClr val="tx2">
            <a:alpha val="90000"/>
          </a:schemeClr>
        </a:solidFill>
      </dgm:spPr>
      <dgm:t>
        <a:bodyPr/>
        <a:lstStyle/>
        <a:p>
          <a:endParaRPr lang="ru-RU"/>
        </a:p>
      </dgm:t>
    </dgm:pt>
    <dgm:pt modelId="{6B9F759E-24C0-4AE4-BB06-A1500F578169}">
      <dgm:prSet/>
      <dgm:spPr>
        <a:solidFill>
          <a:srgbClr val="FF0000"/>
        </a:solidFill>
      </dgm:spPr>
      <dgm:t>
        <a:bodyPr/>
        <a:lstStyle/>
        <a:p>
          <a:r>
            <a:rPr lang="uz-Cyrl-UZ" dirty="0"/>
            <a:t>Назорат</a:t>
          </a:r>
          <a:endParaRPr lang="ru-RU" dirty="0"/>
        </a:p>
      </dgm:t>
    </dgm:pt>
    <dgm:pt modelId="{A89D27FE-928E-42F5-90A6-81F80B36D9A8}" type="parTrans" cxnId="{488D033A-AB68-43B5-BAF9-C75DDADC5622}">
      <dgm:prSet/>
      <dgm:spPr/>
      <dgm:t>
        <a:bodyPr/>
        <a:lstStyle/>
        <a:p>
          <a:endParaRPr lang="ru-RU"/>
        </a:p>
      </dgm:t>
    </dgm:pt>
    <dgm:pt modelId="{28D981D5-06AB-45CB-A2EF-F17C1C5BBB20}" type="sibTrans" cxnId="{488D033A-AB68-43B5-BAF9-C75DDADC5622}">
      <dgm:prSet/>
      <dgm:spPr>
        <a:solidFill>
          <a:schemeClr val="tx2">
            <a:alpha val="90000"/>
          </a:schemeClr>
        </a:solidFill>
      </dgm:spPr>
      <dgm:t>
        <a:bodyPr/>
        <a:lstStyle/>
        <a:p>
          <a:endParaRPr lang="ru-RU"/>
        </a:p>
      </dgm:t>
    </dgm:pt>
    <dgm:pt modelId="{58EC467A-037A-40D4-AFD5-1481F8E61B4C}">
      <dgm:prSet/>
      <dgm:spPr>
        <a:solidFill>
          <a:schemeClr val="bg1">
            <a:lumMod val="50000"/>
          </a:schemeClr>
        </a:solidFill>
      </dgm:spPr>
      <dgm:t>
        <a:bodyPr/>
        <a:lstStyle/>
        <a:p>
          <a:r>
            <a:rPr lang="uz-Cyrl-UZ" dirty="0"/>
            <a:t>Кадрларни бошқариш</a:t>
          </a:r>
          <a:endParaRPr lang="ru-RU" dirty="0"/>
        </a:p>
      </dgm:t>
    </dgm:pt>
    <dgm:pt modelId="{A0C8BC03-316C-44F2-85B1-9B43F1BDE048}" type="parTrans" cxnId="{1138E338-D6E6-41E6-A670-41A7C7F1356A}">
      <dgm:prSet/>
      <dgm:spPr/>
      <dgm:t>
        <a:bodyPr/>
        <a:lstStyle/>
        <a:p>
          <a:endParaRPr lang="ru-RU"/>
        </a:p>
      </dgm:t>
    </dgm:pt>
    <dgm:pt modelId="{0758F179-46AF-4147-9DFB-537085EEA2CE}" type="sibTrans" cxnId="{1138E338-D6E6-41E6-A670-41A7C7F1356A}">
      <dgm:prSet/>
      <dgm:spPr/>
      <dgm:t>
        <a:bodyPr/>
        <a:lstStyle/>
        <a:p>
          <a:endParaRPr lang="ru-RU"/>
        </a:p>
      </dgm:t>
    </dgm:pt>
    <dgm:pt modelId="{F22A95C9-9F97-40EA-B322-875E24CF9ED2}" type="pres">
      <dgm:prSet presAssocID="{4FC45253-CD8A-414D-A861-A8BCBA3E4584}" presName="outerComposite" presStyleCnt="0">
        <dgm:presLayoutVars>
          <dgm:chMax val="5"/>
          <dgm:dir/>
          <dgm:resizeHandles val="exact"/>
        </dgm:presLayoutVars>
      </dgm:prSet>
      <dgm:spPr/>
    </dgm:pt>
    <dgm:pt modelId="{1A710336-0360-4183-89D4-791E28B7C40B}" type="pres">
      <dgm:prSet presAssocID="{4FC45253-CD8A-414D-A861-A8BCBA3E4584}" presName="dummyMaxCanvas" presStyleCnt="0">
        <dgm:presLayoutVars/>
      </dgm:prSet>
      <dgm:spPr/>
    </dgm:pt>
    <dgm:pt modelId="{31130C36-1F7D-40E2-93D8-EEAEDACE5207}" type="pres">
      <dgm:prSet presAssocID="{4FC45253-CD8A-414D-A861-A8BCBA3E4584}" presName="FiveNodes_1" presStyleLbl="node1" presStyleIdx="0" presStyleCnt="5">
        <dgm:presLayoutVars>
          <dgm:bulletEnabled val="1"/>
        </dgm:presLayoutVars>
      </dgm:prSet>
      <dgm:spPr/>
    </dgm:pt>
    <dgm:pt modelId="{069DD61E-E2DA-4273-A74B-5BFD665F0124}" type="pres">
      <dgm:prSet presAssocID="{4FC45253-CD8A-414D-A861-A8BCBA3E4584}" presName="FiveNodes_2" presStyleLbl="node1" presStyleIdx="1" presStyleCnt="5" custLinFactNeighborX="1980" custLinFactNeighborY="-2330">
        <dgm:presLayoutVars>
          <dgm:bulletEnabled val="1"/>
        </dgm:presLayoutVars>
      </dgm:prSet>
      <dgm:spPr/>
    </dgm:pt>
    <dgm:pt modelId="{5DB544F7-C5DF-4BDE-84BE-A8BF714B62FF}" type="pres">
      <dgm:prSet presAssocID="{4FC45253-CD8A-414D-A861-A8BCBA3E4584}" presName="FiveNodes_3" presStyleLbl="node1" presStyleIdx="2" presStyleCnt="5">
        <dgm:presLayoutVars>
          <dgm:bulletEnabled val="1"/>
        </dgm:presLayoutVars>
      </dgm:prSet>
      <dgm:spPr/>
    </dgm:pt>
    <dgm:pt modelId="{436EE84C-5A30-46BC-9825-342FCFF5DC39}" type="pres">
      <dgm:prSet presAssocID="{4FC45253-CD8A-414D-A861-A8BCBA3E4584}" presName="FiveNodes_4" presStyleLbl="node1" presStyleIdx="3" presStyleCnt="5">
        <dgm:presLayoutVars>
          <dgm:bulletEnabled val="1"/>
        </dgm:presLayoutVars>
      </dgm:prSet>
      <dgm:spPr/>
    </dgm:pt>
    <dgm:pt modelId="{DD5AB8F0-8DEA-4D5D-8C32-11405586C578}" type="pres">
      <dgm:prSet presAssocID="{4FC45253-CD8A-414D-A861-A8BCBA3E4584}" presName="FiveNodes_5" presStyleLbl="node1" presStyleIdx="4" presStyleCnt="5">
        <dgm:presLayoutVars>
          <dgm:bulletEnabled val="1"/>
        </dgm:presLayoutVars>
      </dgm:prSet>
      <dgm:spPr/>
    </dgm:pt>
    <dgm:pt modelId="{62F5F4B7-B9F6-47AB-A857-683B20752FF1}" type="pres">
      <dgm:prSet presAssocID="{4FC45253-CD8A-414D-A861-A8BCBA3E4584}" presName="FiveConn_1-2" presStyleLbl="fgAccFollowNode1" presStyleIdx="0" presStyleCnt="4">
        <dgm:presLayoutVars>
          <dgm:bulletEnabled val="1"/>
        </dgm:presLayoutVars>
      </dgm:prSet>
      <dgm:spPr/>
    </dgm:pt>
    <dgm:pt modelId="{0C426153-833C-43E8-9AFB-63D562716B3E}" type="pres">
      <dgm:prSet presAssocID="{4FC45253-CD8A-414D-A861-A8BCBA3E4584}" presName="FiveConn_2-3" presStyleLbl="fgAccFollowNode1" presStyleIdx="1" presStyleCnt="4">
        <dgm:presLayoutVars>
          <dgm:bulletEnabled val="1"/>
        </dgm:presLayoutVars>
      </dgm:prSet>
      <dgm:spPr/>
    </dgm:pt>
    <dgm:pt modelId="{698FB6F9-FAE2-44E3-BFA1-823B4B21A8AB}" type="pres">
      <dgm:prSet presAssocID="{4FC45253-CD8A-414D-A861-A8BCBA3E4584}" presName="FiveConn_3-4" presStyleLbl="fgAccFollowNode1" presStyleIdx="2" presStyleCnt="4">
        <dgm:presLayoutVars>
          <dgm:bulletEnabled val="1"/>
        </dgm:presLayoutVars>
      </dgm:prSet>
      <dgm:spPr/>
    </dgm:pt>
    <dgm:pt modelId="{B8AE7B8F-7180-4437-83F9-9ED349583F0F}" type="pres">
      <dgm:prSet presAssocID="{4FC45253-CD8A-414D-A861-A8BCBA3E4584}" presName="FiveConn_4-5" presStyleLbl="fgAccFollowNode1" presStyleIdx="3" presStyleCnt="4">
        <dgm:presLayoutVars>
          <dgm:bulletEnabled val="1"/>
        </dgm:presLayoutVars>
      </dgm:prSet>
      <dgm:spPr/>
    </dgm:pt>
    <dgm:pt modelId="{2B81F18D-3210-4252-99D5-79EC17C395B0}" type="pres">
      <dgm:prSet presAssocID="{4FC45253-CD8A-414D-A861-A8BCBA3E4584}" presName="FiveNodes_1_text" presStyleLbl="node1" presStyleIdx="4" presStyleCnt="5">
        <dgm:presLayoutVars>
          <dgm:bulletEnabled val="1"/>
        </dgm:presLayoutVars>
      </dgm:prSet>
      <dgm:spPr/>
    </dgm:pt>
    <dgm:pt modelId="{A17DBC6F-7100-40D2-B758-FAFA86342B3D}" type="pres">
      <dgm:prSet presAssocID="{4FC45253-CD8A-414D-A861-A8BCBA3E4584}" presName="FiveNodes_2_text" presStyleLbl="node1" presStyleIdx="4" presStyleCnt="5">
        <dgm:presLayoutVars>
          <dgm:bulletEnabled val="1"/>
        </dgm:presLayoutVars>
      </dgm:prSet>
      <dgm:spPr/>
    </dgm:pt>
    <dgm:pt modelId="{BAFF55DD-357E-4EBF-B461-669AD505ADF9}" type="pres">
      <dgm:prSet presAssocID="{4FC45253-CD8A-414D-A861-A8BCBA3E4584}" presName="FiveNodes_3_text" presStyleLbl="node1" presStyleIdx="4" presStyleCnt="5">
        <dgm:presLayoutVars>
          <dgm:bulletEnabled val="1"/>
        </dgm:presLayoutVars>
      </dgm:prSet>
      <dgm:spPr/>
    </dgm:pt>
    <dgm:pt modelId="{FBB868DE-F988-4D06-9AC2-709498BB4EBA}" type="pres">
      <dgm:prSet presAssocID="{4FC45253-CD8A-414D-A861-A8BCBA3E4584}" presName="FiveNodes_4_text" presStyleLbl="node1" presStyleIdx="4" presStyleCnt="5">
        <dgm:presLayoutVars>
          <dgm:bulletEnabled val="1"/>
        </dgm:presLayoutVars>
      </dgm:prSet>
      <dgm:spPr/>
    </dgm:pt>
    <dgm:pt modelId="{DBF5127B-B8C7-439E-8EBE-C765B9F21F59}" type="pres">
      <dgm:prSet presAssocID="{4FC45253-CD8A-414D-A861-A8BCBA3E4584}" presName="FiveNodes_5_text" presStyleLbl="node1" presStyleIdx="4" presStyleCnt="5">
        <dgm:presLayoutVars>
          <dgm:bulletEnabled val="1"/>
        </dgm:presLayoutVars>
      </dgm:prSet>
      <dgm:spPr/>
    </dgm:pt>
  </dgm:ptLst>
  <dgm:cxnLst>
    <dgm:cxn modelId="{65B1D90D-F9DA-4131-B74B-E506D986EFED}" srcId="{4FC45253-CD8A-414D-A861-A8BCBA3E4584}" destId="{BDB239A9-F96D-425A-A485-9EB961CBF2BC}" srcOrd="2" destOrd="0" parTransId="{56FD02DE-870C-4731-A81C-5C49BE456840}" sibTransId="{80878496-8A71-44D4-81BB-08B478F89D23}"/>
    <dgm:cxn modelId="{2BFD2311-DDB3-4FF6-981C-087C161C0DCA}" type="presOf" srcId="{6B9F759E-24C0-4AE4-BB06-A1500F578169}" destId="{436EE84C-5A30-46BC-9825-342FCFF5DC39}" srcOrd="0" destOrd="0" presId="urn:microsoft.com/office/officeart/2005/8/layout/vProcess5"/>
    <dgm:cxn modelId="{4C5C8B23-E9CB-4715-B801-D2F52F716505}" type="presOf" srcId="{BDB239A9-F96D-425A-A485-9EB961CBF2BC}" destId="{5DB544F7-C5DF-4BDE-84BE-A8BF714B62FF}" srcOrd="0" destOrd="0" presId="urn:microsoft.com/office/officeart/2005/8/layout/vProcess5"/>
    <dgm:cxn modelId="{F22BA230-1BA7-40AF-9FBE-97CDAB72382E}" type="presOf" srcId="{7D964B2D-CEF8-4A73-8F0C-8276FC281A4F}" destId="{62F5F4B7-B9F6-47AB-A857-683B20752FF1}" srcOrd="0" destOrd="0" presId="urn:microsoft.com/office/officeart/2005/8/layout/vProcess5"/>
    <dgm:cxn modelId="{1138E338-D6E6-41E6-A670-41A7C7F1356A}" srcId="{4FC45253-CD8A-414D-A861-A8BCBA3E4584}" destId="{58EC467A-037A-40D4-AFD5-1481F8E61B4C}" srcOrd="4" destOrd="0" parTransId="{A0C8BC03-316C-44F2-85B1-9B43F1BDE048}" sibTransId="{0758F179-46AF-4147-9DFB-537085EEA2CE}"/>
    <dgm:cxn modelId="{488D033A-AB68-43B5-BAF9-C75DDADC5622}" srcId="{4FC45253-CD8A-414D-A861-A8BCBA3E4584}" destId="{6B9F759E-24C0-4AE4-BB06-A1500F578169}" srcOrd="3" destOrd="0" parTransId="{A89D27FE-928E-42F5-90A6-81F80B36D9A8}" sibTransId="{28D981D5-06AB-45CB-A2EF-F17C1C5BBB20}"/>
    <dgm:cxn modelId="{5A0A993A-7187-4644-8DAA-A3062508F714}" type="presOf" srcId="{BDB239A9-F96D-425A-A485-9EB961CBF2BC}" destId="{BAFF55DD-357E-4EBF-B461-669AD505ADF9}" srcOrd="1" destOrd="0" presId="urn:microsoft.com/office/officeart/2005/8/layout/vProcess5"/>
    <dgm:cxn modelId="{4711EF42-1B38-4B7A-B9BB-351BC46C80B0}" type="presOf" srcId="{80878496-8A71-44D4-81BB-08B478F89D23}" destId="{698FB6F9-FAE2-44E3-BFA1-823B4B21A8AB}" srcOrd="0" destOrd="0" presId="urn:microsoft.com/office/officeart/2005/8/layout/vProcess5"/>
    <dgm:cxn modelId="{7B380D6A-30FA-4E98-A23B-9E7F35BA9262}" type="presOf" srcId="{4FC45253-CD8A-414D-A861-A8BCBA3E4584}" destId="{F22A95C9-9F97-40EA-B322-875E24CF9ED2}" srcOrd="0" destOrd="0" presId="urn:microsoft.com/office/officeart/2005/8/layout/vProcess5"/>
    <dgm:cxn modelId="{1455C07A-F4B8-4EBF-909F-0FC1DD003489}" type="presOf" srcId="{EE2393A9-B80D-48C9-B0C6-4B674E481003}" destId="{31130C36-1F7D-40E2-93D8-EEAEDACE5207}" srcOrd="0" destOrd="0" presId="urn:microsoft.com/office/officeart/2005/8/layout/vProcess5"/>
    <dgm:cxn modelId="{F867A791-5E97-4469-A983-77A5EE71EC5E}" type="presOf" srcId="{58EC467A-037A-40D4-AFD5-1481F8E61B4C}" destId="{DD5AB8F0-8DEA-4D5D-8C32-11405586C578}" srcOrd="0" destOrd="0" presId="urn:microsoft.com/office/officeart/2005/8/layout/vProcess5"/>
    <dgm:cxn modelId="{0E33F2AB-D09B-468D-AF4E-2B9622FF1AC5}" type="presOf" srcId="{8F62BECE-F83B-4F4F-9993-C206B7879117}" destId="{069DD61E-E2DA-4273-A74B-5BFD665F0124}" srcOrd="0" destOrd="0" presId="urn:microsoft.com/office/officeart/2005/8/layout/vProcess5"/>
    <dgm:cxn modelId="{9E69F9CC-04EF-496F-80A1-0AB5F3325FBD}" type="presOf" srcId="{28D981D5-06AB-45CB-A2EF-F17C1C5BBB20}" destId="{B8AE7B8F-7180-4437-83F9-9ED349583F0F}" srcOrd="0" destOrd="0" presId="urn:microsoft.com/office/officeart/2005/8/layout/vProcess5"/>
    <dgm:cxn modelId="{334C63D0-264E-43AE-860D-EC058C7C85F9}" srcId="{4FC45253-CD8A-414D-A861-A8BCBA3E4584}" destId="{8F62BECE-F83B-4F4F-9993-C206B7879117}" srcOrd="1" destOrd="0" parTransId="{6C835F88-FEBF-45EE-991C-061354C36118}" sibTransId="{D89F2C8F-A2D4-4D74-BF9A-EF282F07B330}"/>
    <dgm:cxn modelId="{A71F98D2-FEEC-48C9-B19E-037351AC1357}" type="presOf" srcId="{8F62BECE-F83B-4F4F-9993-C206B7879117}" destId="{A17DBC6F-7100-40D2-B758-FAFA86342B3D}" srcOrd="1" destOrd="0" presId="urn:microsoft.com/office/officeart/2005/8/layout/vProcess5"/>
    <dgm:cxn modelId="{1386CCD6-2B39-4C99-B42E-683A530E1C15}" type="presOf" srcId="{D89F2C8F-A2D4-4D74-BF9A-EF282F07B330}" destId="{0C426153-833C-43E8-9AFB-63D562716B3E}" srcOrd="0" destOrd="0" presId="urn:microsoft.com/office/officeart/2005/8/layout/vProcess5"/>
    <dgm:cxn modelId="{F824BFEC-D711-4FDE-B6CB-8516394F49D2}" srcId="{4FC45253-CD8A-414D-A861-A8BCBA3E4584}" destId="{EE2393A9-B80D-48C9-B0C6-4B674E481003}" srcOrd="0" destOrd="0" parTransId="{D3B0C0A0-82B7-4CC7-8850-E2F73E8A0373}" sibTransId="{7D964B2D-CEF8-4A73-8F0C-8276FC281A4F}"/>
    <dgm:cxn modelId="{09218DF2-785F-40EC-8DB5-24E6EEAF87D5}" type="presOf" srcId="{6B9F759E-24C0-4AE4-BB06-A1500F578169}" destId="{FBB868DE-F988-4D06-9AC2-709498BB4EBA}" srcOrd="1" destOrd="0" presId="urn:microsoft.com/office/officeart/2005/8/layout/vProcess5"/>
    <dgm:cxn modelId="{FC957CF9-15A1-45E7-8417-88BBAD3E3369}" type="presOf" srcId="{EE2393A9-B80D-48C9-B0C6-4B674E481003}" destId="{2B81F18D-3210-4252-99D5-79EC17C395B0}" srcOrd="1" destOrd="0" presId="urn:microsoft.com/office/officeart/2005/8/layout/vProcess5"/>
    <dgm:cxn modelId="{42A0D0FA-2846-46C0-87E4-932414951DCE}" type="presOf" srcId="{58EC467A-037A-40D4-AFD5-1481F8E61B4C}" destId="{DBF5127B-B8C7-439E-8EBE-C765B9F21F59}" srcOrd="1" destOrd="0" presId="urn:microsoft.com/office/officeart/2005/8/layout/vProcess5"/>
    <dgm:cxn modelId="{BF20C73C-CC86-4111-9946-F316DEA8898C}" type="presParOf" srcId="{F22A95C9-9F97-40EA-B322-875E24CF9ED2}" destId="{1A710336-0360-4183-89D4-791E28B7C40B}" srcOrd="0" destOrd="0" presId="urn:microsoft.com/office/officeart/2005/8/layout/vProcess5"/>
    <dgm:cxn modelId="{A3D171B6-D594-478B-AB40-16F43F7E550D}" type="presParOf" srcId="{F22A95C9-9F97-40EA-B322-875E24CF9ED2}" destId="{31130C36-1F7D-40E2-93D8-EEAEDACE5207}" srcOrd="1" destOrd="0" presId="urn:microsoft.com/office/officeart/2005/8/layout/vProcess5"/>
    <dgm:cxn modelId="{3F58F186-CD28-44C8-8FF7-3B90A0DD0CD0}" type="presParOf" srcId="{F22A95C9-9F97-40EA-B322-875E24CF9ED2}" destId="{069DD61E-E2DA-4273-A74B-5BFD665F0124}" srcOrd="2" destOrd="0" presId="urn:microsoft.com/office/officeart/2005/8/layout/vProcess5"/>
    <dgm:cxn modelId="{7DEC0309-D067-4B12-92E7-08CFA5197151}" type="presParOf" srcId="{F22A95C9-9F97-40EA-B322-875E24CF9ED2}" destId="{5DB544F7-C5DF-4BDE-84BE-A8BF714B62FF}" srcOrd="3" destOrd="0" presId="urn:microsoft.com/office/officeart/2005/8/layout/vProcess5"/>
    <dgm:cxn modelId="{C5579D01-EAB9-42AB-B35F-67C2272A7302}" type="presParOf" srcId="{F22A95C9-9F97-40EA-B322-875E24CF9ED2}" destId="{436EE84C-5A30-46BC-9825-342FCFF5DC39}" srcOrd="4" destOrd="0" presId="urn:microsoft.com/office/officeart/2005/8/layout/vProcess5"/>
    <dgm:cxn modelId="{CCBDA510-35AC-46C5-B0F7-936197C99802}" type="presParOf" srcId="{F22A95C9-9F97-40EA-B322-875E24CF9ED2}" destId="{DD5AB8F0-8DEA-4D5D-8C32-11405586C578}" srcOrd="5" destOrd="0" presId="urn:microsoft.com/office/officeart/2005/8/layout/vProcess5"/>
    <dgm:cxn modelId="{6E9CC337-0AB0-4626-9B42-9DDD71E216D0}" type="presParOf" srcId="{F22A95C9-9F97-40EA-B322-875E24CF9ED2}" destId="{62F5F4B7-B9F6-47AB-A857-683B20752FF1}" srcOrd="6" destOrd="0" presId="urn:microsoft.com/office/officeart/2005/8/layout/vProcess5"/>
    <dgm:cxn modelId="{616AFFA0-CF45-4050-961A-39DA74FB3961}" type="presParOf" srcId="{F22A95C9-9F97-40EA-B322-875E24CF9ED2}" destId="{0C426153-833C-43E8-9AFB-63D562716B3E}" srcOrd="7" destOrd="0" presId="urn:microsoft.com/office/officeart/2005/8/layout/vProcess5"/>
    <dgm:cxn modelId="{1FBF2CB8-D189-445C-B81F-A810E27476BE}" type="presParOf" srcId="{F22A95C9-9F97-40EA-B322-875E24CF9ED2}" destId="{698FB6F9-FAE2-44E3-BFA1-823B4B21A8AB}" srcOrd="8" destOrd="0" presId="urn:microsoft.com/office/officeart/2005/8/layout/vProcess5"/>
    <dgm:cxn modelId="{B9D8C057-6405-41B6-A2FC-0F05EEF0294E}" type="presParOf" srcId="{F22A95C9-9F97-40EA-B322-875E24CF9ED2}" destId="{B8AE7B8F-7180-4437-83F9-9ED349583F0F}" srcOrd="9" destOrd="0" presId="urn:microsoft.com/office/officeart/2005/8/layout/vProcess5"/>
    <dgm:cxn modelId="{E81D63A6-8915-41DE-8A2A-9895CA6ED486}" type="presParOf" srcId="{F22A95C9-9F97-40EA-B322-875E24CF9ED2}" destId="{2B81F18D-3210-4252-99D5-79EC17C395B0}" srcOrd="10" destOrd="0" presId="urn:microsoft.com/office/officeart/2005/8/layout/vProcess5"/>
    <dgm:cxn modelId="{A1ABBF07-2D10-4084-82BB-E6E69E9827C2}" type="presParOf" srcId="{F22A95C9-9F97-40EA-B322-875E24CF9ED2}" destId="{A17DBC6F-7100-40D2-B758-FAFA86342B3D}" srcOrd="11" destOrd="0" presId="urn:microsoft.com/office/officeart/2005/8/layout/vProcess5"/>
    <dgm:cxn modelId="{F9A7A53A-288C-4C75-8438-0C84E09EE6EE}" type="presParOf" srcId="{F22A95C9-9F97-40EA-B322-875E24CF9ED2}" destId="{BAFF55DD-357E-4EBF-B461-669AD505ADF9}" srcOrd="12" destOrd="0" presId="urn:microsoft.com/office/officeart/2005/8/layout/vProcess5"/>
    <dgm:cxn modelId="{925D1B19-EC43-430D-B698-B58D80010F8E}" type="presParOf" srcId="{F22A95C9-9F97-40EA-B322-875E24CF9ED2}" destId="{FBB868DE-F988-4D06-9AC2-709498BB4EBA}" srcOrd="13" destOrd="0" presId="urn:microsoft.com/office/officeart/2005/8/layout/vProcess5"/>
    <dgm:cxn modelId="{DF33D886-5B54-498F-ACA0-F05D75DBB1C5}" type="presParOf" srcId="{F22A95C9-9F97-40EA-B322-875E24CF9ED2}" destId="{DBF5127B-B8C7-439E-8EBE-C765B9F21F59}" srcOrd="14" destOrd="0" presId="urn:microsoft.com/office/officeart/2005/8/layout/v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2177B8-47F5-47CC-A58C-495681D085B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4780DBE4-0BEC-4CAB-B2DE-9A123DDE6E0B}">
      <dgm:prSet phldrT="[Текст]"/>
      <dgm:spPr>
        <a:solidFill>
          <a:srgbClr val="92D050"/>
        </a:solidFill>
      </dgm:spPr>
      <dgm:t>
        <a:bodyPr/>
        <a:lstStyle/>
        <a:p>
          <a:r>
            <a:rPr lang="uz-Cyrl-UZ" b="1" noProof="0" dirty="0">
              <a:latin typeface="Times New Roman" panose="02020603050405020304" pitchFamily="18" charset="0"/>
              <a:cs typeface="Times New Roman" panose="02020603050405020304" pitchFamily="18" charset="0"/>
            </a:rPr>
            <a:t>Кадрлар сиёсати</a:t>
          </a:r>
        </a:p>
      </dgm:t>
    </dgm:pt>
    <dgm:pt modelId="{9C859936-9A95-43FB-B39E-A99E7D22C12C}" type="parTrans" cxnId="{65FBEF24-3A82-4AD8-ADA8-FAA1C45A76A3}">
      <dgm:prSet/>
      <dgm:spPr/>
      <dgm:t>
        <a:bodyPr/>
        <a:lstStyle/>
        <a:p>
          <a:endParaRPr lang="ru-RU"/>
        </a:p>
      </dgm:t>
    </dgm:pt>
    <dgm:pt modelId="{C0EBEE2A-5A4A-4ECF-B597-CB28CFFB3726}" type="sibTrans" cxnId="{65FBEF24-3A82-4AD8-ADA8-FAA1C45A76A3}">
      <dgm:prSet/>
      <dgm:spPr/>
      <dgm:t>
        <a:bodyPr/>
        <a:lstStyle/>
        <a:p>
          <a:endParaRPr lang="ru-RU"/>
        </a:p>
      </dgm:t>
    </dgm:pt>
    <dgm:pt modelId="{A92D75AC-24EA-4707-B8D2-D3F1897C968D}">
      <dgm:prSet phldrT="[Текст]" custT="1"/>
      <dgm:spPr/>
      <dgm:t>
        <a:bodyPr/>
        <a:lstStyle/>
        <a:p>
          <a:pPr algn="just"/>
          <a:r>
            <a:rPr lang="uz-Cyrl-UZ" sz="2000" b="1" noProof="0" dirty="0">
              <a:latin typeface="Times New Roman" panose="02020603050405020304" pitchFamily="18" charset="0"/>
              <a:cs typeface="Times New Roman" panose="02020603050405020304" pitchFamily="18" charset="0"/>
            </a:rPr>
            <a:t>Ходимлар ва ташкилот ўртасидаги муносабатлардаги аниқ қоидалар, истаклар ва чекловлар тўпламидир.</a:t>
          </a:r>
        </a:p>
      </dgm:t>
    </dgm:pt>
    <dgm:pt modelId="{5B3771D7-C762-4EB5-9C49-B608F51E4923}" type="parTrans" cxnId="{446E0C41-81D5-4F00-948C-75C9E5F31A20}">
      <dgm:prSet/>
      <dgm:spPr/>
      <dgm:t>
        <a:bodyPr/>
        <a:lstStyle/>
        <a:p>
          <a:endParaRPr lang="ru-RU"/>
        </a:p>
      </dgm:t>
    </dgm:pt>
    <dgm:pt modelId="{87F295C6-3EF8-4D0E-8856-E142224A1ED5}" type="sibTrans" cxnId="{446E0C41-81D5-4F00-948C-75C9E5F31A20}">
      <dgm:prSet/>
      <dgm:spPr/>
      <dgm:t>
        <a:bodyPr/>
        <a:lstStyle/>
        <a:p>
          <a:endParaRPr lang="ru-RU"/>
        </a:p>
      </dgm:t>
    </dgm:pt>
    <dgm:pt modelId="{A5A8E703-5D34-4095-9C99-F0A99909A816}">
      <dgm:prSet phldrT="[Текст]"/>
      <dgm:spPr>
        <a:solidFill>
          <a:schemeClr val="accent1">
            <a:lumMod val="60000"/>
            <a:lumOff val="40000"/>
          </a:schemeClr>
        </a:solidFill>
      </dgm:spPr>
      <dgm:t>
        <a:bodyPr/>
        <a:lstStyle/>
        <a:p>
          <a:r>
            <a:rPr lang="uz-Cyrl-UZ" b="1" noProof="0" dirty="0">
              <a:latin typeface="Times New Roman" panose="02020603050405020304" pitchFamily="18" charset="0"/>
              <a:cs typeface="Times New Roman" panose="02020603050405020304" pitchFamily="18" charset="0"/>
            </a:rPr>
            <a:t>Кадрлар сиёсати</a:t>
          </a:r>
        </a:p>
      </dgm:t>
    </dgm:pt>
    <dgm:pt modelId="{35D2B36E-6D64-4FEB-8167-41B552D7E846}" type="parTrans" cxnId="{4BD4969E-3D01-4E1A-987A-94C45E676959}">
      <dgm:prSet/>
      <dgm:spPr/>
      <dgm:t>
        <a:bodyPr/>
        <a:lstStyle/>
        <a:p>
          <a:endParaRPr lang="ru-RU"/>
        </a:p>
      </dgm:t>
    </dgm:pt>
    <dgm:pt modelId="{0B73BFC5-EC8F-45BF-8CDE-910C7DC141DB}" type="sibTrans" cxnId="{4BD4969E-3D01-4E1A-987A-94C45E676959}">
      <dgm:prSet/>
      <dgm:spPr/>
      <dgm:t>
        <a:bodyPr/>
        <a:lstStyle/>
        <a:p>
          <a:endParaRPr lang="ru-RU"/>
        </a:p>
      </dgm:t>
    </dgm:pt>
    <dgm:pt modelId="{B31E0E7E-359E-40E1-8F28-E69F85C65765}">
      <dgm:prSet phldrT="[Текст]" custT="1"/>
      <dgm:spPr/>
      <dgm:t>
        <a:bodyPr/>
        <a:lstStyle/>
        <a:p>
          <a:pPr algn="just"/>
          <a:r>
            <a:rPr lang="uz-Cyrl-UZ" sz="1600" b="1" noProof="0" dirty="0">
              <a:latin typeface="Times New Roman" panose="02020603050405020304" pitchFamily="18" charset="0"/>
              <a:cs typeface="Times New Roman" panose="02020603050405020304" pitchFamily="18" charset="0"/>
            </a:rPr>
            <a:t>Инсон ресурсларини компания стратегиясига мос келадиган қонунлар ва қоидалар тизими. Ушбу таъриф ходимларни бошқариш соҳасининг ташкилотнинг умумий фаолиятига қўшилишини, шунингдек ташкилотнинг барча субъектлари томонидан кадрлар билан ишлаш қоидалари ва меъёрларидан хабардор бўлиш фактини таъкидлайди.</a:t>
          </a:r>
        </a:p>
      </dgm:t>
    </dgm:pt>
    <dgm:pt modelId="{62948F41-C279-4901-801C-3DB1B2A67E69}" type="parTrans" cxnId="{C7FDE03E-7A4B-45B2-9DFB-179CEA4E6C58}">
      <dgm:prSet/>
      <dgm:spPr/>
      <dgm:t>
        <a:bodyPr/>
        <a:lstStyle/>
        <a:p>
          <a:endParaRPr lang="ru-RU"/>
        </a:p>
      </dgm:t>
    </dgm:pt>
    <dgm:pt modelId="{D18F8845-CBAF-447E-81F6-C3A2CEFDB9BF}" type="sibTrans" cxnId="{C7FDE03E-7A4B-45B2-9DFB-179CEA4E6C58}">
      <dgm:prSet/>
      <dgm:spPr/>
      <dgm:t>
        <a:bodyPr/>
        <a:lstStyle/>
        <a:p>
          <a:endParaRPr lang="ru-RU"/>
        </a:p>
      </dgm:t>
    </dgm:pt>
    <dgm:pt modelId="{1F3C0F05-CB84-421E-95FD-58E0B68A6E19}">
      <dgm:prSet phldrT="[Текст]" custT="1"/>
      <dgm:spPr/>
      <dgm:t>
        <a:bodyPr/>
        <a:lstStyle/>
        <a:p>
          <a:pPr algn="just"/>
          <a:endParaRPr lang="uz-Cyrl-UZ" sz="1600" noProof="0" dirty="0">
            <a:latin typeface="Times New Roman" panose="02020603050405020304" pitchFamily="18" charset="0"/>
            <a:cs typeface="Times New Roman" panose="02020603050405020304" pitchFamily="18" charset="0"/>
          </a:endParaRPr>
        </a:p>
      </dgm:t>
    </dgm:pt>
    <dgm:pt modelId="{D3EB1070-0DE9-40C3-8D09-D62618D3D96E}" type="parTrans" cxnId="{4C415211-8A91-4BF2-B81F-3FC7534D1841}">
      <dgm:prSet/>
      <dgm:spPr/>
      <dgm:t>
        <a:bodyPr/>
        <a:lstStyle/>
        <a:p>
          <a:endParaRPr lang="ru-RU"/>
        </a:p>
      </dgm:t>
    </dgm:pt>
    <dgm:pt modelId="{0E7E5763-42FF-441B-9835-BF668229BAA9}" type="sibTrans" cxnId="{4C415211-8A91-4BF2-B81F-3FC7534D1841}">
      <dgm:prSet/>
      <dgm:spPr/>
      <dgm:t>
        <a:bodyPr/>
        <a:lstStyle/>
        <a:p>
          <a:endParaRPr lang="ru-RU"/>
        </a:p>
      </dgm:t>
    </dgm:pt>
    <dgm:pt modelId="{A155E90A-E573-44EE-9149-E57D3EFA7509}" type="pres">
      <dgm:prSet presAssocID="{262177B8-47F5-47CC-A58C-495681D085B8}" presName="Name0" presStyleCnt="0">
        <dgm:presLayoutVars>
          <dgm:chMax val="7"/>
          <dgm:dir/>
          <dgm:animLvl val="lvl"/>
          <dgm:resizeHandles val="exact"/>
        </dgm:presLayoutVars>
      </dgm:prSet>
      <dgm:spPr/>
    </dgm:pt>
    <dgm:pt modelId="{6A72E459-A687-42A0-A9D5-8B4C30234171}" type="pres">
      <dgm:prSet presAssocID="{4780DBE4-0BEC-4CAB-B2DE-9A123DDE6E0B}" presName="circle1" presStyleLbl="node1" presStyleIdx="0" presStyleCnt="2" custScaleX="114425" custScaleY="64841" custLinFactNeighborX="2854" custLinFactNeighborY="32751"/>
      <dgm:spPr>
        <a:blipFill rotWithShape="0">
          <a:blip xmlns:r="http://schemas.openxmlformats.org/officeDocument/2006/relationships" r:embed="rId1"/>
          <a:stretch>
            <a:fillRect/>
          </a:stretch>
        </a:blipFill>
      </dgm:spPr>
    </dgm:pt>
    <dgm:pt modelId="{8FAE017E-4DDC-4971-988D-67BFA3F53115}" type="pres">
      <dgm:prSet presAssocID="{4780DBE4-0BEC-4CAB-B2DE-9A123DDE6E0B}" presName="space" presStyleCnt="0"/>
      <dgm:spPr/>
    </dgm:pt>
    <dgm:pt modelId="{5B976329-3177-470A-867F-ED5CB2C7D48A}" type="pres">
      <dgm:prSet presAssocID="{4780DBE4-0BEC-4CAB-B2DE-9A123DDE6E0B}" presName="rect1" presStyleLbl="alignAcc1" presStyleIdx="0" presStyleCnt="2" custScaleX="100443" custLinFactNeighborX="345" custLinFactNeighborY="0"/>
      <dgm:spPr/>
    </dgm:pt>
    <dgm:pt modelId="{2A7684C5-F5C5-4807-8636-968DED14D90D}" type="pres">
      <dgm:prSet presAssocID="{A5A8E703-5D34-4095-9C99-F0A99909A816}" presName="vertSpace2" presStyleLbl="node1" presStyleIdx="0" presStyleCnt="2"/>
      <dgm:spPr/>
    </dgm:pt>
    <dgm:pt modelId="{6B7644FA-C91A-41A9-BDCD-87435CA536B0}" type="pres">
      <dgm:prSet presAssocID="{A5A8E703-5D34-4095-9C99-F0A99909A816}" presName="circle2" presStyleLbl="node1" presStyleIdx="1" presStyleCnt="2" custScaleX="141259" custLinFactY="-673" custLinFactNeighborX="3556" custLinFactNeighborY="-100000"/>
      <dgm:spPr>
        <a:blipFill rotWithShape="0">
          <a:blip xmlns:r="http://schemas.openxmlformats.org/officeDocument/2006/relationships" r:embed="rId2"/>
          <a:stretch>
            <a:fillRect/>
          </a:stretch>
        </a:blipFill>
      </dgm:spPr>
    </dgm:pt>
    <dgm:pt modelId="{62BD371D-E3B1-4CC8-8BF4-6C00FDC821B5}" type="pres">
      <dgm:prSet presAssocID="{A5A8E703-5D34-4095-9C99-F0A99909A816}" presName="rect2" presStyleLbl="alignAcc1" presStyleIdx="1" presStyleCnt="2" custScaleX="100000" custScaleY="108349" custLinFactNeighborX="355" custLinFactNeighborY="4887"/>
      <dgm:spPr/>
    </dgm:pt>
    <dgm:pt modelId="{32C8B1CE-806A-4D4C-A2C3-AB4FCFCFA6C9}" type="pres">
      <dgm:prSet presAssocID="{4780DBE4-0BEC-4CAB-B2DE-9A123DDE6E0B}" presName="rect1ParTx" presStyleLbl="alignAcc1" presStyleIdx="1" presStyleCnt="2">
        <dgm:presLayoutVars>
          <dgm:chMax val="1"/>
          <dgm:bulletEnabled val="1"/>
        </dgm:presLayoutVars>
      </dgm:prSet>
      <dgm:spPr/>
    </dgm:pt>
    <dgm:pt modelId="{68362AAD-6C90-470E-B633-537A37E01A35}" type="pres">
      <dgm:prSet presAssocID="{4780DBE4-0BEC-4CAB-B2DE-9A123DDE6E0B}" presName="rect1ChTx" presStyleLbl="alignAcc1" presStyleIdx="1" presStyleCnt="2" custScaleX="112894" custScaleY="100000" custLinFactNeighborX="-5622" custLinFactNeighborY="538">
        <dgm:presLayoutVars>
          <dgm:bulletEnabled val="1"/>
        </dgm:presLayoutVars>
      </dgm:prSet>
      <dgm:spPr/>
    </dgm:pt>
    <dgm:pt modelId="{0541071D-8342-4FD6-81A4-FFBC8E7CB564}" type="pres">
      <dgm:prSet presAssocID="{A5A8E703-5D34-4095-9C99-F0A99909A816}" presName="rect2ParTx" presStyleLbl="alignAcc1" presStyleIdx="1" presStyleCnt="2">
        <dgm:presLayoutVars>
          <dgm:chMax val="1"/>
          <dgm:bulletEnabled val="1"/>
        </dgm:presLayoutVars>
      </dgm:prSet>
      <dgm:spPr/>
    </dgm:pt>
    <dgm:pt modelId="{9281C15D-76FF-4F81-A63E-2F01E1FE4DEC}" type="pres">
      <dgm:prSet presAssocID="{A5A8E703-5D34-4095-9C99-F0A99909A816}" presName="rect2ChTx" presStyleLbl="alignAcc1" presStyleIdx="1" presStyleCnt="2" custScaleX="114799" custScaleY="129135" custLinFactNeighborX="-7995" custLinFactNeighborY="957">
        <dgm:presLayoutVars>
          <dgm:bulletEnabled val="1"/>
        </dgm:presLayoutVars>
      </dgm:prSet>
      <dgm:spPr/>
    </dgm:pt>
  </dgm:ptLst>
  <dgm:cxnLst>
    <dgm:cxn modelId="{1DC3C802-4FB0-4430-9873-EDDEAF4A9A5A}" type="presOf" srcId="{4780DBE4-0BEC-4CAB-B2DE-9A123DDE6E0B}" destId="{5B976329-3177-470A-867F-ED5CB2C7D48A}" srcOrd="0" destOrd="0" presId="urn:microsoft.com/office/officeart/2005/8/layout/target3"/>
    <dgm:cxn modelId="{615D770A-AC23-48C7-A60B-F243F417CD14}" type="presOf" srcId="{A5A8E703-5D34-4095-9C99-F0A99909A816}" destId="{0541071D-8342-4FD6-81A4-FFBC8E7CB564}" srcOrd="1" destOrd="0" presId="urn:microsoft.com/office/officeart/2005/8/layout/target3"/>
    <dgm:cxn modelId="{4C415211-8A91-4BF2-B81F-3FC7534D1841}" srcId="{A5A8E703-5D34-4095-9C99-F0A99909A816}" destId="{1F3C0F05-CB84-421E-95FD-58E0B68A6E19}" srcOrd="0" destOrd="0" parTransId="{D3EB1070-0DE9-40C3-8D09-D62618D3D96E}" sibTransId="{0E7E5763-42FF-441B-9835-BF668229BAA9}"/>
    <dgm:cxn modelId="{65FBEF24-3A82-4AD8-ADA8-FAA1C45A76A3}" srcId="{262177B8-47F5-47CC-A58C-495681D085B8}" destId="{4780DBE4-0BEC-4CAB-B2DE-9A123DDE6E0B}" srcOrd="0" destOrd="0" parTransId="{9C859936-9A95-43FB-B39E-A99E7D22C12C}" sibTransId="{C0EBEE2A-5A4A-4ECF-B597-CB28CFFB3726}"/>
    <dgm:cxn modelId="{C7FDE03E-7A4B-45B2-9DFB-179CEA4E6C58}" srcId="{A5A8E703-5D34-4095-9C99-F0A99909A816}" destId="{B31E0E7E-359E-40E1-8F28-E69F85C65765}" srcOrd="1" destOrd="0" parTransId="{62948F41-C279-4901-801C-3DB1B2A67E69}" sibTransId="{D18F8845-CBAF-447E-81F6-C3A2CEFDB9BF}"/>
    <dgm:cxn modelId="{446E0C41-81D5-4F00-948C-75C9E5F31A20}" srcId="{4780DBE4-0BEC-4CAB-B2DE-9A123DDE6E0B}" destId="{A92D75AC-24EA-4707-B8D2-D3F1897C968D}" srcOrd="0" destOrd="0" parTransId="{5B3771D7-C762-4EB5-9C49-B608F51E4923}" sibTransId="{87F295C6-3EF8-4D0E-8856-E142224A1ED5}"/>
    <dgm:cxn modelId="{17E46363-2F7C-4AF4-95EC-0A00D5ACC74A}" type="presOf" srcId="{262177B8-47F5-47CC-A58C-495681D085B8}" destId="{A155E90A-E573-44EE-9149-E57D3EFA7509}" srcOrd="0" destOrd="0" presId="urn:microsoft.com/office/officeart/2005/8/layout/target3"/>
    <dgm:cxn modelId="{4BD4969E-3D01-4E1A-987A-94C45E676959}" srcId="{262177B8-47F5-47CC-A58C-495681D085B8}" destId="{A5A8E703-5D34-4095-9C99-F0A99909A816}" srcOrd="1" destOrd="0" parTransId="{35D2B36E-6D64-4FEB-8167-41B552D7E846}" sibTransId="{0B73BFC5-EC8F-45BF-8CDE-910C7DC141DB}"/>
    <dgm:cxn modelId="{5E520FA0-F907-4C29-847D-DD15573D9859}" type="presOf" srcId="{B31E0E7E-359E-40E1-8F28-E69F85C65765}" destId="{9281C15D-76FF-4F81-A63E-2F01E1FE4DEC}" srcOrd="0" destOrd="1" presId="urn:microsoft.com/office/officeart/2005/8/layout/target3"/>
    <dgm:cxn modelId="{ED4CABAC-DE4B-4B45-A758-4A23B6395146}" type="presOf" srcId="{4780DBE4-0BEC-4CAB-B2DE-9A123DDE6E0B}" destId="{32C8B1CE-806A-4D4C-A2C3-AB4FCFCFA6C9}" srcOrd="1" destOrd="0" presId="urn:microsoft.com/office/officeart/2005/8/layout/target3"/>
    <dgm:cxn modelId="{24AA9DC8-1544-4ED9-A920-31D6F723E052}" type="presOf" srcId="{A92D75AC-24EA-4707-B8D2-D3F1897C968D}" destId="{68362AAD-6C90-470E-B633-537A37E01A35}" srcOrd="0" destOrd="0" presId="urn:microsoft.com/office/officeart/2005/8/layout/target3"/>
    <dgm:cxn modelId="{0DAAE1DA-C00E-425A-82E0-42902DF2FADD}" type="presOf" srcId="{A5A8E703-5D34-4095-9C99-F0A99909A816}" destId="{62BD371D-E3B1-4CC8-8BF4-6C00FDC821B5}" srcOrd="0" destOrd="0" presId="urn:microsoft.com/office/officeart/2005/8/layout/target3"/>
    <dgm:cxn modelId="{0F86E4DD-8F58-4D33-94D2-C21D4899E386}" type="presOf" srcId="{1F3C0F05-CB84-421E-95FD-58E0B68A6E19}" destId="{9281C15D-76FF-4F81-A63E-2F01E1FE4DEC}" srcOrd="0" destOrd="0" presId="urn:microsoft.com/office/officeart/2005/8/layout/target3"/>
    <dgm:cxn modelId="{D4C30278-6A4D-4EAF-B9AD-43659E3F459B}" type="presParOf" srcId="{A155E90A-E573-44EE-9149-E57D3EFA7509}" destId="{6A72E459-A687-42A0-A9D5-8B4C30234171}" srcOrd="0" destOrd="0" presId="urn:microsoft.com/office/officeart/2005/8/layout/target3"/>
    <dgm:cxn modelId="{F4F62859-62B6-432C-B02F-05C8D381760A}" type="presParOf" srcId="{A155E90A-E573-44EE-9149-E57D3EFA7509}" destId="{8FAE017E-4DDC-4971-988D-67BFA3F53115}" srcOrd="1" destOrd="0" presId="urn:microsoft.com/office/officeart/2005/8/layout/target3"/>
    <dgm:cxn modelId="{57AE4099-12A3-4E87-84A9-BD0206F5DB91}" type="presParOf" srcId="{A155E90A-E573-44EE-9149-E57D3EFA7509}" destId="{5B976329-3177-470A-867F-ED5CB2C7D48A}" srcOrd="2" destOrd="0" presId="urn:microsoft.com/office/officeart/2005/8/layout/target3"/>
    <dgm:cxn modelId="{40F61775-ED2A-4DAB-9502-F09D0B2CDD25}" type="presParOf" srcId="{A155E90A-E573-44EE-9149-E57D3EFA7509}" destId="{2A7684C5-F5C5-4807-8636-968DED14D90D}" srcOrd="3" destOrd="0" presId="urn:microsoft.com/office/officeart/2005/8/layout/target3"/>
    <dgm:cxn modelId="{81E53735-FA34-4758-A3F1-AA563DA84B5B}" type="presParOf" srcId="{A155E90A-E573-44EE-9149-E57D3EFA7509}" destId="{6B7644FA-C91A-41A9-BDCD-87435CA536B0}" srcOrd="4" destOrd="0" presId="urn:microsoft.com/office/officeart/2005/8/layout/target3"/>
    <dgm:cxn modelId="{05DA0E0C-EC31-4CD4-9904-3147780AAED6}" type="presParOf" srcId="{A155E90A-E573-44EE-9149-E57D3EFA7509}" destId="{62BD371D-E3B1-4CC8-8BF4-6C00FDC821B5}" srcOrd="5" destOrd="0" presId="urn:microsoft.com/office/officeart/2005/8/layout/target3"/>
    <dgm:cxn modelId="{054ED1BB-8AA4-42BA-BC89-A71E68FE8089}" type="presParOf" srcId="{A155E90A-E573-44EE-9149-E57D3EFA7509}" destId="{32C8B1CE-806A-4D4C-A2C3-AB4FCFCFA6C9}" srcOrd="6" destOrd="0" presId="urn:microsoft.com/office/officeart/2005/8/layout/target3"/>
    <dgm:cxn modelId="{C7CC4BF9-2743-49CF-B8E8-9D6CA2DC04D4}" type="presParOf" srcId="{A155E90A-E573-44EE-9149-E57D3EFA7509}" destId="{68362AAD-6C90-470E-B633-537A37E01A35}" srcOrd="7" destOrd="0" presId="urn:microsoft.com/office/officeart/2005/8/layout/target3"/>
    <dgm:cxn modelId="{CF772AA1-5F42-423A-8FE5-DB5E4625BDEC}" type="presParOf" srcId="{A155E90A-E573-44EE-9149-E57D3EFA7509}" destId="{0541071D-8342-4FD6-81A4-FFBC8E7CB564}" srcOrd="8" destOrd="0" presId="urn:microsoft.com/office/officeart/2005/8/layout/target3"/>
    <dgm:cxn modelId="{D960AF06-7392-49E5-B56D-71101545172E}" type="presParOf" srcId="{A155E90A-E573-44EE-9149-E57D3EFA7509}" destId="{9281C15D-76FF-4F81-A63E-2F01E1FE4DEC}"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AD7654-5F73-499D-9F74-6AF4965ED564}"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ru-RU"/>
        </a:p>
      </dgm:t>
    </dgm:pt>
    <dgm:pt modelId="{379FF56D-5FB4-4F32-A324-E75C33542947}">
      <dgm:prSet phldrT="[Текст]" custT="1"/>
      <dgm:spPr>
        <a:ln w="38100">
          <a:solidFill>
            <a:srgbClr val="FF0000"/>
          </a:solidFill>
        </a:ln>
      </dgm:spPr>
      <dgm:t>
        <a:bodyPr/>
        <a:lstStyle/>
        <a:p>
          <a:r>
            <a:rPr lang="ru-RU" sz="2000" b="1" i="1" u="none" dirty="0" err="1">
              <a:solidFill>
                <a:schemeClr val="tx1"/>
              </a:solidFill>
              <a:latin typeface="Times New Roman" panose="02020603050405020304" pitchFamily="18" charset="0"/>
              <a:cs typeface="Times New Roman" panose="02020603050405020304" pitchFamily="18" charset="0"/>
            </a:rPr>
            <a:t>Кадрлар</a:t>
          </a:r>
          <a:r>
            <a:rPr lang="ru-RU" sz="2000" b="1" i="1" u="none" dirty="0">
              <a:solidFill>
                <a:schemeClr val="tx1"/>
              </a:solidFill>
              <a:latin typeface="Times New Roman" panose="02020603050405020304" pitchFamily="18" charset="0"/>
              <a:cs typeface="Times New Roman" panose="02020603050405020304" pitchFamily="18" charset="0"/>
            </a:rPr>
            <a:t> </a:t>
          </a:r>
          <a:r>
            <a:rPr lang="ru-RU" sz="2000" b="1" i="1" u="none" dirty="0" err="1">
              <a:solidFill>
                <a:schemeClr val="tx1"/>
              </a:solidFill>
              <a:latin typeface="Times New Roman" panose="02020603050405020304" pitchFamily="18" charset="0"/>
              <a:cs typeface="Times New Roman" panose="02020603050405020304" pitchFamily="18" charset="0"/>
            </a:rPr>
            <a:t>сиёсати</a:t>
          </a:r>
          <a:endParaRPr lang="ru-RU" sz="2000" b="1" i="1" u="none" dirty="0">
            <a:solidFill>
              <a:schemeClr val="tx1"/>
            </a:solidFill>
            <a:latin typeface="Times New Roman" panose="02020603050405020304" pitchFamily="18" charset="0"/>
            <a:cs typeface="Times New Roman" panose="02020603050405020304" pitchFamily="18" charset="0"/>
          </a:endParaRPr>
        </a:p>
      </dgm:t>
    </dgm:pt>
    <dgm:pt modelId="{A890091E-0C69-4958-8740-3780E3905640}" type="parTrans" cxnId="{70EE16D0-B85A-4BA6-930B-1249FCAB41EF}">
      <dgm:prSet/>
      <dgm:spPr/>
      <dgm:t>
        <a:bodyPr/>
        <a:lstStyle/>
        <a:p>
          <a:endParaRPr lang="ru-RU"/>
        </a:p>
      </dgm:t>
    </dgm:pt>
    <dgm:pt modelId="{96882CD0-ADF6-435B-B75E-2330BB581B95}" type="sibTrans" cxnId="{70EE16D0-B85A-4BA6-930B-1249FCAB41EF}">
      <dgm:prSet/>
      <dgm:spPr/>
      <dgm:t>
        <a:bodyPr/>
        <a:lstStyle/>
        <a:p>
          <a:endParaRPr lang="ru-RU"/>
        </a:p>
      </dgm:t>
    </dgm:pt>
    <dgm:pt modelId="{506C6130-60D2-41C6-B9DE-9DB2630C6FA4}">
      <dgm:prSet phldrT="[Текст]" custT="1"/>
      <dgm:spPr>
        <a:solidFill>
          <a:schemeClr val="accent2">
            <a:lumMod val="40000"/>
            <a:lumOff val="60000"/>
          </a:schemeClr>
        </a:solidFill>
        <a:ln>
          <a:solidFill>
            <a:schemeClr val="accent2">
              <a:lumMod val="75000"/>
            </a:schemeClr>
          </a:solidFill>
        </a:ln>
      </dgm:spPr>
      <dgm:t>
        <a:bodyPr/>
        <a:lstStyle/>
        <a:p>
          <a:r>
            <a:rPr lang="uz-Cyrl-UZ" sz="2000" b="1" noProof="0" dirty="0">
              <a:solidFill>
                <a:schemeClr val="tx1"/>
              </a:solidFill>
              <a:latin typeface="Times New Roman" panose="02020603050405020304" pitchFamily="18" charset="0"/>
              <a:cs typeface="Times New Roman" panose="02020603050405020304" pitchFamily="18" charset="0"/>
            </a:rPr>
            <a:t>Кадрлар соҳасида маркетинг фаолиятини олиб бориш</a:t>
          </a:r>
        </a:p>
      </dgm:t>
    </dgm:pt>
    <dgm:pt modelId="{45376617-7097-4260-8C48-184A18F8AECB}" type="parTrans" cxnId="{4F250C0A-05FB-48BB-A560-44DCE46AEBCA}">
      <dgm:prSet/>
      <dgm:spPr/>
      <dgm:t>
        <a:bodyPr/>
        <a:lstStyle/>
        <a:p>
          <a:endParaRPr lang="ru-RU"/>
        </a:p>
      </dgm:t>
    </dgm:pt>
    <dgm:pt modelId="{472A5C74-1189-4276-B806-3A47AC050BE9}" type="sibTrans" cxnId="{4F250C0A-05FB-48BB-A560-44DCE46AEBCA}">
      <dgm:prSet/>
      <dgm:spPr/>
      <dgm:t>
        <a:bodyPr/>
        <a:lstStyle/>
        <a:p>
          <a:endParaRPr lang="ru-RU"/>
        </a:p>
      </dgm:t>
    </dgm:pt>
    <dgm:pt modelId="{AB026342-5287-450A-B852-0D1601ABC132}">
      <dgm:prSet phldrT="[Текст]" custT="1"/>
      <dgm:spPr>
        <a:solidFill>
          <a:schemeClr val="accent3">
            <a:lumMod val="60000"/>
            <a:lumOff val="40000"/>
          </a:schemeClr>
        </a:solidFill>
        <a:ln>
          <a:solidFill>
            <a:srgbClr val="00B050"/>
          </a:solidFill>
        </a:ln>
      </dgm:spPr>
      <dgm:t>
        <a:bodyPr/>
        <a:lstStyle/>
        <a:p>
          <a:r>
            <a:rPr lang="uz-Cyrl-UZ" sz="2000" b="1" noProof="0" dirty="0">
              <a:solidFill>
                <a:schemeClr val="tx1"/>
              </a:solidFill>
              <a:latin typeface="Times New Roman" panose="02020603050405020304" pitchFamily="18" charset="0"/>
              <a:cs typeface="Times New Roman" panose="02020603050405020304" pitchFamily="18" charset="0"/>
            </a:rPr>
            <a:t>Ходимларни ишга қабул қилиш ва жойлаштириш</a:t>
          </a:r>
        </a:p>
      </dgm:t>
    </dgm:pt>
    <dgm:pt modelId="{BA170BD8-B1E9-48D9-8504-5ECEF5237AE5}" type="parTrans" cxnId="{3FAD0234-1E17-46AF-B2B6-55547CD62344}">
      <dgm:prSet/>
      <dgm:spPr/>
      <dgm:t>
        <a:bodyPr/>
        <a:lstStyle/>
        <a:p>
          <a:endParaRPr lang="ru-RU"/>
        </a:p>
      </dgm:t>
    </dgm:pt>
    <dgm:pt modelId="{2E6E111B-EC7F-4AE6-BB97-3F53B61C1892}" type="sibTrans" cxnId="{3FAD0234-1E17-46AF-B2B6-55547CD62344}">
      <dgm:prSet/>
      <dgm:spPr/>
      <dgm:t>
        <a:bodyPr/>
        <a:lstStyle/>
        <a:p>
          <a:endParaRPr lang="ru-RU"/>
        </a:p>
      </dgm:t>
    </dgm:pt>
    <dgm:pt modelId="{FE5651B4-E071-41D3-9D74-DA7298FB4D3D}">
      <dgm:prSet phldrT="[Текст]" custT="1"/>
      <dgm:spPr>
        <a:solidFill>
          <a:schemeClr val="accent6">
            <a:lumMod val="60000"/>
            <a:lumOff val="40000"/>
          </a:schemeClr>
        </a:solidFill>
        <a:ln>
          <a:solidFill>
            <a:schemeClr val="accent6">
              <a:lumMod val="50000"/>
            </a:schemeClr>
          </a:solidFill>
        </a:ln>
      </dgm:spPr>
      <dgm:t>
        <a:bodyPr/>
        <a:lstStyle/>
        <a:p>
          <a:r>
            <a:rPr lang="uz-Cyrl-UZ" sz="2000" b="1" noProof="0" dirty="0">
              <a:solidFill>
                <a:schemeClr val="tx1"/>
              </a:solidFill>
              <a:latin typeface="Times New Roman" panose="02020603050405020304" pitchFamily="18" charset="0"/>
              <a:cs typeface="Times New Roman" panose="02020603050405020304" pitchFamily="18" charset="0"/>
            </a:rPr>
            <a:t>Лавозимларга кўтариш кадрлар захирасини шакллантириш ва тайёрлаш</a:t>
          </a:r>
        </a:p>
      </dgm:t>
    </dgm:pt>
    <dgm:pt modelId="{E77E8564-06EC-4DCF-8CEF-D3BA34B66011}" type="parTrans" cxnId="{322C7D0D-2E5A-404D-9B12-17850ACA5A44}">
      <dgm:prSet/>
      <dgm:spPr/>
      <dgm:t>
        <a:bodyPr/>
        <a:lstStyle/>
        <a:p>
          <a:endParaRPr lang="ru-RU"/>
        </a:p>
      </dgm:t>
    </dgm:pt>
    <dgm:pt modelId="{3E4B370B-990D-444B-8985-AC34ED8F5C29}" type="sibTrans" cxnId="{322C7D0D-2E5A-404D-9B12-17850ACA5A44}">
      <dgm:prSet/>
      <dgm:spPr/>
      <dgm:t>
        <a:bodyPr/>
        <a:lstStyle/>
        <a:p>
          <a:endParaRPr lang="ru-RU"/>
        </a:p>
      </dgm:t>
    </dgm:pt>
    <dgm:pt modelId="{7CF18B59-2606-4121-BEC2-704693342347}">
      <dgm:prSet phldrT="[Текст]" custT="1"/>
      <dgm:spPr>
        <a:solidFill>
          <a:schemeClr val="accent1">
            <a:lumMod val="40000"/>
            <a:lumOff val="60000"/>
          </a:schemeClr>
        </a:solidFill>
        <a:ln>
          <a:solidFill>
            <a:srgbClr val="002060"/>
          </a:solidFill>
        </a:ln>
      </dgm:spPr>
      <dgm:t>
        <a:bodyPr/>
        <a:lstStyle/>
        <a:p>
          <a:r>
            <a:rPr lang="uz-Cyrl-UZ" sz="2000" b="1" noProof="0" dirty="0">
              <a:solidFill>
                <a:schemeClr val="tx1"/>
              </a:solidFill>
              <a:latin typeface="Times New Roman" panose="02020603050405020304" pitchFamily="18" charset="0"/>
              <a:cs typeface="Times New Roman" panose="02020603050405020304" pitchFamily="18" charset="0"/>
            </a:rPr>
            <a:t>Ходимларни баҳолаш ва атестация</a:t>
          </a:r>
        </a:p>
      </dgm:t>
    </dgm:pt>
    <dgm:pt modelId="{6F956CAD-37CC-4DC9-A9FC-152551DDD43E}" type="parTrans" cxnId="{9C73E956-7C8B-4D6A-9EB1-3EE5C96CC93B}">
      <dgm:prSet/>
      <dgm:spPr/>
      <dgm:t>
        <a:bodyPr/>
        <a:lstStyle/>
        <a:p>
          <a:endParaRPr lang="ru-RU"/>
        </a:p>
      </dgm:t>
    </dgm:pt>
    <dgm:pt modelId="{53FC193D-0472-442F-BE97-5E54A6C2D7A4}" type="sibTrans" cxnId="{9C73E956-7C8B-4D6A-9EB1-3EE5C96CC93B}">
      <dgm:prSet/>
      <dgm:spPr/>
      <dgm:t>
        <a:bodyPr/>
        <a:lstStyle/>
        <a:p>
          <a:endParaRPr lang="ru-RU"/>
        </a:p>
      </dgm:t>
    </dgm:pt>
    <dgm:pt modelId="{5AFB990B-AD10-4675-9778-900B87321DED}">
      <dgm:prSet phldrT="[Текст]" custT="1"/>
      <dgm:spPr>
        <a:solidFill>
          <a:schemeClr val="accent4">
            <a:lumMod val="40000"/>
            <a:lumOff val="60000"/>
          </a:schemeClr>
        </a:solidFill>
        <a:ln>
          <a:solidFill>
            <a:schemeClr val="accent4">
              <a:lumMod val="75000"/>
            </a:schemeClr>
          </a:solidFill>
        </a:ln>
      </dgm:spPr>
      <dgm:t>
        <a:bodyPr/>
        <a:lstStyle/>
        <a:p>
          <a:r>
            <a:rPr lang="uz-Cyrl-UZ" sz="2000" b="1" noProof="0" dirty="0">
              <a:solidFill>
                <a:schemeClr val="tx1"/>
              </a:solidFill>
              <a:latin typeface="Times New Roman" panose="02020603050405020304" pitchFamily="18" charset="0"/>
              <a:cs typeface="Times New Roman" panose="02020603050405020304" pitchFamily="18" charset="0"/>
            </a:rPr>
            <a:t>Ходимларни рағбатлантириш ва рағбатлантириш, иш ҳақи</a:t>
          </a:r>
        </a:p>
      </dgm:t>
    </dgm:pt>
    <dgm:pt modelId="{C9EBBFB7-C500-400A-99DE-ACE0D4E38F7C}" type="parTrans" cxnId="{DC1F7593-E305-433F-8CD1-8E173ABC8176}">
      <dgm:prSet/>
      <dgm:spPr/>
      <dgm:t>
        <a:bodyPr/>
        <a:lstStyle/>
        <a:p>
          <a:endParaRPr lang="ru-RU"/>
        </a:p>
      </dgm:t>
    </dgm:pt>
    <dgm:pt modelId="{B70F473E-57D6-4BB5-8BDA-10DE932C956E}" type="sibTrans" cxnId="{DC1F7593-E305-433F-8CD1-8E173ABC8176}">
      <dgm:prSet/>
      <dgm:spPr/>
      <dgm:t>
        <a:bodyPr/>
        <a:lstStyle/>
        <a:p>
          <a:endParaRPr lang="ru-RU"/>
        </a:p>
      </dgm:t>
    </dgm:pt>
    <dgm:pt modelId="{06D69B8E-851A-4A42-83FD-6E8FE4434770}">
      <dgm:prSet phldrT="[Текст]" custT="1"/>
      <dgm:spPr>
        <a:solidFill>
          <a:schemeClr val="bg2">
            <a:lumMod val="75000"/>
          </a:schemeClr>
        </a:solidFill>
        <a:ln>
          <a:solidFill>
            <a:schemeClr val="tx1">
              <a:lumMod val="75000"/>
              <a:lumOff val="25000"/>
            </a:schemeClr>
          </a:solidFill>
        </a:ln>
      </dgm:spPr>
      <dgm:t>
        <a:bodyPr/>
        <a:lstStyle/>
        <a:p>
          <a:r>
            <a:rPr lang="uz-Cyrl-UZ" sz="2000" b="1" noProof="0" dirty="0">
              <a:solidFill>
                <a:schemeClr val="tx1"/>
              </a:solidFill>
              <a:latin typeface="Times New Roman" panose="02020603050405020304" pitchFamily="18" charset="0"/>
              <a:cs typeface="Times New Roman" panose="02020603050405020304" pitchFamily="18" charset="0"/>
            </a:rPr>
            <a:t>Кадрларни ривожлантириш</a:t>
          </a:r>
        </a:p>
      </dgm:t>
    </dgm:pt>
    <dgm:pt modelId="{22B5E7C3-64C0-4E20-91A3-F392676CF434}" type="parTrans" cxnId="{05064745-F2DA-4B9E-B917-A1F55140DB9A}">
      <dgm:prSet/>
      <dgm:spPr/>
      <dgm:t>
        <a:bodyPr/>
        <a:lstStyle/>
        <a:p>
          <a:endParaRPr lang="ru-RU"/>
        </a:p>
      </dgm:t>
    </dgm:pt>
    <dgm:pt modelId="{D5B867B1-E50D-4938-8E8B-01659A8EBE30}" type="sibTrans" cxnId="{05064745-F2DA-4B9E-B917-A1F55140DB9A}">
      <dgm:prSet/>
      <dgm:spPr/>
      <dgm:t>
        <a:bodyPr/>
        <a:lstStyle/>
        <a:p>
          <a:endParaRPr lang="ru-RU"/>
        </a:p>
      </dgm:t>
    </dgm:pt>
    <dgm:pt modelId="{B032DDFF-54F1-40CC-89FE-0E85F30F582F}" type="pres">
      <dgm:prSet presAssocID="{D4AD7654-5F73-499D-9F74-6AF4965ED564}" presName="Name0" presStyleCnt="0">
        <dgm:presLayoutVars>
          <dgm:chMax val="1"/>
          <dgm:dir/>
          <dgm:animLvl val="ctr"/>
          <dgm:resizeHandles val="exact"/>
        </dgm:presLayoutVars>
      </dgm:prSet>
      <dgm:spPr/>
    </dgm:pt>
    <dgm:pt modelId="{32815036-CB85-421D-B396-4A9CB027E2A6}" type="pres">
      <dgm:prSet presAssocID="{379FF56D-5FB4-4F32-A324-E75C33542947}" presName="centerShape" presStyleLbl="node0" presStyleIdx="0" presStyleCnt="1" custScaleX="150440"/>
      <dgm:spPr/>
    </dgm:pt>
    <dgm:pt modelId="{CF3F362F-B47B-41A8-A3D4-A4FE6FF9B9AF}" type="pres">
      <dgm:prSet presAssocID="{45376617-7097-4260-8C48-184A18F8AECB}" presName="parTrans" presStyleLbl="sibTrans2D1" presStyleIdx="0" presStyleCnt="6"/>
      <dgm:spPr/>
    </dgm:pt>
    <dgm:pt modelId="{5E5D4D8B-B117-4679-B588-C2B7740072E8}" type="pres">
      <dgm:prSet presAssocID="{45376617-7097-4260-8C48-184A18F8AECB}" presName="connectorText" presStyleLbl="sibTrans2D1" presStyleIdx="0" presStyleCnt="6"/>
      <dgm:spPr/>
    </dgm:pt>
    <dgm:pt modelId="{555F5478-0CB9-4DE7-B1D3-9EA030C94CE1}" type="pres">
      <dgm:prSet presAssocID="{506C6130-60D2-41C6-B9DE-9DB2630C6FA4}" presName="node" presStyleLbl="node1" presStyleIdx="0" presStyleCnt="6" custScaleX="213197" custScaleY="108952" custRadScaleRad="100667" custRadScaleInc="10690">
        <dgm:presLayoutVars>
          <dgm:bulletEnabled val="1"/>
        </dgm:presLayoutVars>
      </dgm:prSet>
      <dgm:spPr/>
    </dgm:pt>
    <dgm:pt modelId="{686D130C-98A5-409D-875C-545A20B094EA}" type="pres">
      <dgm:prSet presAssocID="{BA170BD8-B1E9-48D9-8504-5ECEF5237AE5}" presName="parTrans" presStyleLbl="sibTrans2D1" presStyleIdx="1" presStyleCnt="6"/>
      <dgm:spPr/>
    </dgm:pt>
    <dgm:pt modelId="{2B3ED9C2-F7E5-46B8-896E-E86CE5A25B87}" type="pres">
      <dgm:prSet presAssocID="{BA170BD8-B1E9-48D9-8504-5ECEF5237AE5}" presName="connectorText" presStyleLbl="sibTrans2D1" presStyleIdx="1" presStyleCnt="6"/>
      <dgm:spPr/>
    </dgm:pt>
    <dgm:pt modelId="{D49A18F5-5C78-4DB5-9EC8-E9020A9E43FA}" type="pres">
      <dgm:prSet presAssocID="{AB026342-5287-450A-B852-0D1601ABC132}" presName="node" presStyleLbl="node1" presStyleIdx="1" presStyleCnt="6" custScaleX="184097" custScaleY="125446" custRadScaleRad="127846" custRadScaleInc="22770">
        <dgm:presLayoutVars>
          <dgm:bulletEnabled val="1"/>
        </dgm:presLayoutVars>
      </dgm:prSet>
      <dgm:spPr/>
    </dgm:pt>
    <dgm:pt modelId="{FB67C46E-1C7D-4545-8ABC-7B1028799156}" type="pres">
      <dgm:prSet presAssocID="{E77E8564-06EC-4DCF-8CEF-D3BA34B66011}" presName="parTrans" presStyleLbl="sibTrans2D1" presStyleIdx="2" presStyleCnt="6"/>
      <dgm:spPr/>
    </dgm:pt>
    <dgm:pt modelId="{9EB520B4-72AD-4AE1-9CBB-02C87D306A5A}" type="pres">
      <dgm:prSet presAssocID="{E77E8564-06EC-4DCF-8CEF-D3BA34B66011}" presName="connectorText" presStyleLbl="sibTrans2D1" presStyleIdx="2" presStyleCnt="6"/>
      <dgm:spPr/>
    </dgm:pt>
    <dgm:pt modelId="{EA4F84AF-82EC-4F08-8342-18279746D2B0}" type="pres">
      <dgm:prSet presAssocID="{FE5651B4-E071-41D3-9D74-DA7298FB4D3D}" presName="node" presStyleLbl="node1" presStyleIdx="2" presStyleCnt="6" custScaleX="199402" custScaleY="138888" custRadScaleRad="135692" custRadScaleInc="-20920">
        <dgm:presLayoutVars>
          <dgm:bulletEnabled val="1"/>
        </dgm:presLayoutVars>
      </dgm:prSet>
      <dgm:spPr/>
    </dgm:pt>
    <dgm:pt modelId="{BD8F8CCF-17D7-4589-BD93-E9117D4DCBA4}" type="pres">
      <dgm:prSet presAssocID="{6F956CAD-37CC-4DC9-A9FC-152551DDD43E}" presName="parTrans" presStyleLbl="sibTrans2D1" presStyleIdx="3" presStyleCnt="6"/>
      <dgm:spPr/>
    </dgm:pt>
    <dgm:pt modelId="{A6FFEBEC-706D-4865-86F1-67146B90DCA1}" type="pres">
      <dgm:prSet presAssocID="{6F956CAD-37CC-4DC9-A9FC-152551DDD43E}" presName="connectorText" presStyleLbl="sibTrans2D1" presStyleIdx="3" presStyleCnt="6"/>
      <dgm:spPr/>
    </dgm:pt>
    <dgm:pt modelId="{0A4D7BFB-3419-4182-AA7D-D57EF25C2193}" type="pres">
      <dgm:prSet presAssocID="{7CF18B59-2606-4121-BEC2-704693342347}" presName="node" presStyleLbl="node1" presStyleIdx="3" presStyleCnt="6" custScaleX="168343" custScaleY="108952">
        <dgm:presLayoutVars>
          <dgm:bulletEnabled val="1"/>
        </dgm:presLayoutVars>
      </dgm:prSet>
      <dgm:spPr/>
    </dgm:pt>
    <dgm:pt modelId="{DBFCFB87-F732-42F3-B430-E88B9CBD979A}" type="pres">
      <dgm:prSet presAssocID="{22B5E7C3-64C0-4E20-91A3-F392676CF434}" presName="parTrans" presStyleLbl="sibTrans2D1" presStyleIdx="4" presStyleCnt="6"/>
      <dgm:spPr/>
    </dgm:pt>
    <dgm:pt modelId="{066AB11E-BE1B-4E91-A1E1-63CB318F7AD4}" type="pres">
      <dgm:prSet presAssocID="{22B5E7C3-64C0-4E20-91A3-F392676CF434}" presName="connectorText" presStyleLbl="sibTrans2D1" presStyleIdx="4" presStyleCnt="6"/>
      <dgm:spPr/>
    </dgm:pt>
    <dgm:pt modelId="{3FD84F1E-C913-44D8-B4CC-5641E267E08E}" type="pres">
      <dgm:prSet presAssocID="{06D69B8E-851A-4A42-83FD-6E8FE4434770}" presName="node" presStyleLbl="node1" presStyleIdx="4" presStyleCnt="6" custScaleX="189224" custScaleY="108952" custRadScaleRad="134203" custRadScaleInc="25560">
        <dgm:presLayoutVars>
          <dgm:bulletEnabled val="1"/>
        </dgm:presLayoutVars>
      </dgm:prSet>
      <dgm:spPr/>
    </dgm:pt>
    <dgm:pt modelId="{1368DC52-70FE-45E9-9161-9FFF5CEF37DF}" type="pres">
      <dgm:prSet presAssocID="{C9EBBFB7-C500-400A-99DE-ACE0D4E38F7C}" presName="parTrans" presStyleLbl="sibTrans2D1" presStyleIdx="5" presStyleCnt="6" custLinFactX="-89" custLinFactNeighborX="-100000" custLinFactNeighborY="26256"/>
      <dgm:spPr/>
    </dgm:pt>
    <dgm:pt modelId="{921A1AB6-ACE2-42FD-B032-CC096B5426A4}" type="pres">
      <dgm:prSet presAssocID="{C9EBBFB7-C500-400A-99DE-ACE0D4E38F7C}" presName="connectorText" presStyleLbl="sibTrans2D1" presStyleIdx="5" presStyleCnt="6"/>
      <dgm:spPr/>
    </dgm:pt>
    <dgm:pt modelId="{3A303E5D-81B1-46DC-8992-BEF0FF71CDC8}" type="pres">
      <dgm:prSet presAssocID="{5AFB990B-AD10-4675-9778-900B87321DED}" presName="node" presStyleLbl="node1" presStyleIdx="5" presStyleCnt="6" custScaleX="207441" custScaleY="118056" custRadScaleRad="126177" custRadScaleInc="-24393">
        <dgm:presLayoutVars>
          <dgm:bulletEnabled val="1"/>
        </dgm:presLayoutVars>
      </dgm:prSet>
      <dgm:spPr/>
    </dgm:pt>
  </dgm:ptLst>
  <dgm:cxnLst>
    <dgm:cxn modelId="{4F250C0A-05FB-48BB-A560-44DCE46AEBCA}" srcId="{379FF56D-5FB4-4F32-A324-E75C33542947}" destId="{506C6130-60D2-41C6-B9DE-9DB2630C6FA4}" srcOrd="0" destOrd="0" parTransId="{45376617-7097-4260-8C48-184A18F8AECB}" sibTransId="{472A5C74-1189-4276-B806-3A47AC050BE9}"/>
    <dgm:cxn modelId="{322C7D0D-2E5A-404D-9B12-17850ACA5A44}" srcId="{379FF56D-5FB4-4F32-A324-E75C33542947}" destId="{FE5651B4-E071-41D3-9D74-DA7298FB4D3D}" srcOrd="2" destOrd="0" parTransId="{E77E8564-06EC-4DCF-8CEF-D3BA34B66011}" sibTransId="{3E4B370B-990D-444B-8985-AC34ED8F5C29}"/>
    <dgm:cxn modelId="{80A3B511-DCA4-42A0-81B7-E8D6C9FEF086}" type="presOf" srcId="{C9EBBFB7-C500-400A-99DE-ACE0D4E38F7C}" destId="{921A1AB6-ACE2-42FD-B032-CC096B5426A4}" srcOrd="1" destOrd="0" presId="urn:microsoft.com/office/officeart/2005/8/layout/radial5"/>
    <dgm:cxn modelId="{BE16E613-C71C-40F0-BDBB-86F20A194A74}" type="presOf" srcId="{22B5E7C3-64C0-4E20-91A3-F392676CF434}" destId="{066AB11E-BE1B-4E91-A1E1-63CB318F7AD4}" srcOrd="1" destOrd="0" presId="urn:microsoft.com/office/officeart/2005/8/layout/radial5"/>
    <dgm:cxn modelId="{88F82B26-FFA8-4FF8-AFA8-0CAF5C078753}" type="presOf" srcId="{E77E8564-06EC-4DCF-8CEF-D3BA34B66011}" destId="{9EB520B4-72AD-4AE1-9CBB-02C87D306A5A}" srcOrd="1" destOrd="0" presId="urn:microsoft.com/office/officeart/2005/8/layout/radial5"/>
    <dgm:cxn modelId="{D5805929-AC8C-41D5-938B-A6689C07DFB3}" type="presOf" srcId="{45376617-7097-4260-8C48-184A18F8AECB}" destId="{5E5D4D8B-B117-4679-B588-C2B7740072E8}" srcOrd="1" destOrd="0" presId="urn:microsoft.com/office/officeart/2005/8/layout/radial5"/>
    <dgm:cxn modelId="{3FAD0234-1E17-46AF-B2B6-55547CD62344}" srcId="{379FF56D-5FB4-4F32-A324-E75C33542947}" destId="{AB026342-5287-450A-B852-0D1601ABC132}" srcOrd="1" destOrd="0" parTransId="{BA170BD8-B1E9-48D9-8504-5ECEF5237AE5}" sibTransId="{2E6E111B-EC7F-4AE6-BB97-3F53B61C1892}"/>
    <dgm:cxn modelId="{689CBB3D-6937-421E-92D8-EC8F3559DAD8}" type="presOf" srcId="{45376617-7097-4260-8C48-184A18F8AECB}" destId="{CF3F362F-B47B-41A8-A3D4-A4FE6FF9B9AF}" srcOrd="0" destOrd="0" presId="urn:microsoft.com/office/officeart/2005/8/layout/radial5"/>
    <dgm:cxn modelId="{EE46E95C-9F2F-4FBE-ADB8-05CD71BCF518}" type="presOf" srcId="{06D69B8E-851A-4A42-83FD-6E8FE4434770}" destId="{3FD84F1E-C913-44D8-B4CC-5641E267E08E}" srcOrd="0" destOrd="0" presId="urn:microsoft.com/office/officeart/2005/8/layout/radial5"/>
    <dgm:cxn modelId="{0A10565E-C0DC-42F4-9775-839B3EFA8C87}" type="presOf" srcId="{379FF56D-5FB4-4F32-A324-E75C33542947}" destId="{32815036-CB85-421D-B396-4A9CB027E2A6}" srcOrd="0" destOrd="0" presId="urn:microsoft.com/office/officeart/2005/8/layout/radial5"/>
    <dgm:cxn modelId="{FC218B5F-B1F2-4F65-913F-A9FAB9295332}" type="presOf" srcId="{6F956CAD-37CC-4DC9-A9FC-152551DDD43E}" destId="{A6FFEBEC-706D-4865-86F1-67146B90DCA1}" srcOrd="1" destOrd="0" presId="urn:microsoft.com/office/officeart/2005/8/layout/radial5"/>
    <dgm:cxn modelId="{05064745-F2DA-4B9E-B917-A1F55140DB9A}" srcId="{379FF56D-5FB4-4F32-A324-E75C33542947}" destId="{06D69B8E-851A-4A42-83FD-6E8FE4434770}" srcOrd="4" destOrd="0" parTransId="{22B5E7C3-64C0-4E20-91A3-F392676CF434}" sibTransId="{D5B867B1-E50D-4938-8E8B-01659A8EBE30}"/>
    <dgm:cxn modelId="{D6ED4151-D77A-4574-941C-5004D2F1C990}" type="presOf" srcId="{7CF18B59-2606-4121-BEC2-704693342347}" destId="{0A4D7BFB-3419-4182-AA7D-D57EF25C2193}" srcOrd="0" destOrd="0" presId="urn:microsoft.com/office/officeart/2005/8/layout/radial5"/>
    <dgm:cxn modelId="{9C73E956-7C8B-4D6A-9EB1-3EE5C96CC93B}" srcId="{379FF56D-5FB4-4F32-A324-E75C33542947}" destId="{7CF18B59-2606-4121-BEC2-704693342347}" srcOrd="3" destOrd="0" parTransId="{6F956CAD-37CC-4DC9-A9FC-152551DDD43E}" sibTransId="{53FC193D-0472-442F-BE97-5E54A6C2D7A4}"/>
    <dgm:cxn modelId="{EE676C77-3CAA-4A37-998C-7785994280B9}" type="presOf" srcId="{BA170BD8-B1E9-48D9-8504-5ECEF5237AE5}" destId="{2B3ED9C2-F7E5-46B8-896E-E86CE5A25B87}" srcOrd="1" destOrd="0" presId="urn:microsoft.com/office/officeart/2005/8/layout/radial5"/>
    <dgm:cxn modelId="{227FFE79-C341-4DBF-B804-D7D103A5CC03}" type="presOf" srcId="{506C6130-60D2-41C6-B9DE-9DB2630C6FA4}" destId="{555F5478-0CB9-4DE7-B1D3-9EA030C94CE1}" srcOrd="0" destOrd="0" presId="urn:microsoft.com/office/officeart/2005/8/layout/radial5"/>
    <dgm:cxn modelId="{4B1AF68F-117E-4E04-9520-CD8BA8FAB668}" type="presOf" srcId="{E77E8564-06EC-4DCF-8CEF-D3BA34B66011}" destId="{FB67C46E-1C7D-4545-8ABC-7B1028799156}" srcOrd="0" destOrd="0" presId="urn:microsoft.com/office/officeart/2005/8/layout/radial5"/>
    <dgm:cxn modelId="{DC1F7593-E305-433F-8CD1-8E173ABC8176}" srcId="{379FF56D-5FB4-4F32-A324-E75C33542947}" destId="{5AFB990B-AD10-4675-9778-900B87321DED}" srcOrd="5" destOrd="0" parTransId="{C9EBBFB7-C500-400A-99DE-ACE0D4E38F7C}" sibTransId="{B70F473E-57D6-4BB5-8BDA-10DE932C956E}"/>
    <dgm:cxn modelId="{079CDF9C-DA8F-4B4B-B1FB-97113801CF74}" type="presOf" srcId="{C9EBBFB7-C500-400A-99DE-ACE0D4E38F7C}" destId="{1368DC52-70FE-45E9-9161-9FFF5CEF37DF}" srcOrd="0" destOrd="0" presId="urn:microsoft.com/office/officeart/2005/8/layout/radial5"/>
    <dgm:cxn modelId="{E0B4DE9D-BCD8-44D8-8E28-BC6FC6D0DC67}" type="presOf" srcId="{22B5E7C3-64C0-4E20-91A3-F392676CF434}" destId="{DBFCFB87-F732-42F3-B430-E88B9CBD979A}" srcOrd="0" destOrd="0" presId="urn:microsoft.com/office/officeart/2005/8/layout/radial5"/>
    <dgm:cxn modelId="{102D0FBF-D322-4860-9BD9-8858798A406F}" type="presOf" srcId="{FE5651B4-E071-41D3-9D74-DA7298FB4D3D}" destId="{EA4F84AF-82EC-4F08-8342-18279746D2B0}" srcOrd="0" destOrd="0" presId="urn:microsoft.com/office/officeart/2005/8/layout/radial5"/>
    <dgm:cxn modelId="{70EE16D0-B85A-4BA6-930B-1249FCAB41EF}" srcId="{D4AD7654-5F73-499D-9F74-6AF4965ED564}" destId="{379FF56D-5FB4-4F32-A324-E75C33542947}" srcOrd="0" destOrd="0" parTransId="{A890091E-0C69-4958-8740-3780E3905640}" sibTransId="{96882CD0-ADF6-435B-B75E-2330BB581B95}"/>
    <dgm:cxn modelId="{E599B4D7-7F35-44D9-BB36-66BE454B9646}" type="presOf" srcId="{BA170BD8-B1E9-48D9-8504-5ECEF5237AE5}" destId="{686D130C-98A5-409D-875C-545A20B094EA}" srcOrd="0" destOrd="0" presId="urn:microsoft.com/office/officeart/2005/8/layout/radial5"/>
    <dgm:cxn modelId="{7FD589ED-9CAF-4839-B94C-699CA417A4CF}" type="presOf" srcId="{D4AD7654-5F73-499D-9F74-6AF4965ED564}" destId="{B032DDFF-54F1-40CC-89FE-0E85F30F582F}" srcOrd="0" destOrd="0" presId="urn:microsoft.com/office/officeart/2005/8/layout/radial5"/>
    <dgm:cxn modelId="{22CAC6F8-3635-4785-BB7D-346127FADC12}" type="presOf" srcId="{6F956CAD-37CC-4DC9-A9FC-152551DDD43E}" destId="{BD8F8CCF-17D7-4589-BD93-E9117D4DCBA4}" srcOrd="0" destOrd="0" presId="urn:microsoft.com/office/officeart/2005/8/layout/radial5"/>
    <dgm:cxn modelId="{B4B309FA-F466-4F9A-BD62-F68012310106}" type="presOf" srcId="{5AFB990B-AD10-4675-9778-900B87321DED}" destId="{3A303E5D-81B1-46DC-8992-BEF0FF71CDC8}" srcOrd="0" destOrd="0" presId="urn:microsoft.com/office/officeart/2005/8/layout/radial5"/>
    <dgm:cxn modelId="{5D570DFB-F210-4EA0-862B-EA34DC5EB34A}" type="presOf" srcId="{AB026342-5287-450A-B852-0D1601ABC132}" destId="{D49A18F5-5C78-4DB5-9EC8-E9020A9E43FA}" srcOrd="0" destOrd="0" presId="urn:microsoft.com/office/officeart/2005/8/layout/radial5"/>
    <dgm:cxn modelId="{0A448032-9C09-43A8-BB82-621FD2E8409E}" type="presParOf" srcId="{B032DDFF-54F1-40CC-89FE-0E85F30F582F}" destId="{32815036-CB85-421D-B396-4A9CB027E2A6}" srcOrd="0" destOrd="0" presId="urn:microsoft.com/office/officeart/2005/8/layout/radial5"/>
    <dgm:cxn modelId="{A86F6816-0BCE-4F88-92FF-D651FB2BB08D}" type="presParOf" srcId="{B032DDFF-54F1-40CC-89FE-0E85F30F582F}" destId="{CF3F362F-B47B-41A8-A3D4-A4FE6FF9B9AF}" srcOrd="1" destOrd="0" presId="urn:microsoft.com/office/officeart/2005/8/layout/radial5"/>
    <dgm:cxn modelId="{8D9393A8-1E83-4683-8B4C-71629B7A455D}" type="presParOf" srcId="{CF3F362F-B47B-41A8-A3D4-A4FE6FF9B9AF}" destId="{5E5D4D8B-B117-4679-B588-C2B7740072E8}" srcOrd="0" destOrd="0" presId="urn:microsoft.com/office/officeart/2005/8/layout/radial5"/>
    <dgm:cxn modelId="{A0AD1A13-12D0-4051-A75D-7C489DADCDB6}" type="presParOf" srcId="{B032DDFF-54F1-40CC-89FE-0E85F30F582F}" destId="{555F5478-0CB9-4DE7-B1D3-9EA030C94CE1}" srcOrd="2" destOrd="0" presId="urn:microsoft.com/office/officeart/2005/8/layout/radial5"/>
    <dgm:cxn modelId="{45CA9A9E-21EE-4777-BE6B-A7903E801B16}" type="presParOf" srcId="{B032DDFF-54F1-40CC-89FE-0E85F30F582F}" destId="{686D130C-98A5-409D-875C-545A20B094EA}" srcOrd="3" destOrd="0" presId="urn:microsoft.com/office/officeart/2005/8/layout/radial5"/>
    <dgm:cxn modelId="{B1D13810-5F94-4452-9455-935A3F0459C6}" type="presParOf" srcId="{686D130C-98A5-409D-875C-545A20B094EA}" destId="{2B3ED9C2-F7E5-46B8-896E-E86CE5A25B87}" srcOrd="0" destOrd="0" presId="urn:microsoft.com/office/officeart/2005/8/layout/radial5"/>
    <dgm:cxn modelId="{D4C9ED18-89C8-409C-B92D-DA48A9ABD6EF}" type="presParOf" srcId="{B032DDFF-54F1-40CC-89FE-0E85F30F582F}" destId="{D49A18F5-5C78-4DB5-9EC8-E9020A9E43FA}" srcOrd="4" destOrd="0" presId="urn:microsoft.com/office/officeart/2005/8/layout/radial5"/>
    <dgm:cxn modelId="{494928D3-3163-413E-954A-1A9329835B05}" type="presParOf" srcId="{B032DDFF-54F1-40CC-89FE-0E85F30F582F}" destId="{FB67C46E-1C7D-4545-8ABC-7B1028799156}" srcOrd="5" destOrd="0" presId="urn:microsoft.com/office/officeart/2005/8/layout/radial5"/>
    <dgm:cxn modelId="{F6AD7AFF-4263-45B7-94E7-8D2B8C132F52}" type="presParOf" srcId="{FB67C46E-1C7D-4545-8ABC-7B1028799156}" destId="{9EB520B4-72AD-4AE1-9CBB-02C87D306A5A}" srcOrd="0" destOrd="0" presId="urn:microsoft.com/office/officeart/2005/8/layout/radial5"/>
    <dgm:cxn modelId="{E44F1293-119B-4EED-BD91-2F1CF0CE0296}" type="presParOf" srcId="{B032DDFF-54F1-40CC-89FE-0E85F30F582F}" destId="{EA4F84AF-82EC-4F08-8342-18279746D2B0}" srcOrd="6" destOrd="0" presId="urn:microsoft.com/office/officeart/2005/8/layout/radial5"/>
    <dgm:cxn modelId="{FA472CC3-7159-4FFE-89B1-67B4113FD1D5}" type="presParOf" srcId="{B032DDFF-54F1-40CC-89FE-0E85F30F582F}" destId="{BD8F8CCF-17D7-4589-BD93-E9117D4DCBA4}" srcOrd="7" destOrd="0" presId="urn:microsoft.com/office/officeart/2005/8/layout/radial5"/>
    <dgm:cxn modelId="{A111A955-E8CA-4A99-963D-9F90B0129896}" type="presParOf" srcId="{BD8F8CCF-17D7-4589-BD93-E9117D4DCBA4}" destId="{A6FFEBEC-706D-4865-86F1-67146B90DCA1}" srcOrd="0" destOrd="0" presId="urn:microsoft.com/office/officeart/2005/8/layout/radial5"/>
    <dgm:cxn modelId="{AFF1B115-FCF4-4091-A9D0-C07B2593871F}" type="presParOf" srcId="{B032DDFF-54F1-40CC-89FE-0E85F30F582F}" destId="{0A4D7BFB-3419-4182-AA7D-D57EF25C2193}" srcOrd="8" destOrd="0" presId="urn:microsoft.com/office/officeart/2005/8/layout/radial5"/>
    <dgm:cxn modelId="{623B8449-0542-454D-A91F-08394B25B8C6}" type="presParOf" srcId="{B032DDFF-54F1-40CC-89FE-0E85F30F582F}" destId="{DBFCFB87-F732-42F3-B430-E88B9CBD979A}" srcOrd="9" destOrd="0" presId="urn:microsoft.com/office/officeart/2005/8/layout/radial5"/>
    <dgm:cxn modelId="{E2527AB6-AD26-4AFE-967D-51C2411E4C6E}" type="presParOf" srcId="{DBFCFB87-F732-42F3-B430-E88B9CBD979A}" destId="{066AB11E-BE1B-4E91-A1E1-63CB318F7AD4}" srcOrd="0" destOrd="0" presId="urn:microsoft.com/office/officeart/2005/8/layout/radial5"/>
    <dgm:cxn modelId="{9159A72E-4EAE-431D-BECD-F80F36986175}" type="presParOf" srcId="{B032DDFF-54F1-40CC-89FE-0E85F30F582F}" destId="{3FD84F1E-C913-44D8-B4CC-5641E267E08E}" srcOrd="10" destOrd="0" presId="urn:microsoft.com/office/officeart/2005/8/layout/radial5"/>
    <dgm:cxn modelId="{A20665B1-9638-42B4-A619-6338D7570096}" type="presParOf" srcId="{B032DDFF-54F1-40CC-89FE-0E85F30F582F}" destId="{1368DC52-70FE-45E9-9161-9FFF5CEF37DF}" srcOrd="11" destOrd="0" presId="urn:microsoft.com/office/officeart/2005/8/layout/radial5"/>
    <dgm:cxn modelId="{50EB9E8E-F781-4FF4-BF83-9A122581AB21}" type="presParOf" srcId="{1368DC52-70FE-45E9-9161-9FFF5CEF37DF}" destId="{921A1AB6-ACE2-42FD-B032-CC096B5426A4}" srcOrd="0" destOrd="0" presId="urn:microsoft.com/office/officeart/2005/8/layout/radial5"/>
    <dgm:cxn modelId="{2ACAB89C-46BC-4C19-9608-D4FDDD9799C7}" type="presParOf" srcId="{B032DDFF-54F1-40CC-89FE-0E85F30F582F}" destId="{3A303E5D-81B1-46DC-8992-BEF0FF71CDC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A7AF06-C9F2-44AA-B3F4-8B6B7F284A36}" type="doc">
      <dgm:prSet loTypeId="urn:microsoft.com/office/officeart/2005/8/layout/hierarchy1" loCatId="hierarchy" qsTypeId="urn:microsoft.com/office/officeart/2005/8/quickstyle/3d4" qsCatId="3D" csTypeId="urn:microsoft.com/office/officeart/2005/8/colors/colorful3" csCatId="colorful" phldr="1"/>
      <dgm:spPr/>
      <dgm:t>
        <a:bodyPr/>
        <a:lstStyle/>
        <a:p>
          <a:endParaRPr lang="ru-RU"/>
        </a:p>
      </dgm:t>
    </dgm:pt>
    <dgm:pt modelId="{52F124AC-8E39-445C-BAAE-0C1809CDB6C9}">
      <dgm:prSet phldrT="[Текст]" custT="1"/>
      <dgm:spPr>
        <a:solidFill>
          <a:schemeClr val="accent2">
            <a:lumMod val="20000"/>
            <a:lumOff val="80000"/>
            <a:alpha val="90000"/>
          </a:schemeClr>
        </a:solidFill>
      </dgm:spPr>
      <dgm:t>
        <a:bodyPr/>
        <a:lstStyle/>
        <a:p>
          <a:r>
            <a:rPr lang="uz-Cyrl-UZ" sz="2400" b="1" noProof="0" dirty="0">
              <a:solidFill>
                <a:schemeClr val="tx1"/>
              </a:solidFill>
              <a:latin typeface="Times New Roman" panose="02020603050405020304" pitchFamily="18" charset="0"/>
              <a:cs typeface="Times New Roman" panose="02020603050405020304" pitchFamily="18" charset="0"/>
            </a:rPr>
            <a:t>КАДРЛАР СИЁСАТИ </a:t>
          </a:r>
        </a:p>
        <a:p>
          <a:r>
            <a:rPr lang="uz-Cyrl-UZ" sz="2000" b="1" noProof="0" dirty="0">
              <a:solidFill>
                <a:schemeClr val="tx1"/>
              </a:solidFill>
              <a:latin typeface="Times New Roman" panose="02020603050405020304" pitchFamily="18" charset="0"/>
              <a:cs typeface="Times New Roman" panose="02020603050405020304" pitchFamily="18" charset="0"/>
            </a:rPr>
            <a:t>(ташқи муҳитга нисбатан очиқлик даражасининг 2 мезони)</a:t>
          </a:r>
        </a:p>
      </dgm:t>
    </dgm:pt>
    <dgm:pt modelId="{3809AE51-36BB-4EFA-941F-66183F9E60CD}" type="parTrans" cxnId="{B912740C-B315-4016-B72B-295F28CBE977}">
      <dgm:prSet/>
      <dgm:spPr/>
      <dgm:t>
        <a:bodyPr/>
        <a:lstStyle/>
        <a:p>
          <a:endParaRPr lang="ru-RU"/>
        </a:p>
      </dgm:t>
    </dgm:pt>
    <dgm:pt modelId="{E728A626-320A-43E8-AC60-4F4C235DB12F}" type="sibTrans" cxnId="{B912740C-B315-4016-B72B-295F28CBE977}">
      <dgm:prSet/>
      <dgm:spPr/>
      <dgm:t>
        <a:bodyPr/>
        <a:lstStyle/>
        <a:p>
          <a:endParaRPr lang="ru-RU"/>
        </a:p>
      </dgm:t>
    </dgm:pt>
    <dgm:pt modelId="{760D88FC-B97D-4F7A-AEE8-8C7007B24F58}">
      <dgm:prSet phldrT="[Текст]" custT="1"/>
      <dgm:spPr>
        <a:ln>
          <a:solidFill>
            <a:schemeClr val="tx2">
              <a:lumMod val="75000"/>
            </a:schemeClr>
          </a:solidFill>
        </a:ln>
      </dgm:spPr>
      <dgm:t>
        <a:bodyPr/>
        <a:lstStyle/>
        <a:p>
          <a:r>
            <a:rPr lang="uz-Cyrl-UZ" sz="2200" b="1" i="1" u="sng" noProof="0" dirty="0">
              <a:solidFill>
                <a:srgbClr val="FF0000"/>
              </a:solidFill>
              <a:latin typeface="Times New Roman" panose="02020603050405020304" pitchFamily="18" charset="0"/>
              <a:cs typeface="Times New Roman" panose="02020603050405020304" pitchFamily="18" charset="0"/>
            </a:rPr>
            <a:t>Очиқ кадрлар сиёсати</a:t>
          </a:r>
          <a:endParaRPr lang="uz-Cyrl-UZ" sz="2200" b="1" i="0" u="none" noProof="0" dirty="0">
            <a:solidFill>
              <a:srgbClr val="FF0000"/>
            </a:solidFill>
            <a:latin typeface="Times New Roman" panose="02020603050405020304" pitchFamily="18" charset="0"/>
            <a:cs typeface="Times New Roman" panose="02020603050405020304" pitchFamily="18" charset="0"/>
          </a:endParaRPr>
        </a:p>
        <a:p>
          <a:r>
            <a:rPr lang="uz-Cyrl-UZ" sz="2200" b="1" i="0" u="none" noProof="0" dirty="0">
              <a:latin typeface="Times New Roman" panose="02020603050405020304" pitchFamily="18" charset="0"/>
              <a:cs typeface="Times New Roman" panose="02020603050405020304" pitchFamily="18" charset="0"/>
            </a:rPr>
            <a:t>- бошқарув иерархиясининг ҳар қандай даражасида потенциал ходимлар учун ташкилотнинг шаффофлиги.</a:t>
          </a:r>
          <a:endParaRPr lang="uz-Cyrl-UZ" sz="2200" b="1" noProof="0" dirty="0">
            <a:latin typeface="Times New Roman" panose="02020603050405020304" pitchFamily="18" charset="0"/>
            <a:cs typeface="Times New Roman" panose="02020603050405020304" pitchFamily="18" charset="0"/>
          </a:endParaRPr>
        </a:p>
      </dgm:t>
    </dgm:pt>
    <dgm:pt modelId="{AD5B4888-A552-476C-B86B-D241F4EA4C8B}" type="parTrans" cxnId="{90C5E537-1750-4ED0-BE7C-06211370760E}">
      <dgm:prSet/>
      <dgm:spPr>
        <a:ln>
          <a:solidFill>
            <a:schemeClr val="tx1"/>
          </a:solidFill>
        </a:ln>
      </dgm:spPr>
      <dgm:t>
        <a:bodyPr/>
        <a:lstStyle/>
        <a:p>
          <a:endParaRPr lang="ru-RU"/>
        </a:p>
      </dgm:t>
    </dgm:pt>
    <dgm:pt modelId="{8039C70F-F3F6-4685-B5FD-EB9F94BE37AA}" type="sibTrans" cxnId="{90C5E537-1750-4ED0-BE7C-06211370760E}">
      <dgm:prSet/>
      <dgm:spPr/>
      <dgm:t>
        <a:bodyPr/>
        <a:lstStyle/>
        <a:p>
          <a:endParaRPr lang="ru-RU"/>
        </a:p>
      </dgm:t>
    </dgm:pt>
    <dgm:pt modelId="{2E4168DA-2D95-48CA-8CB9-5DC2A9AF86AC}">
      <dgm:prSet phldrT="[Текст]" custT="1"/>
      <dgm:spPr>
        <a:ln>
          <a:solidFill>
            <a:schemeClr val="accent4">
              <a:lumMod val="50000"/>
            </a:schemeClr>
          </a:solidFill>
        </a:ln>
      </dgm:spPr>
      <dgm:t>
        <a:bodyPr/>
        <a:lstStyle/>
        <a:p>
          <a:r>
            <a:rPr lang="uz-Cyrl-UZ" sz="2200" b="1" i="1" u="sng" noProof="0" dirty="0">
              <a:solidFill>
                <a:srgbClr val="FF0000"/>
              </a:solidFill>
              <a:latin typeface="Times New Roman" panose="02020603050405020304" pitchFamily="18" charset="0"/>
              <a:cs typeface="Times New Roman" panose="02020603050405020304" pitchFamily="18" charset="0"/>
            </a:rPr>
            <a:t>Ёпиқ кадрлар сиёсати</a:t>
          </a:r>
          <a:endParaRPr lang="uz-Cyrl-UZ" sz="2200" b="1" i="1" u="sng" noProof="0" dirty="0">
            <a:latin typeface="Times New Roman" panose="02020603050405020304" pitchFamily="18" charset="0"/>
            <a:cs typeface="Times New Roman" panose="02020603050405020304" pitchFamily="18" charset="0"/>
          </a:endParaRPr>
        </a:p>
        <a:p>
          <a:r>
            <a:rPr lang="uz-Cyrl-UZ" sz="2200" b="1" i="0" u="none" noProof="0" dirty="0">
              <a:latin typeface="Times New Roman" panose="02020603050405020304" pitchFamily="18" charset="0"/>
              <a:cs typeface="Times New Roman" panose="02020603050405020304" pitchFamily="18" charset="0"/>
            </a:rPr>
            <a:t>- бошқарувнинг ўрта ва юқори даражалари билан янги ходимлари учун ёпиқлиги</a:t>
          </a:r>
          <a:endParaRPr lang="uz-Cyrl-UZ" sz="2200" b="1" noProof="0" dirty="0">
            <a:latin typeface="Times New Roman" panose="02020603050405020304" pitchFamily="18" charset="0"/>
            <a:cs typeface="Times New Roman" panose="02020603050405020304" pitchFamily="18" charset="0"/>
          </a:endParaRPr>
        </a:p>
      </dgm:t>
    </dgm:pt>
    <dgm:pt modelId="{B467EB95-81E9-4DEF-B361-D34B4207225E}" type="parTrans" cxnId="{6626E0A6-099D-4DA1-8284-3D13DE7A0132}">
      <dgm:prSet/>
      <dgm:spPr>
        <a:ln>
          <a:solidFill>
            <a:schemeClr val="tx1"/>
          </a:solidFill>
        </a:ln>
      </dgm:spPr>
      <dgm:t>
        <a:bodyPr/>
        <a:lstStyle/>
        <a:p>
          <a:endParaRPr lang="ru-RU"/>
        </a:p>
      </dgm:t>
    </dgm:pt>
    <dgm:pt modelId="{7B63D49E-4D3B-4A9A-8F10-0F92C0287034}" type="sibTrans" cxnId="{6626E0A6-099D-4DA1-8284-3D13DE7A0132}">
      <dgm:prSet/>
      <dgm:spPr/>
      <dgm:t>
        <a:bodyPr/>
        <a:lstStyle/>
        <a:p>
          <a:endParaRPr lang="ru-RU"/>
        </a:p>
      </dgm:t>
    </dgm:pt>
    <dgm:pt modelId="{1D1CC7DE-CDA0-43E5-A1C3-1EDE3A6AA56B}" type="pres">
      <dgm:prSet presAssocID="{65A7AF06-C9F2-44AA-B3F4-8B6B7F284A36}" presName="hierChild1" presStyleCnt="0">
        <dgm:presLayoutVars>
          <dgm:chPref val="1"/>
          <dgm:dir/>
          <dgm:animOne val="branch"/>
          <dgm:animLvl val="lvl"/>
          <dgm:resizeHandles/>
        </dgm:presLayoutVars>
      </dgm:prSet>
      <dgm:spPr/>
    </dgm:pt>
    <dgm:pt modelId="{7E1C1679-D58D-4030-9BA8-16F87D4C21FA}" type="pres">
      <dgm:prSet presAssocID="{52F124AC-8E39-445C-BAAE-0C1809CDB6C9}" presName="hierRoot1" presStyleCnt="0"/>
      <dgm:spPr/>
    </dgm:pt>
    <dgm:pt modelId="{EAABBFB1-D06B-45CA-B2DE-F30A760E7648}" type="pres">
      <dgm:prSet presAssocID="{52F124AC-8E39-445C-BAAE-0C1809CDB6C9}" presName="composite" presStyleCnt="0"/>
      <dgm:spPr/>
    </dgm:pt>
    <dgm:pt modelId="{579DC737-FFA6-4F12-AE5A-9210D85FF845}" type="pres">
      <dgm:prSet presAssocID="{52F124AC-8E39-445C-BAAE-0C1809CDB6C9}" presName="background" presStyleLbl="node0" presStyleIdx="0" presStyleCnt="1"/>
      <dgm:spPr/>
    </dgm:pt>
    <dgm:pt modelId="{DCABACA5-3373-4D6C-8B75-F5C568B1E7E3}" type="pres">
      <dgm:prSet presAssocID="{52F124AC-8E39-445C-BAAE-0C1809CDB6C9}" presName="text" presStyleLbl="fgAcc0" presStyleIdx="0" presStyleCnt="1" custScaleX="113011">
        <dgm:presLayoutVars>
          <dgm:chPref val="3"/>
        </dgm:presLayoutVars>
      </dgm:prSet>
      <dgm:spPr/>
    </dgm:pt>
    <dgm:pt modelId="{155793E1-464F-4E3D-A7ED-7DA47C7B1862}" type="pres">
      <dgm:prSet presAssocID="{52F124AC-8E39-445C-BAAE-0C1809CDB6C9}" presName="hierChild2" presStyleCnt="0"/>
      <dgm:spPr/>
    </dgm:pt>
    <dgm:pt modelId="{22D40512-180C-49E1-83AE-C7434103C1A7}" type="pres">
      <dgm:prSet presAssocID="{AD5B4888-A552-476C-B86B-D241F4EA4C8B}" presName="Name10" presStyleLbl="parChTrans1D2" presStyleIdx="0" presStyleCnt="2"/>
      <dgm:spPr/>
    </dgm:pt>
    <dgm:pt modelId="{CC3D26D9-8608-40DA-8AB3-4D0E9D6F478A}" type="pres">
      <dgm:prSet presAssocID="{760D88FC-B97D-4F7A-AEE8-8C7007B24F58}" presName="hierRoot2" presStyleCnt="0"/>
      <dgm:spPr/>
    </dgm:pt>
    <dgm:pt modelId="{4F67FAD2-9696-4EB7-8EDD-054E6F5FB15C}" type="pres">
      <dgm:prSet presAssocID="{760D88FC-B97D-4F7A-AEE8-8C7007B24F58}" presName="composite2" presStyleCnt="0"/>
      <dgm:spPr/>
    </dgm:pt>
    <dgm:pt modelId="{9F8E3B90-69E6-44C8-B87F-A4C017FBE5A7}" type="pres">
      <dgm:prSet presAssocID="{760D88FC-B97D-4F7A-AEE8-8C7007B24F58}" presName="background2" presStyleLbl="node2" presStyleIdx="0" presStyleCnt="2"/>
      <dgm:spPr/>
    </dgm:pt>
    <dgm:pt modelId="{C71DE4DE-F17C-46DD-BEB5-F98F7B2A7CC0}" type="pres">
      <dgm:prSet presAssocID="{760D88FC-B97D-4F7A-AEE8-8C7007B24F58}" presName="text2" presStyleLbl="fgAcc2" presStyleIdx="0" presStyleCnt="2" custScaleY="109762" custLinFactNeighborX="-603" custLinFactNeighborY="-461">
        <dgm:presLayoutVars>
          <dgm:chPref val="3"/>
        </dgm:presLayoutVars>
      </dgm:prSet>
      <dgm:spPr/>
    </dgm:pt>
    <dgm:pt modelId="{3044C249-1BAC-4AFC-876F-DF030F7E357B}" type="pres">
      <dgm:prSet presAssocID="{760D88FC-B97D-4F7A-AEE8-8C7007B24F58}" presName="hierChild3" presStyleCnt="0"/>
      <dgm:spPr/>
    </dgm:pt>
    <dgm:pt modelId="{B5412F96-0DEB-4CCB-82F1-5EE6B2C0C9B1}" type="pres">
      <dgm:prSet presAssocID="{B467EB95-81E9-4DEF-B361-D34B4207225E}" presName="Name10" presStyleLbl="parChTrans1D2" presStyleIdx="1" presStyleCnt="2"/>
      <dgm:spPr/>
    </dgm:pt>
    <dgm:pt modelId="{56563F9A-C6CC-4C46-9B6C-C2D1E6731AE5}" type="pres">
      <dgm:prSet presAssocID="{2E4168DA-2D95-48CA-8CB9-5DC2A9AF86AC}" presName="hierRoot2" presStyleCnt="0"/>
      <dgm:spPr/>
    </dgm:pt>
    <dgm:pt modelId="{3F1F6AFA-BD8D-4C1A-8555-FDC2E15881C6}" type="pres">
      <dgm:prSet presAssocID="{2E4168DA-2D95-48CA-8CB9-5DC2A9AF86AC}" presName="composite2" presStyleCnt="0"/>
      <dgm:spPr/>
    </dgm:pt>
    <dgm:pt modelId="{DD014957-EFA6-4703-91BB-B0B53818706B}" type="pres">
      <dgm:prSet presAssocID="{2E4168DA-2D95-48CA-8CB9-5DC2A9AF86AC}" presName="background2" presStyleLbl="node2" presStyleIdx="1" presStyleCnt="2"/>
      <dgm:spPr/>
    </dgm:pt>
    <dgm:pt modelId="{9103E11B-2442-4339-9362-592D70CBC946}" type="pres">
      <dgm:prSet presAssocID="{2E4168DA-2D95-48CA-8CB9-5DC2A9AF86AC}" presName="text2" presStyleLbl="fgAcc2" presStyleIdx="1" presStyleCnt="2" custScaleY="114695">
        <dgm:presLayoutVars>
          <dgm:chPref val="3"/>
        </dgm:presLayoutVars>
      </dgm:prSet>
      <dgm:spPr/>
    </dgm:pt>
    <dgm:pt modelId="{B122D9B3-E33D-4856-BD1A-CF908B793CFE}" type="pres">
      <dgm:prSet presAssocID="{2E4168DA-2D95-48CA-8CB9-5DC2A9AF86AC}" presName="hierChild3" presStyleCnt="0"/>
      <dgm:spPr/>
    </dgm:pt>
  </dgm:ptLst>
  <dgm:cxnLst>
    <dgm:cxn modelId="{83DC4A03-CE07-402C-9E1E-B0702BAEB2EE}" type="presOf" srcId="{65A7AF06-C9F2-44AA-B3F4-8B6B7F284A36}" destId="{1D1CC7DE-CDA0-43E5-A1C3-1EDE3A6AA56B}" srcOrd="0" destOrd="0" presId="urn:microsoft.com/office/officeart/2005/8/layout/hierarchy1"/>
    <dgm:cxn modelId="{B912740C-B315-4016-B72B-295F28CBE977}" srcId="{65A7AF06-C9F2-44AA-B3F4-8B6B7F284A36}" destId="{52F124AC-8E39-445C-BAAE-0C1809CDB6C9}" srcOrd="0" destOrd="0" parTransId="{3809AE51-36BB-4EFA-941F-66183F9E60CD}" sibTransId="{E728A626-320A-43E8-AC60-4F4C235DB12F}"/>
    <dgm:cxn modelId="{90C5E537-1750-4ED0-BE7C-06211370760E}" srcId="{52F124AC-8E39-445C-BAAE-0C1809CDB6C9}" destId="{760D88FC-B97D-4F7A-AEE8-8C7007B24F58}" srcOrd="0" destOrd="0" parTransId="{AD5B4888-A552-476C-B86B-D241F4EA4C8B}" sibTransId="{8039C70F-F3F6-4685-B5FD-EB9F94BE37AA}"/>
    <dgm:cxn modelId="{B748DD7C-0E7C-4461-8FE4-D97AD8068D43}" type="presOf" srcId="{2E4168DA-2D95-48CA-8CB9-5DC2A9AF86AC}" destId="{9103E11B-2442-4339-9362-592D70CBC946}" srcOrd="0" destOrd="0" presId="urn:microsoft.com/office/officeart/2005/8/layout/hierarchy1"/>
    <dgm:cxn modelId="{777B798E-8A07-484C-94AB-BB586312FDC3}" type="presOf" srcId="{AD5B4888-A552-476C-B86B-D241F4EA4C8B}" destId="{22D40512-180C-49E1-83AE-C7434103C1A7}" srcOrd="0" destOrd="0" presId="urn:microsoft.com/office/officeart/2005/8/layout/hierarchy1"/>
    <dgm:cxn modelId="{6626E0A6-099D-4DA1-8284-3D13DE7A0132}" srcId="{52F124AC-8E39-445C-BAAE-0C1809CDB6C9}" destId="{2E4168DA-2D95-48CA-8CB9-5DC2A9AF86AC}" srcOrd="1" destOrd="0" parTransId="{B467EB95-81E9-4DEF-B361-D34B4207225E}" sibTransId="{7B63D49E-4D3B-4A9A-8F10-0F92C0287034}"/>
    <dgm:cxn modelId="{25A041CF-862F-4C8E-8604-057E8FD64EE4}" type="presOf" srcId="{760D88FC-B97D-4F7A-AEE8-8C7007B24F58}" destId="{C71DE4DE-F17C-46DD-BEB5-F98F7B2A7CC0}" srcOrd="0" destOrd="0" presId="urn:microsoft.com/office/officeart/2005/8/layout/hierarchy1"/>
    <dgm:cxn modelId="{03E123D6-3904-40CB-AB92-A4BCF38891C0}" type="presOf" srcId="{B467EB95-81E9-4DEF-B361-D34B4207225E}" destId="{B5412F96-0DEB-4CCB-82F1-5EE6B2C0C9B1}" srcOrd="0" destOrd="0" presId="urn:microsoft.com/office/officeart/2005/8/layout/hierarchy1"/>
    <dgm:cxn modelId="{4F6FC1E4-9E00-41B1-A08C-C140655C644A}" type="presOf" srcId="{52F124AC-8E39-445C-BAAE-0C1809CDB6C9}" destId="{DCABACA5-3373-4D6C-8B75-F5C568B1E7E3}" srcOrd="0" destOrd="0" presId="urn:microsoft.com/office/officeart/2005/8/layout/hierarchy1"/>
    <dgm:cxn modelId="{ED05139F-B2A4-4E5B-8CFC-85C789E791AF}" type="presParOf" srcId="{1D1CC7DE-CDA0-43E5-A1C3-1EDE3A6AA56B}" destId="{7E1C1679-D58D-4030-9BA8-16F87D4C21FA}" srcOrd="0" destOrd="0" presId="urn:microsoft.com/office/officeart/2005/8/layout/hierarchy1"/>
    <dgm:cxn modelId="{BD857DC7-696F-413C-ABAF-A22B133C918F}" type="presParOf" srcId="{7E1C1679-D58D-4030-9BA8-16F87D4C21FA}" destId="{EAABBFB1-D06B-45CA-B2DE-F30A760E7648}" srcOrd="0" destOrd="0" presId="urn:microsoft.com/office/officeart/2005/8/layout/hierarchy1"/>
    <dgm:cxn modelId="{124BA46A-ADE6-468E-B5C5-F0A41C5018F0}" type="presParOf" srcId="{EAABBFB1-D06B-45CA-B2DE-F30A760E7648}" destId="{579DC737-FFA6-4F12-AE5A-9210D85FF845}" srcOrd="0" destOrd="0" presId="urn:microsoft.com/office/officeart/2005/8/layout/hierarchy1"/>
    <dgm:cxn modelId="{CE3CF0AF-6163-4329-9830-3B0B3263F17D}" type="presParOf" srcId="{EAABBFB1-D06B-45CA-B2DE-F30A760E7648}" destId="{DCABACA5-3373-4D6C-8B75-F5C568B1E7E3}" srcOrd="1" destOrd="0" presId="urn:microsoft.com/office/officeart/2005/8/layout/hierarchy1"/>
    <dgm:cxn modelId="{F15B9F4A-39CA-4C32-B37B-019DFB9D066E}" type="presParOf" srcId="{7E1C1679-D58D-4030-9BA8-16F87D4C21FA}" destId="{155793E1-464F-4E3D-A7ED-7DA47C7B1862}" srcOrd="1" destOrd="0" presId="urn:microsoft.com/office/officeart/2005/8/layout/hierarchy1"/>
    <dgm:cxn modelId="{2E12BD4D-DB91-46AF-A8EA-2DC8ED6C0BDD}" type="presParOf" srcId="{155793E1-464F-4E3D-A7ED-7DA47C7B1862}" destId="{22D40512-180C-49E1-83AE-C7434103C1A7}" srcOrd="0" destOrd="0" presId="urn:microsoft.com/office/officeart/2005/8/layout/hierarchy1"/>
    <dgm:cxn modelId="{191BBE4F-F5FE-4013-ACA1-F17CEB62A097}" type="presParOf" srcId="{155793E1-464F-4E3D-A7ED-7DA47C7B1862}" destId="{CC3D26D9-8608-40DA-8AB3-4D0E9D6F478A}" srcOrd="1" destOrd="0" presId="urn:microsoft.com/office/officeart/2005/8/layout/hierarchy1"/>
    <dgm:cxn modelId="{8202C1E5-679A-42D7-8516-B58C8F235495}" type="presParOf" srcId="{CC3D26D9-8608-40DA-8AB3-4D0E9D6F478A}" destId="{4F67FAD2-9696-4EB7-8EDD-054E6F5FB15C}" srcOrd="0" destOrd="0" presId="urn:microsoft.com/office/officeart/2005/8/layout/hierarchy1"/>
    <dgm:cxn modelId="{EA72BB15-F373-46E5-B192-49C8F98EBB01}" type="presParOf" srcId="{4F67FAD2-9696-4EB7-8EDD-054E6F5FB15C}" destId="{9F8E3B90-69E6-44C8-B87F-A4C017FBE5A7}" srcOrd="0" destOrd="0" presId="urn:microsoft.com/office/officeart/2005/8/layout/hierarchy1"/>
    <dgm:cxn modelId="{50D5C07B-D550-4E03-A203-3A55A15D4DF4}" type="presParOf" srcId="{4F67FAD2-9696-4EB7-8EDD-054E6F5FB15C}" destId="{C71DE4DE-F17C-46DD-BEB5-F98F7B2A7CC0}" srcOrd="1" destOrd="0" presId="urn:microsoft.com/office/officeart/2005/8/layout/hierarchy1"/>
    <dgm:cxn modelId="{95D6159C-6981-4962-B6F0-2C561C978A15}" type="presParOf" srcId="{CC3D26D9-8608-40DA-8AB3-4D0E9D6F478A}" destId="{3044C249-1BAC-4AFC-876F-DF030F7E357B}" srcOrd="1" destOrd="0" presId="urn:microsoft.com/office/officeart/2005/8/layout/hierarchy1"/>
    <dgm:cxn modelId="{91A31D16-89E6-4F78-A5B6-FB2BA486A861}" type="presParOf" srcId="{155793E1-464F-4E3D-A7ED-7DA47C7B1862}" destId="{B5412F96-0DEB-4CCB-82F1-5EE6B2C0C9B1}" srcOrd="2" destOrd="0" presId="urn:microsoft.com/office/officeart/2005/8/layout/hierarchy1"/>
    <dgm:cxn modelId="{A7312B40-6EBA-40F7-92EB-6A830F008E50}" type="presParOf" srcId="{155793E1-464F-4E3D-A7ED-7DA47C7B1862}" destId="{56563F9A-C6CC-4C46-9B6C-C2D1E6731AE5}" srcOrd="3" destOrd="0" presId="urn:microsoft.com/office/officeart/2005/8/layout/hierarchy1"/>
    <dgm:cxn modelId="{79EE5E75-9855-4DF2-9BA8-A1F25F204460}" type="presParOf" srcId="{56563F9A-C6CC-4C46-9B6C-C2D1E6731AE5}" destId="{3F1F6AFA-BD8D-4C1A-8555-FDC2E15881C6}" srcOrd="0" destOrd="0" presId="urn:microsoft.com/office/officeart/2005/8/layout/hierarchy1"/>
    <dgm:cxn modelId="{0EAB5733-A9D7-44E9-9FDF-C2964857C6F3}" type="presParOf" srcId="{3F1F6AFA-BD8D-4C1A-8555-FDC2E15881C6}" destId="{DD014957-EFA6-4703-91BB-B0B53818706B}" srcOrd="0" destOrd="0" presId="urn:microsoft.com/office/officeart/2005/8/layout/hierarchy1"/>
    <dgm:cxn modelId="{37B7C5DA-D3D6-473C-8B40-DD379C33C672}" type="presParOf" srcId="{3F1F6AFA-BD8D-4C1A-8555-FDC2E15881C6}" destId="{9103E11B-2442-4339-9362-592D70CBC946}" srcOrd="1" destOrd="0" presId="urn:microsoft.com/office/officeart/2005/8/layout/hierarchy1"/>
    <dgm:cxn modelId="{D12C8A7F-BBE8-4C0A-B432-0BAD99321B52}" type="presParOf" srcId="{56563F9A-C6CC-4C46-9B6C-C2D1E6731AE5}" destId="{B122D9B3-E33D-4856-BD1A-CF908B793C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A17F98-6E72-4DEC-A1B5-EFB5855541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CF338E7-CCF1-4C47-AD22-E2AB0C2ACEDE}" type="pres">
      <dgm:prSet presAssocID="{16A17F98-6E72-4DEC-A1B5-EFB585554122}" presName="hierChild1" presStyleCnt="0">
        <dgm:presLayoutVars>
          <dgm:orgChart val="1"/>
          <dgm:chPref val="1"/>
          <dgm:dir/>
          <dgm:animOne val="branch"/>
          <dgm:animLvl val="lvl"/>
          <dgm:resizeHandles/>
        </dgm:presLayoutVars>
      </dgm:prSet>
      <dgm:spPr/>
    </dgm:pt>
  </dgm:ptLst>
  <dgm:cxnLst>
    <dgm:cxn modelId="{65F30BBC-704D-4F8C-ABE9-E4F481B9576F}" type="presOf" srcId="{16A17F98-6E72-4DEC-A1B5-EFB585554122}" destId="{1CF338E7-CCF1-4C47-AD22-E2AB0C2ACEDE}"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A17F98-6E72-4DEC-A1B5-EFB5855541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CF338E7-CCF1-4C47-AD22-E2AB0C2ACEDE}" type="pres">
      <dgm:prSet presAssocID="{16A17F98-6E72-4DEC-A1B5-EFB585554122}" presName="hierChild1" presStyleCnt="0">
        <dgm:presLayoutVars>
          <dgm:orgChart val="1"/>
          <dgm:chPref val="1"/>
          <dgm:dir/>
          <dgm:animOne val="branch"/>
          <dgm:animLvl val="lvl"/>
          <dgm:resizeHandles/>
        </dgm:presLayoutVars>
      </dgm:prSet>
      <dgm:spPr/>
    </dgm:pt>
  </dgm:ptLst>
  <dgm:cxnLst>
    <dgm:cxn modelId="{65F30BBC-704D-4F8C-ABE9-E4F481B9576F}" type="presOf" srcId="{16A17F98-6E72-4DEC-A1B5-EFB585554122}" destId="{1CF338E7-CCF1-4C47-AD22-E2AB0C2ACEDE}"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A17F98-6E72-4DEC-A1B5-EFB5855541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CF338E7-CCF1-4C47-AD22-E2AB0C2ACEDE}" type="pres">
      <dgm:prSet presAssocID="{16A17F98-6E72-4DEC-A1B5-EFB585554122}" presName="hierChild1" presStyleCnt="0">
        <dgm:presLayoutVars>
          <dgm:orgChart val="1"/>
          <dgm:chPref val="1"/>
          <dgm:dir/>
          <dgm:animOne val="branch"/>
          <dgm:animLvl val="lvl"/>
          <dgm:resizeHandles/>
        </dgm:presLayoutVars>
      </dgm:prSet>
      <dgm:spPr/>
    </dgm:pt>
  </dgm:ptLst>
  <dgm:cxnLst>
    <dgm:cxn modelId="{65F30BBC-704D-4F8C-ABE9-E4F481B9576F}" type="presOf" srcId="{16A17F98-6E72-4DEC-A1B5-EFB585554122}" destId="{1CF338E7-CCF1-4C47-AD22-E2AB0C2ACEDE}"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68F3-1DE9-44BE-B760-D49BCE4C86CB}">
      <dsp:nvSpPr>
        <dsp:cNvPr id="0" name=""/>
        <dsp:cNvSpPr/>
      </dsp:nvSpPr>
      <dsp:spPr>
        <a:xfrm>
          <a:off x="857118" y="562828"/>
          <a:ext cx="687902" cy="68790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995417" y="723966"/>
        <a:ext cx="411304" cy="353596"/>
      </dsp:txXfrm>
    </dsp:sp>
    <dsp:sp modelId="{5D0DA5D8-FC73-4753-A041-3D74987C9501}">
      <dsp:nvSpPr>
        <dsp:cNvPr id="0" name=""/>
        <dsp:cNvSpPr/>
      </dsp:nvSpPr>
      <dsp:spPr>
        <a:xfrm>
          <a:off x="456884" y="400233"/>
          <a:ext cx="500292" cy="50029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582834" y="526944"/>
        <a:ext cx="248392" cy="246870"/>
      </dsp:txXfrm>
    </dsp:sp>
    <dsp:sp modelId="{18FE1D38-05EC-45D9-91DF-BD28787D58CE}">
      <dsp:nvSpPr>
        <dsp:cNvPr id="0" name=""/>
        <dsp:cNvSpPr/>
      </dsp:nvSpPr>
      <dsp:spPr>
        <a:xfrm rot="20700000">
          <a:off x="737099" y="55083"/>
          <a:ext cx="490184" cy="49018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20700000">
        <a:off x="844611" y="162595"/>
        <a:ext cx="275160" cy="275160"/>
      </dsp:txXfrm>
    </dsp:sp>
    <dsp:sp modelId="{E9E552D4-A8A9-47C5-980B-3EECDF416E61}">
      <dsp:nvSpPr>
        <dsp:cNvPr id="0" name=""/>
        <dsp:cNvSpPr/>
      </dsp:nvSpPr>
      <dsp:spPr>
        <a:xfrm>
          <a:off x="777046" y="473347"/>
          <a:ext cx="880514" cy="880514"/>
        </a:xfrm>
        <a:prstGeom prst="circularArrow">
          <a:avLst>
            <a:gd name="adj1" fmla="val 4687"/>
            <a:gd name="adj2" fmla="val 299029"/>
            <a:gd name="adj3" fmla="val 2338815"/>
            <a:gd name="adj4" fmla="val 163174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6C1E86-291F-4D73-9873-F22FCC9B5FF7}">
      <dsp:nvSpPr>
        <dsp:cNvPr id="0" name=""/>
        <dsp:cNvSpPr/>
      </dsp:nvSpPr>
      <dsp:spPr>
        <a:xfrm>
          <a:off x="368283" y="302170"/>
          <a:ext cx="639748" cy="6397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4BA348-E080-4367-B72D-9849E2A71AB7}">
      <dsp:nvSpPr>
        <dsp:cNvPr id="0" name=""/>
        <dsp:cNvSpPr/>
      </dsp:nvSpPr>
      <dsp:spPr>
        <a:xfrm>
          <a:off x="623714" y="-39653"/>
          <a:ext cx="689778" cy="68977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30C36-1F7D-40E2-93D8-EEAEDACE5207}">
      <dsp:nvSpPr>
        <dsp:cNvPr id="0" name=""/>
        <dsp:cNvSpPr/>
      </dsp:nvSpPr>
      <dsp:spPr>
        <a:xfrm>
          <a:off x="0" y="0"/>
          <a:ext cx="5085080" cy="792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z-Cyrl-UZ" sz="3200" kern="1200" dirty="0"/>
            <a:t>Режалаштириш</a:t>
          </a:r>
          <a:endParaRPr lang="ru-RU" sz="3200" kern="1200" dirty="0"/>
        </a:p>
      </dsp:txBody>
      <dsp:txXfrm>
        <a:off x="23211" y="23211"/>
        <a:ext cx="4137211" cy="746058"/>
      </dsp:txXfrm>
    </dsp:sp>
    <dsp:sp modelId="{069DD61E-E2DA-4273-A74B-5BFD665F0124}">
      <dsp:nvSpPr>
        <dsp:cNvPr id="0" name=""/>
        <dsp:cNvSpPr/>
      </dsp:nvSpPr>
      <dsp:spPr>
        <a:xfrm>
          <a:off x="480414" y="884081"/>
          <a:ext cx="5085080" cy="79248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z-Cyrl-UZ" sz="3200" kern="1200" dirty="0"/>
            <a:t>Ташкиллаштириш</a:t>
          </a:r>
          <a:endParaRPr lang="ru-RU" sz="3200" kern="1200" dirty="0"/>
        </a:p>
      </dsp:txBody>
      <dsp:txXfrm>
        <a:off x="503625" y="907292"/>
        <a:ext cx="4143815" cy="746058"/>
      </dsp:txXfrm>
    </dsp:sp>
    <dsp:sp modelId="{5DB544F7-C5DF-4BDE-84BE-A8BF714B62FF}">
      <dsp:nvSpPr>
        <dsp:cNvPr id="0" name=""/>
        <dsp:cNvSpPr/>
      </dsp:nvSpPr>
      <dsp:spPr>
        <a:xfrm>
          <a:off x="759460" y="1805093"/>
          <a:ext cx="5085080" cy="79248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z-Cyrl-UZ" sz="3200" kern="1200" dirty="0"/>
            <a:t>Раҳбарлик</a:t>
          </a:r>
          <a:endParaRPr lang="ru-RU" sz="3200" kern="1200" dirty="0"/>
        </a:p>
      </dsp:txBody>
      <dsp:txXfrm>
        <a:off x="782671" y="1828304"/>
        <a:ext cx="4143815" cy="746058"/>
      </dsp:txXfrm>
    </dsp:sp>
    <dsp:sp modelId="{436EE84C-5A30-46BC-9825-342FCFF5DC39}">
      <dsp:nvSpPr>
        <dsp:cNvPr id="0" name=""/>
        <dsp:cNvSpPr/>
      </dsp:nvSpPr>
      <dsp:spPr>
        <a:xfrm>
          <a:off x="1139189" y="2707640"/>
          <a:ext cx="5085080" cy="7924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z-Cyrl-UZ" sz="3200" kern="1200" dirty="0"/>
            <a:t>Назорат</a:t>
          </a:r>
          <a:endParaRPr lang="ru-RU" sz="3200" kern="1200" dirty="0"/>
        </a:p>
      </dsp:txBody>
      <dsp:txXfrm>
        <a:off x="1162400" y="2730851"/>
        <a:ext cx="4143815" cy="746058"/>
      </dsp:txXfrm>
    </dsp:sp>
    <dsp:sp modelId="{DD5AB8F0-8DEA-4D5D-8C32-11405586C578}">
      <dsp:nvSpPr>
        <dsp:cNvPr id="0" name=""/>
        <dsp:cNvSpPr/>
      </dsp:nvSpPr>
      <dsp:spPr>
        <a:xfrm>
          <a:off x="1518920" y="3610186"/>
          <a:ext cx="5085080" cy="792480"/>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z-Cyrl-UZ" sz="3200" kern="1200" dirty="0"/>
            <a:t>Кадрларни бошқариш</a:t>
          </a:r>
          <a:endParaRPr lang="ru-RU" sz="3200" kern="1200" dirty="0"/>
        </a:p>
      </dsp:txBody>
      <dsp:txXfrm>
        <a:off x="1542131" y="3633397"/>
        <a:ext cx="4143815" cy="746058"/>
      </dsp:txXfrm>
    </dsp:sp>
    <dsp:sp modelId="{62F5F4B7-B9F6-47AB-A857-683B20752FF1}">
      <dsp:nvSpPr>
        <dsp:cNvPr id="0" name=""/>
        <dsp:cNvSpPr/>
      </dsp:nvSpPr>
      <dsp:spPr>
        <a:xfrm>
          <a:off x="4569967" y="578950"/>
          <a:ext cx="515112" cy="515112"/>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4685867" y="578950"/>
        <a:ext cx="283312" cy="387622"/>
      </dsp:txXfrm>
    </dsp:sp>
    <dsp:sp modelId="{0C426153-833C-43E8-9AFB-63D562716B3E}">
      <dsp:nvSpPr>
        <dsp:cNvPr id="0" name=""/>
        <dsp:cNvSpPr/>
      </dsp:nvSpPr>
      <dsp:spPr>
        <a:xfrm>
          <a:off x="4949697" y="1481497"/>
          <a:ext cx="515112" cy="515112"/>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065597" y="1481497"/>
        <a:ext cx="283312" cy="387622"/>
      </dsp:txXfrm>
    </dsp:sp>
    <dsp:sp modelId="{698FB6F9-FAE2-44E3-BFA1-823B4B21A8AB}">
      <dsp:nvSpPr>
        <dsp:cNvPr id="0" name=""/>
        <dsp:cNvSpPr/>
      </dsp:nvSpPr>
      <dsp:spPr>
        <a:xfrm>
          <a:off x="5329427" y="2370836"/>
          <a:ext cx="515112" cy="515112"/>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445327" y="2370836"/>
        <a:ext cx="283312" cy="387622"/>
      </dsp:txXfrm>
    </dsp:sp>
    <dsp:sp modelId="{B8AE7B8F-7180-4437-83F9-9ED349583F0F}">
      <dsp:nvSpPr>
        <dsp:cNvPr id="0" name=""/>
        <dsp:cNvSpPr/>
      </dsp:nvSpPr>
      <dsp:spPr>
        <a:xfrm>
          <a:off x="5709157" y="3282188"/>
          <a:ext cx="515112" cy="515112"/>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825057" y="3282188"/>
        <a:ext cx="283312" cy="387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2E459-A687-42A0-A9D5-8B4C30234171}">
      <dsp:nvSpPr>
        <dsp:cNvPr id="0" name=""/>
        <dsp:cNvSpPr/>
      </dsp:nvSpPr>
      <dsp:spPr>
        <a:xfrm>
          <a:off x="-167434" y="1640610"/>
          <a:ext cx="5904991" cy="3346170"/>
        </a:xfrm>
        <a:prstGeom prst="pie">
          <a:avLst>
            <a:gd name="adj1" fmla="val 5400000"/>
            <a:gd name="adj2" fmla="val 1620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76329-3177-470A-867F-ED5CB2C7D48A}">
      <dsp:nvSpPr>
        <dsp:cNvPr id="0" name=""/>
        <dsp:cNvSpPr/>
      </dsp:nvSpPr>
      <dsp:spPr>
        <a:xfrm>
          <a:off x="2622378" y="-49530"/>
          <a:ext cx="6983392" cy="5160578"/>
        </a:xfrm>
        <a:prstGeom prst="rect">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uz-Cyrl-UZ" sz="5800" b="1" kern="1200" noProof="0" dirty="0">
              <a:latin typeface="Times New Roman" panose="02020603050405020304" pitchFamily="18" charset="0"/>
              <a:cs typeface="Times New Roman" panose="02020603050405020304" pitchFamily="18" charset="0"/>
            </a:rPr>
            <a:t>Кадрлар сиёсати</a:t>
          </a:r>
        </a:p>
      </dsp:txBody>
      <dsp:txXfrm>
        <a:off x="2622378" y="-49530"/>
        <a:ext cx="3491696" cy="2451274"/>
      </dsp:txXfrm>
    </dsp:sp>
    <dsp:sp modelId="{6B7644FA-C91A-41A9-BDCD-87435CA536B0}">
      <dsp:nvSpPr>
        <dsp:cNvPr id="0" name=""/>
        <dsp:cNvSpPr/>
      </dsp:nvSpPr>
      <dsp:spPr>
        <a:xfrm>
          <a:off x="993622" y="-66027"/>
          <a:ext cx="3462645" cy="2451274"/>
        </a:xfrm>
        <a:prstGeom prst="pie">
          <a:avLst>
            <a:gd name="adj1" fmla="val 5400000"/>
            <a:gd name="adj2" fmla="val 1620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D371D-E3B1-4CC8-8BF4-6C00FDC821B5}">
      <dsp:nvSpPr>
        <dsp:cNvPr id="0" name=""/>
        <dsp:cNvSpPr/>
      </dsp:nvSpPr>
      <dsp:spPr>
        <a:xfrm>
          <a:off x="2637778" y="2419209"/>
          <a:ext cx="6952593" cy="2655931"/>
        </a:xfrm>
        <a:prstGeom prst="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uz-Cyrl-UZ" sz="5800" b="1" kern="1200" noProof="0" dirty="0">
              <a:latin typeface="Times New Roman" panose="02020603050405020304" pitchFamily="18" charset="0"/>
              <a:cs typeface="Times New Roman" panose="02020603050405020304" pitchFamily="18" charset="0"/>
            </a:rPr>
            <a:t>Кадрлар сиёсати</a:t>
          </a:r>
        </a:p>
      </dsp:txBody>
      <dsp:txXfrm>
        <a:off x="2637778" y="2419209"/>
        <a:ext cx="3476296" cy="2655931"/>
      </dsp:txXfrm>
    </dsp:sp>
    <dsp:sp modelId="{68362AAD-6C90-470E-B633-537A37E01A35}">
      <dsp:nvSpPr>
        <dsp:cNvPr id="0" name=""/>
        <dsp:cNvSpPr/>
      </dsp:nvSpPr>
      <dsp:spPr>
        <a:xfrm>
          <a:off x="5694520" y="-36342"/>
          <a:ext cx="3924530" cy="24512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just" defTabSz="889000">
            <a:lnSpc>
              <a:spcPct val="90000"/>
            </a:lnSpc>
            <a:spcBef>
              <a:spcPct val="0"/>
            </a:spcBef>
            <a:spcAft>
              <a:spcPct val="15000"/>
            </a:spcAft>
            <a:buChar char="•"/>
          </a:pPr>
          <a:r>
            <a:rPr lang="uz-Cyrl-UZ" sz="2000" b="1" kern="1200" noProof="0" dirty="0">
              <a:latin typeface="Times New Roman" panose="02020603050405020304" pitchFamily="18" charset="0"/>
              <a:cs typeface="Times New Roman" panose="02020603050405020304" pitchFamily="18" charset="0"/>
            </a:rPr>
            <a:t>Ходимлар ва ташкилот ўртасидаги муносабатлардаги аниқ қоидалар, истаклар ва чекловлар тўпламидир.</a:t>
          </a:r>
        </a:p>
      </dsp:txBody>
      <dsp:txXfrm>
        <a:off x="5694520" y="-36342"/>
        <a:ext cx="3924530" cy="2451274"/>
      </dsp:txXfrm>
    </dsp:sp>
    <dsp:sp modelId="{9281C15D-76FF-4F81-A63E-2F01E1FE4DEC}">
      <dsp:nvSpPr>
        <dsp:cNvPr id="0" name=""/>
        <dsp:cNvSpPr/>
      </dsp:nvSpPr>
      <dsp:spPr>
        <a:xfrm>
          <a:off x="5578916" y="2044654"/>
          <a:ext cx="3990753" cy="31654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endParaRPr lang="uz-Cyrl-UZ" sz="1600" kern="1200" noProof="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uz-Cyrl-UZ" sz="1600" b="1" kern="1200" noProof="0" dirty="0">
              <a:latin typeface="Times New Roman" panose="02020603050405020304" pitchFamily="18" charset="0"/>
              <a:cs typeface="Times New Roman" panose="02020603050405020304" pitchFamily="18" charset="0"/>
            </a:rPr>
            <a:t>Инсон ресурсларини компания стратегиясига мос келадиган қонунлар ва қоидалар тизими. Ушбу таъриф ходимларни бошқариш соҳасининг ташкилотнинг умумий фаолиятига қўшилишини, шунингдек ташкилотнинг барча субъектлари томонидан кадрлар билан ишлаш қоидалари ва меъёрларидан хабардор бўлиш фактини таъкидлайди.</a:t>
          </a:r>
        </a:p>
      </dsp:txBody>
      <dsp:txXfrm>
        <a:off x="5578916" y="2044654"/>
        <a:ext cx="3990753" cy="3165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15036-CB85-421D-B396-4A9CB027E2A6}">
      <dsp:nvSpPr>
        <dsp:cNvPr id="0" name=""/>
        <dsp:cNvSpPr/>
      </dsp:nvSpPr>
      <dsp:spPr>
        <a:xfrm>
          <a:off x="3090609" y="2066591"/>
          <a:ext cx="2217616" cy="14740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38100">
          <a:solidFill>
            <a:srgbClr val="FF00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i="1" u="none" kern="1200" dirty="0" err="1">
              <a:solidFill>
                <a:schemeClr val="tx1"/>
              </a:solidFill>
              <a:latin typeface="Times New Roman" panose="02020603050405020304" pitchFamily="18" charset="0"/>
              <a:cs typeface="Times New Roman" panose="02020603050405020304" pitchFamily="18" charset="0"/>
            </a:rPr>
            <a:t>Кадрлар</a:t>
          </a:r>
          <a:r>
            <a:rPr lang="ru-RU" sz="2000" b="1" i="1" u="none" kern="1200" dirty="0">
              <a:solidFill>
                <a:schemeClr val="tx1"/>
              </a:solidFill>
              <a:latin typeface="Times New Roman" panose="02020603050405020304" pitchFamily="18" charset="0"/>
              <a:cs typeface="Times New Roman" panose="02020603050405020304" pitchFamily="18" charset="0"/>
            </a:rPr>
            <a:t> </a:t>
          </a:r>
          <a:r>
            <a:rPr lang="ru-RU" sz="2000" b="1" i="1" u="none" kern="1200" dirty="0" err="1">
              <a:solidFill>
                <a:schemeClr val="tx1"/>
              </a:solidFill>
              <a:latin typeface="Times New Roman" panose="02020603050405020304" pitchFamily="18" charset="0"/>
              <a:cs typeface="Times New Roman" panose="02020603050405020304" pitchFamily="18" charset="0"/>
            </a:rPr>
            <a:t>сиёсати</a:t>
          </a:r>
          <a:endParaRPr lang="ru-RU" sz="2000" b="1" i="1" u="none" kern="1200" dirty="0">
            <a:solidFill>
              <a:schemeClr val="tx1"/>
            </a:solidFill>
            <a:latin typeface="Times New Roman" panose="02020603050405020304" pitchFamily="18" charset="0"/>
            <a:cs typeface="Times New Roman" panose="02020603050405020304" pitchFamily="18" charset="0"/>
          </a:endParaRPr>
        </a:p>
      </dsp:txBody>
      <dsp:txXfrm>
        <a:off x="3415371" y="2282466"/>
        <a:ext cx="1568092" cy="1042336"/>
      </dsp:txXfrm>
    </dsp:sp>
    <dsp:sp modelId="{CF3F362F-B47B-41A8-A3D4-A4FE6FF9B9AF}">
      <dsp:nvSpPr>
        <dsp:cNvPr id="0" name=""/>
        <dsp:cNvSpPr/>
      </dsp:nvSpPr>
      <dsp:spPr>
        <a:xfrm rot="16393398">
          <a:off x="4115938" y="1561985"/>
          <a:ext cx="278583" cy="501189"/>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4155376" y="1703944"/>
        <a:ext cx="195008" cy="300713"/>
      </dsp:txXfrm>
    </dsp:sp>
    <dsp:sp modelId="{555F5478-0CB9-4DE7-B1D3-9EA030C94CE1}">
      <dsp:nvSpPr>
        <dsp:cNvPr id="0" name=""/>
        <dsp:cNvSpPr/>
      </dsp:nvSpPr>
      <dsp:spPr>
        <a:xfrm>
          <a:off x="2744302" y="-63406"/>
          <a:ext cx="3142708" cy="1606047"/>
        </a:xfrm>
        <a:prstGeom prst="ellipse">
          <a:avLst/>
        </a:prstGeom>
        <a:solidFill>
          <a:schemeClr val="accent2">
            <a:lumMod val="40000"/>
            <a:lumOff val="60000"/>
          </a:schemeClr>
        </a:solidFill>
        <a:ln>
          <a:solidFill>
            <a:schemeClr val="accent2">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Кадрлар соҳасида маркетинг фаолиятини олиб бориш</a:t>
          </a:r>
        </a:p>
      </dsp:txBody>
      <dsp:txXfrm>
        <a:off x="3204541" y="171794"/>
        <a:ext cx="2222230" cy="1135647"/>
      </dsp:txXfrm>
    </dsp:sp>
    <dsp:sp modelId="{686D130C-98A5-409D-875C-545A20B094EA}">
      <dsp:nvSpPr>
        <dsp:cNvPr id="0" name=""/>
        <dsp:cNvSpPr/>
      </dsp:nvSpPr>
      <dsp:spPr>
        <a:xfrm rot="20209860">
          <a:off x="5199513" y="2082529"/>
          <a:ext cx="198658" cy="501189"/>
        </a:xfrm>
        <a:prstGeom prst="rightArrow">
          <a:avLst>
            <a:gd name="adj1" fmla="val 60000"/>
            <a:gd name="adj2" fmla="val 50000"/>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5201916" y="2194491"/>
        <a:ext cx="139061" cy="300713"/>
      </dsp:txXfrm>
    </dsp:sp>
    <dsp:sp modelId="{D49A18F5-5C78-4DB5-9EC8-E9020A9E43FA}">
      <dsp:nvSpPr>
        <dsp:cNvPr id="0" name=""/>
        <dsp:cNvSpPr/>
      </dsp:nvSpPr>
      <dsp:spPr>
        <a:xfrm>
          <a:off x="5268485" y="840836"/>
          <a:ext cx="2713749" cy="1849182"/>
        </a:xfrm>
        <a:prstGeom prst="ellipse">
          <a:avLst/>
        </a:prstGeom>
        <a:solidFill>
          <a:schemeClr val="accent3">
            <a:lumMod val="60000"/>
            <a:lumOff val="40000"/>
          </a:schemeClr>
        </a:solidFill>
        <a:ln>
          <a:solidFill>
            <a:srgbClr val="00B05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Ходимларни ишга қабул қилиш ва жойлаштириш</a:t>
          </a:r>
        </a:p>
      </dsp:txBody>
      <dsp:txXfrm>
        <a:off x="5665904" y="1111642"/>
        <a:ext cx="1918911" cy="1307570"/>
      </dsp:txXfrm>
    </dsp:sp>
    <dsp:sp modelId="{FB67C46E-1C7D-4545-8ABC-7B1028799156}">
      <dsp:nvSpPr>
        <dsp:cNvPr id="0" name=""/>
        <dsp:cNvSpPr/>
      </dsp:nvSpPr>
      <dsp:spPr>
        <a:xfrm rot="1423440">
          <a:off x="5201816" y="3043955"/>
          <a:ext cx="229334" cy="501189"/>
        </a:xfrm>
        <a:prstGeom prst="rightArrow">
          <a:avLst>
            <a:gd name="adj1" fmla="val 60000"/>
            <a:gd name="adj2" fmla="val 50000"/>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5204723" y="3130353"/>
        <a:ext cx="160534" cy="300713"/>
      </dsp:txXfrm>
    </dsp:sp>
    <dsp:sp modelId="{EA4F84AF-82EC-4F08-8342-18279746D2B0}">
      <dsp:nvSpPr>
        <dsp:cNvPr id="0" name=""/>
        <dsp:cNvSpPr/>
      </dsp:nvSpPr>
      <dsp:spPr>
        <a:xfrm>
          <a:off x="5293768" y="2906781"/>
          <a:ext cx="2939358" cy="2047329"/>
        </a:xfrm>
        <a:prstGeom prst="ellipse">
          <a:avLst/>
        </a:prstGeom>
        <a:solidFill>
          <a:schemeClr val="accent6">
            <a:lumMod val="60000"/>
            <a:lumOff val="40000"/>
          </a:schemeClr>
        </a:solidFill>
        <a:ln>
          <a:solidFill>
            <a:schemeClr val="accent6">
              <a:lumMod val="5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Лавозимларга кўтариш кадрлар захирасини шакллантириш ва тайёрлаш</a:t>
          </a:r>
        </a:p>
      </dsp:txBody>
      <dsp:txXfrm>
        <a:off x="5724227" y="3206605"/>
        <a:ext cx="2078440" cy="1447681"/>
      </dsp:txXfrm>
    </dsp:sp>
    <dsp:sp modelId="{BD8F8CCF-17D7-4589-BD93-E9117D4DCBA4}">
      <dsp:nvSpPr>
        <dsp:cNvPr id="0" name=""/>
        <dsp:cNvSpPr/>
      </dsp:nvSpPr>
      <dsp:spPr>
        <a:xfrm rot="5400000">
          <a:off x="4060571" y="3544198"/>
          <a:ext cx="277693" cy="501189"/>
        </a:xfrm>
        <a:prstGeom prst="rightArrow">
          <a:avLst>
            <a:gd name="adj1" fmla="val 60000"/>
            <a:gd name="adj2" fmla="val 50000"/>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4102225" y="3602782"/>
        <a:ext cx="194385" cy="300713"/>
      </dsp:txXfrm>
    </dsp:sp>
    <dsp:sp modelId="{0A4D7BFB-3419-4182-AA7D-D57EF25C2193}">
      <dsp:nvSpPr>
        <dsp:cNvPr id="0" name=""/>
        <dsp:cNvSpPr/>
      </dsp:nvSpPr>
      <dsp:spPr>
        <a:xfrm>
          <a:off x="2958656" y="4064627"/>
          <a:ext cx="2481521" cy="1606047"/>
        </a:xfrm>
        <a:prstGeom prst="ellipse">
          <a:avLst/>
        </a:prstGeom>
        <a:solidFill>
          <a:schemeClr val="accent1">
            <a:lumMod val="40000"/>
            <a:lumOff val="60000"/>
          </a:schemeClr>
        </a:solidFill>
        <a:ln>
          <a:solidFill>
            <a:srgbClr val="00206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Ходимларни баҳолаш ва атестация</a:t>
          </a:r>
        </a:p>
      </dsp:txBody>
      <dsp:txXfrm>
        <a:off x="3322066" y="4299827"/>
        <a:ext cx="1754701" cy="1135647"/>
      </dsp:txXfrm>
    </dsp:sp>
    <dsp:sp modelId="{DBFCFB87-F732-42F3-B430-E88B9CBD979A}">
      <dsp:nvSpPr>
        <dsp:cNvPr id="0" name=""/>
        <dsp:cNvSpPr/>
      </dsp:nvSpPr>
      <dsp:spPr>
        <a:xfrm rot="9460080">
          <a:off x="2883060" y="3036858"/>
          <a:ext cx="277116" cy="501189"/>
        </a:xfrm>
        <a:prstGeom prst="rightArrow">
          <a:avLst>
            <a:gd name="adj1" fmla="val 60000"/>
            <a:gd name="adj2" fmla="val 50000"/>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rot="10800000">
        <a:off x="2963077" y="3121301"/>
        <a:ext cx="193981" cy="300713"/>
      </dsp:txXfrm>
    </dsp:sp>
    <dsp:sp modelId="{3FD84F1E-C913-44D8-B4CC-5641E267E08E}">
      <dsp:nvSpPr>
        <dsp:cNvPr id="0" name=""/>
        <dsp:cNvSpPr/>
      </dsp:nvSpPr>
      <dsp:spPr>
        <a:xfrm>
          <a:off x="242536" y="3053125"/>
          <a:ext cx="2789326" cy="1606047"/>
        </a:xfrm>
        <a:prstGeom prst="ellipse">
          <a:avLst/>
        </a:prstGeom>
        <a:solidFill>
          <a:schemeClr val="bg2">
            <a:lumMod val="75000"/>
          </a:schemeClr>
        </a:solidFill>
        <a:ln>
          <a:solidFill>
            <a:schemeClr val="tx1">
              <a:lumMod val="75000"/>
              <a:lumOff val="2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Кадрларни ривожлантириш</a:t>
          </a:r>
        </a:p>
      </dsp:txBody>
      <dsp:txXfrm>
        <a:off x="651023" y="3288325"/>
        <a:ext cx="1972352" cy="1135647"/>
      </dsp:txXfrm>
    </dsp:sp>
    <dsp:sp modelId="{1368DC52-70FE-45E9-9161-9FFF5CEF37DF}">
      <dsp:nvSpPr>
        <dsp:cNvPr id="0" name=""/>
        <dsp:cNvSpPr/>
      </dsp:nvSpPr>
      <dsp:spPr>
        <a:xfrm rot="12160926">
          <a:off x="2948342" y="2245312"/>
          <a:ext cx="133205" cy="501189"/>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rot="10800000">
        <a:off x="2986758" y="2353255"/>
        <a:ext cx="93244" cy="300713"/>
      </dsp:txXfrm>
    </dsp:sp>
    <dsp:sp modelId="{3A303E5D-81B1-46DC-8992-BEF0FF71CDC8}">
      <dsp:nvSpPr>
        <dsp:cNvPr id="0" name=""/>
        <dsp:cNvSpPr/>
      </dsp:nvSpPr>
      <dsp:spPr>
        <a:xfrm>
          <a:off x="267594" y="929240"/>
          <a:ext cx="3057860" cy="1740247"/>
        </a:xfrm>
        <a:prstGeom prst="ellipse">
          <a:avLst/>
        </a:prstGeom>
        <a:solidFill>
          <a:schemeClr val="accent4">
            <a:lumMod val="40000"/>
            <a:lumOff val="60000"/>
          </a:schemeClr>
        </a:solidFill>
        <a:ln>
          <a:solidFill>
            <a:schemeClr val="accent4">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Ходимларни рағбатлантириш ва рағбатлантириш, иш ҳақи</a:t>
          </a:r>
        </a:p>
      </dsp:txBody>
      <dsp:txXfrm>
        <a:off x="715407" y="1184093"/>
        <a:ext cx="2162234" cy="1230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12F96-0DEB-4CCB-82F1-5EE6B2C0C9B1}">
      <dsp:nvSpPr>
        <dsp:cNvPr id="0" name=""/>
        <dsp:cNvSpPr/>
      </dsp:nvSpPr>
      <dsp:spPr>
        <a:xfrm>
          <a:off x="4612191" y="2196710"/>
          <a:ext cx="2110695" cy="1004499"/>
        </a:xfrm>
        <a:custGeom>
          <a:avLst/>
          <a:gdLst/>
          <a:ahLst/>
          <a:cxnLst/>
          <a:rect l="0" t="0" r="0" b="0"/>
          <a:pathLst>
            <a:path>
              <a:moveTo>
                <a:pt x="0" y="0"/>
              </a:moveTo>
              <a:lnTo>
                <a:pt x="0" y="684536"/>
              </a:lnTo>
              <a:lnTo>
                <a:pt x="2110695" y="684536"/>
              </a:lnTo>
              <a:lnTo>
                <a:pt x="2110695" y="1004499"/>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2D40512-180C-49E1-83AE-C7434103C1A7}">
      <dsp:nvSpPr>
        <dsp:cNvPr id="0" name=""/>
        <dsp:cNvSpPr/>
      </dsp:nvSpPr>
      <dsp:spPr>
        <a:xfrm>
          <a:off x="2480668" y="2196710"/>
          <a:ext cx="2131522" cy="994388"/>
        </a:xfrm>
        <a:custGeom>
          <a:avLst/>
          <a:gdLst/>
          <a:ahLst/>
          <a:cxnLst/>
          <a:rect l="0" t="0" r="0" b="0"/>
          <a:pathLst>
            <a:path>
              <a:moveTo>
                <a:pt x="2131522" y="0"/>
              </a:moveTo>
              <a:lnTo>
                <a:pt x="2131522" y="674426"/>
              </a:lnTo>
              <a:lnTo>
                <a:pt x="0" y="674426"/>
              </a:lnTo>
              <a:lnTo>
                <a:pt x="0" y="994388"/>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79DC737-FFA6-4F12-AE5A-9210D85FF845}">
      <dsp:nvSpPr>
        <dsp:cNvPr id="0" name=""/>
        <dsp:cNvSpPr/>
      </dsp:nvSpPr>
      <dsp:spPr>
        <a:xfrm>
          <a:off x="2660567" y="3505"/>
          <a:ext cx="3903247" cy="219320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CABACA5-3373-4D6C-8B75-F5C568B1E7E3}">
      <dsp:nvSpPr>
        <dsp:cNvPr id="0" name=""/>
        <dsp:cNvSpPr/>
      </dsp:nvSpPr>
      <dsp:spPr>
        <a:xfrm>
          <a:off x="3044329" y="368080"/>
          <a:ext cx="3903247" cy="2193204"/>
        </a:xfrm>
        <a:prstGeom prst="roundRect">
          <a:avLst>
            <a:gd name="adj" fmla="val 10000"/>
          </a:avLst>
        </a:prstGeom>
        <a:solidFill>
          <a:schemeClr val="accent2">
            <a:lumMod val="20000"/>
            <a:lumOff val="8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z-Cyrl-UZ" sz="2400" b="1" kern="1200" noProof="0" dirty="0">
              <a:solidFill>
                <a:schemeClr val="tx1"/>
              </a:solidFill>
              <a:latin typeface="Times New Roman" panose="02020603050405020304" pitchFamily="18" charset="0"/>
              <a:cs typeface="Times New Roman" panose="02020603050405020304" pitchFamily="18" charset="0"/>
            </a:rPr>
            <a:t>КАДРЛАР СИЁСАТИ </a:t>
          </a:r>
        </a:p>
        <a:p>
          <a:pPr marL="0" lvl="0" indent="0" algn="ctr" defTabSz="1066800">
            <a:lnSpc>
              <a:spcPct val="90000"/>
            </a:lnSpc>
            <a:spcBef>
              <a:spcPct val="0"/>
            </a:spcBef>
            <a:spcAft>
              <a:spcPct val="35000"/>
            </a:spcAft>
            <a:buNone/>
          </a:pPr>
          <a:r>
            <a:rPr lang="uz-Cyrl-UZ" sz="2000" b="1" kern="1200" noProof="0" dirty="0">
              <a:solidFill>
                <a:schemeClr val="tx1"/>
              </a:solidFill>
              <a:latin typeface="Times New Roman" panose="02020603050405020304" pitchFamily="18" charset="0"/>
              <a:cs typeface="Times New Roman" panose="02020603050405020304" pitchFamily="18" charset="0"/>
            </a:rPr>
            <a:t>(ташқи муҳитга нисбатан очиқлик даражасининг 2 мезони)</a:t>
          </a:r>
        </a:p>
      </dsp:txBody>
      <dsp:txXfrm>
        <a:off x="3108566" y="432317"/>
        <a:ext cx="3774773" cy="2064730"/>
      </dsp:txXfrm>
    </dsp:sp>
    <dsp:sp modelId="{9F8E3B90-69E6-44C8-B87F-A4C017FBE5A7}">
      <dsp:nvSpPr>
        <dsp:cNvPr id="0" name=""/>
        <dsp:cNvSpPr/>
      </dsp:nvSpPr>
      <dsp:spPr>
        <a:xfrm>
          <a:off x="753736" y="3191098"/>
          <a:ext cx="3453865" cy="2407305"/>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71DE4DE-F17C-46DD-BEB5-F98F7B2A7CC0}">
      <dsp:nvSpPr>
        <dsp:cNvPr id="0" name=""/>
        <dsp:cNvSpPr/>
      </dsp:nvSpPr>
      <dsp:spPr>
        <a:xfrm>
          <a:off x="1137498" y="3555673"/>
          <a:ext cx="3453865" cy="2407305"/>
        </a:xfrm>
        <a:prstGeom prst="roundRect">
          <a:avLst>
            <a:gd name="adj" fmla="val 10000"/>
          </a:avLst>
        </a:prstGeom>
        <a:solidFill>
          <a:schemeClr val="lt1">
            <a:alpha val="90000"/>
            <a:hueOff val="0"/>
            <a:satOff val="0"/>
            <a:lumOff val="0"/>
            <a:alphaOff val="0"/>
          </a:schemeClr>
        </a:solidFill>
        <a:ln w="6350" cap="flat" cmpd="sng" algn="ctr">
          <a:solidFill>
            <a:schemeClr val="tx2">
              <a:lumMod val="75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z-Cyrl-UZ" sz="2200" b="1" i="1" u="sng" kern="1200" noProof="0" dirty="0">
              <a:solidFill>
                <a:srgbClr val="FF0000"/>
              </a:solidFill>
              <a:latin typeface="Times New Roman" panose="02020603050405020304" pitchFamily="18" charset="0"/>
              <a:cs typeface="Times New Roman" panose="02020603050405020304" pitchFamily="18" charset="0"/>
            </a:rPr>
            <a:t>Очиқ кадрлар сиёсати</a:t>
          </a:r>
          <a:endParaRPr lang="uz-Cyrl-UZ" sz="2200" b="1" i="0" u="none" kern="1200" noProof="0" dirty="0">
            <a:solidFill>
              <a:srgbClr val="FF0000"/>
            </a:solidFill>
            <a:latin typeface="Times New Roman" panose="02020603050405020304" pitchFamily="18" charset="0"/>
            <a:cs typeface="Times New Roman" panose="02020603050405020304" pitchFamily="18" charset="0"/>
          </a:endParaRPr>
        </a:p>
        <a:p>
          <a:pPr marL="0" lvl="0" indent="0" algn="ctr" defTabSz="977900">
            <a:lnSpc>
              <a:spcPct val="90000"/>
            </a:lnSpc>
            <a:spcBef>
              <a:spcPct val="0"/>
            </a:spcBef>
            <a:spcAft>
              <a:spcPct val="35000"/>
            </a:spcAft>
            <a:buNone/>
          </a:pPr>
          <a:r>
            <a:rPr lang="uz-Cyrl-UZ" sz="2200" b="1" i="0" u="none" kern="1200" noProof="0" dirty="0">
              <a:latin typeface="Times New Roman" panose="02020603050405020304" pitchFamily="18" charset="0"/>
              <a:cs typeface="Times New Roman" panose="02020603050405020304" pitchFamily="18" charset="0"/>
            </a:rPr>
            <a:t>- бошқарув иерархиясининг ҳар қандай даражасида потенциал ходимлар учун ташкилотнинг шаффофлиги.</a:t>
          </a:r>
          <a:endParaRPr lang="uz-Cyrl-UZ" sz="2200" b="1" kern="1200" noProof="0" dirty="0">
            <a:latin typeface="Times New Roman" panose="02020603050405020304" pitchFamily="18" charset="0"/>
            <a:cs typeface="Times New Roman" panose="02020603050405020304" pitchFamily="18" charset="0"/>
          </a:endParaRPr>
        </a:p>
      </dsp:txBody>
      <dsp:txXfrm>
        <a:off x="1208006" y="3626181"/>
        <a:ext cx="3312849" cy="2266289"/>
      </dsp:txXfrm>
    </dsp:sp>
    <dsp:sp modelId="{DD014957-EFA6-4703-91BB-B0B53818706B}">
      <dsp:nvSpPr>
        <dsp:cNvPr id="0" name=""/>
        <dsp:cNvSpPr/>
      </dsp:nvSpPr>
      <dsp:spPr>
        <a:xfrm>
          <a:off x="4995953" y="3201209"/>
          <a:ext cx="3453865" cy="2515495"/>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103E11B-2442-4339-9362-592D70CBC946}">
      <dsp:nvSpPr>
        <dsp:cNvPr id="0" name=""/>
        <dsp:cNvSpPr/>
      </dsp:nvSpPr>
      <dsp:spPr>
        <a:xfrm>
          <a:off x="5379716" y="3565784"/>
          <a:ext cx="3453865" cy="2515495"/>
        </a:xfrm>
        <a:prstGeom prst="roundRect">
          <a:avLst>
            <a:gd name="adj" fmla="val 10000"/>
          </a:avLst>
        </a:prstGeom>
        <a:solidFill>
          <a:schemeClr val="lt1">
            <a:alpha val="90000"/>
            <a:hueOff val="0"/>
            <a:satOff val="0"/>
            <a:lumOff val="0"/>
            <a:alphaOff val="0"/>
          </a:schemeClr>
        </a:solidFill>
        <a:ln w="6350" cap="flat" cmpd="sng" algn="ctr">
          <a:solidFill>
            <a:schemeClr val="accent4">
              <a:lumMod val="5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z-Cyrl-UZ" sz="2200" b="1" i="1" u="sng" kern="1200" noProof="0" dirty="0">
              <a:solidFill>
                <a:srgbClr val="FF0000"/>
              </a:solidFill>
              <a:latin typeface="Times New Roman" panose="02020603050405020304" pitchFamily="18" charset="0"/>
              <a:cs typeface="Times New Roman" panose="02020603050405020304" pitchFamily="18" charset="0"/>
            </a:rPr>
            <a:t>Ёпиқ кадрлар сиёсати</a:t>
          </a:r>
          <a:endParaRPr lang="uz-Cyrl-UZ" sz="2200" b="1" i="1" u="sng" kern="1200" noProof="0" dirty="0">
            <a:latin typeface="Times New Roman" panose="02020603050405020304" pitchFamily="18" charset="0"/>
            <a:cs typeface="Times New Roman" panose="02020603050405020304" pitchFamily="18" charset="0"/>
          </a:endParaRPr>
        </a:p>
        <a:p>
          <a:pPr marL="0" lvl="0" indent="0" algn="ctr" defTabSz="977900">
            <a:lnSpc>
              <a:spcPct val="90000"/>
            </a:lnSpc>
            <a:spcBef>
              <a:spcPct val="0"/>
            </a:spcBef>
            <a:spcAft>
              <a:spcPct val="35000"/>
            </a:spcAft>
            <a:buNone/>
          </a:pPr>
          <a:r>
            <a:rPr lang="uz-Cyrl-UZ" sz="2200" b="1" i="0" u="none" kern="1200" noProof="0" dirty="0">
              <a:latin typeface="Times New Roman" panose="02020603050405020304" pitchFamily="18" charset="0"/>
              <a:cs typeface="Times New Roman" panose="02020603050405020304" pitchFamily="18" charset="0"/>
            </a:rPr>
            <a:t>- бошқарувнинг ўрта ва юқори даражалари билан янги ходимлари учун ёпиқлиги</a:t>
          </a:r>
          <a:endParaRPr lang="uz-Cyrl-UZ" sz="2200" b="1" kern="1200" noProof="0" dirty="0">
            <a:latin typeface="Times New Roman" panose="02020603050405020304" pitchFamily="18" charset="0"/>
            <a:cs typeface="Times New Roman" panose="02020603050405020304" pitchFamily="18" charset="0"/>
          </a:endParaRPr>
        </a:p>
      </dsp:txBody>
      <dsp:txXfrm>
        <a:off x="5453392" y="3639460"/>
        <a:ext cx="3306513" cy="2368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EFF72-E676-4295-AA8E-FB682B74F071}" type="datetimeFigureOut">
              <a:rPr lang="ru-RU" smtClean="0"/>
              <a:t>22.04.2026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24C07-0D76-470A-A231-F76A39F12191}" type="slidenum">
              <a:rPr lang="ru-RU" smtClean="0"/>
              <a:t>‹#›</a:t>
            </a:fld>
            <a:endParaRPr lang="ru-RU"/>
          </a:p>
        </p:txBody>
      </p:sp>
    </p:spTree>
    <p:extLst>
      <p:ext uri="{BB962C8B-B14F-4D97-AF65-F5344CB8AC3E}">
        <p14:creationId xmlns:p14="http://schemas.microsoft.com/office/powerpoint/2010/main" val="2036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024C07-0D76-470A-A231-F76A39F12191}" type="slidenum">
              <a:rPr lang="ru-RU" smtClean="0"/>
              <a:t>1</a:t>
            </a:fld>
            <a:endParaRPr lang="ru-RU"/>
          </a:p>
        </p:txBody>
      </p:sp>
    </p:spTree>
    <p:extLst>
      <p:ext uri="{BB962C8B-B14F-4D97-AF65-F5344CB8AC3E}">
        <p14:creationId xmlns:p14="http://schemas.microsoft.com/office/powerpoint/2010/main" val="416689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AD1C6AE-1029-416C-83C4-A5AC3BCCA1BB}"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363071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D1C6AE-1029-416C-83C4-A5AC3BCCA1BB}"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5821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D1C6AE-1029-416C-83C4-A5AC3BCCA1BB}"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350749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D1C6AE-1029-416C-83C4-A5AC3BCCA1BB}"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302627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AD1C6AE-1029-416C-83C4-A5AC3BCCA1BB}"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297256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AD1C6AE-1029-416C-83C4-A5AC3BCCA1BB}" type="datetimeFigureOut">
              <a:rPr lang="ru-RU" smtClean="0"/>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324670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AD1C6AE-1029-416C-83C4-A5AC3BCCA1BB}" type="datetimeFigureOut">
              <a:rPr lang="ru-RU" smtClean="0"/>
              <a:t>22.04.2026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175354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AD1C6AE-1029-416C-83C4-A5AC3BCCA1BB}" type="datetimeFigureOut">
              <a:rPr lang="ru-RU" smtClean="0"/>
              <a:t>22.04.2026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54016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D1C6AE-1029-416C-83C4-A5AC3BCCA1BB}" type="datetimeFigureOut">
              <a:rPr lang="ru-RU" smtClean="0"/>
              <a:t>22.04.2026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261327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AD1C6AE-1029-416C-83C4-A5AC3BCCA1BB}" type="datetimeFigureOut">
              <a:rPr lang="ru-RU" smtClean="0"/>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355062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AD1C6AE-1029-416C-83C4-A5AC3BCCA1BB}" type="datetimeFigureOut">
              <a:rPr lang="ru-RU" smtClean="0"/>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58C3C-55E3-435C-BCCC-2D111A50A772}" type="slidenum">
              <a:rPr lang="ru-RU" smtClean="0"/>
              <a:t>‹#›</a:t>
            </a:fld>
            <a:endParaRPr lang="ru-RU"/>
          </a:p>
        </p:txBody>
      </p:sp>
    </p:spTree>
    <p:extLst>
      <p:ext uri="{BB962C8B-B14F-4D97-AF65-F5344CB8AC3E}">
        <p14:creationId xmlns:p14="http://schemas.microsoft.com/office/powerpoint/2010/main" val="200776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1C6AE-1029-416C-83C4-A5AC3BCCA1BB}" type="datetimeFigureOut">
              <a:rPr lang="ru-RU" smtClean="0"/>
              <a:t>22.04.2026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58C3C-55E3-435C-BCCC-2D111A50A772}" type="slidenum">
              <a:rPr lang="ru-RU" smtClean="0"/>
              <a:t>‹#›</a:t>
            </a:fld>
            <a:endParaRPr lang="ru-RU"/>
          </a:p>
        </p:txBody>
      </p:sp>
    </p:spTree>
    <p:extLst>
      <p:ext uri="{BB962C8B-B14F-4D97-AF65-F5344CB8AC3E}">
        <p14:creationId xmlns:p14="http://schemas.microsoft.com/office/powerpoint/2010/main" val="126788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9.xml"/><Relationship Id="rId7" Type="http://schemas.openxmlformats.org/officeDocument/2006/relationships/image" Target="../media/image9.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708628" y="1451963"/>
            <a:ext cx="5423262" cy="2911854"/>
          </a:xfrm>
          <a:prstGeom prst="roundRect">
            <a:avLst>
              <a:gd name="adj" fmla="val 6141"/>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ru-RU" sz="2000" b="1" dirty="0">
                <a:solidFill>
                  <a:schemeClr val="tx1"/>
                </a:solidFill>
                <a:latin typeface="Times New Roman" pitchFamily="18" charset="0"/>
                <a:cs typeface="Times New Roman" pitchFamily="18" charset="0"/>
              </a:rPr>
              <a:t>МАВЗУ          </a:t>
            </a:r>
          </a:p>
          <a:p>
            <a:pPr algn="ctr" fontAlgn="t"/>
            <a:r>
              <a:rPr lang="ru-RU" sz="1600" b="1" dirty="0">
                <a:solidFill>
                  <a:schemeClr val="tx1"/>
                </a:solidFill>
                <a:latin typeface="Times New Roman" panose="02020603050405020304" pitchFamily="18" charset="0"/>
                <a:cs typeface="Times New Roman" panose="02020603050405020304" pitchFamily="18" charset="0"/>
              </a:rPr>
              <a:t>«</a:t>
            </a:r>
            <a:r>
              <a:rPr lang="ru-RU" sz="2800" b="1" dirty="0">
                <a:solidFill>
                  <a:schemeClr val="tx1"/>
                </a:solidFill>
                <a:latin typeface="Times New Roman" panose="02020603050405020304" pitchFamily="18" charset="0"/>
                <a:cs typeface="Times New Roman" panose="02020603050405020304" pitchFamily="18" charset="0"/>
              </a:rPr>
              <a:t>ННТ ДА ИНСОН РЕСУРСЛАРИНИ </a:t>
            </a:r>
          </a:p>
          <a:p>
            <a:pPr algn="ctr" fontAlgn="t"/>
            <a:r>
              <a:rPr lang="ru-RU" sz="2800" b="1" dirty="0">
                <a:solidFill>
                  <a:schemeClr val="tx1"/>
                </a:solidFill>
                <a:latin typeface="Times New Roman" panose="02020603050405020304" pitchFamily="18" charset="0"/>
                <a:cs typeface="Times New Roman" panose="02020603050405020304" pitchFamily="18" charset="0"/>
              </a:rPr>
              <a:t>БОШ</a:t>
            </a:r>
            <a:r>
              <a:rPr lang="uz-Cyrl-UZ" sz="2800" b="1" dirty="0">
                <a:solidFill>
                  <a:schemeClr val="tx1"/>
                </a:solidFill>
                <a:latin typeface="Times New Roman" panose="02020603050405020304" pitchFamily="18" charset="0"/>
                <a:cs typeface="Times New Roman" panose="02020603050405020304" pitchFamily="18" charset="0"/>
              </a:rPr>
              <a:t>ҚАРИШ</a:t>
            </a: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3" descr="D:\Мои документы 22.12.2015г\Мои рисунки\НОЦКУ\альбом\01.jpg"/>
          <p:cNvPicPr>
            <a:picLocks noChangeAspect="1" noChangeArrowheads="1"/>
          </p:cNvPicPr>
          <p:nvPr/>
        </p:nvPicPr>
        <p:blipFill>
          <a:blip r:embed="rId3" cstate="print"/>
          <a:srcRect/>
          <a:stretch>
            <a:fillRect/>
          </a:stretch>
        </p:blipFill>
        <p:spPr bwMode="auto">
          <a:xfrm>
            <a:off x="1249680" y="1433215"/>
            <a:ext cx="4298864" cy="2733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423600" y="122977"/>
            <a:ext cx="9518721" cy="1015663"/>
          </a:xfrm>
          <a:prstGeom prst="rect">
            <a:avLst/>
          </a:prstGeom>
        </p:spPr>
        <p:txBody>
          <a:bodyPr wrap="square">
            <a:spAutoFit/>
          </a:bodyPr>
          <a:lstStyle/>
          <a:p>
            <a:pPr algn="ctr" fontAlgn="t"/>
            <a:r>
              <a:rPr lang="ru-RU" sz="3600" b="1" dirty="0">
                <a:latin typeface="Times New Roman" pitchFamily="18" charset="0"/>
                <a:cs typeface="Times New Roman" pitchFamily="18" charset="0"/>
              </a:rPr>
              <a:t>«Бизнес </a:t>
            </a:r>
            <a:r>
              <a:rPr lang="ru-RU" sz="3600" b="1" dirty="0" err="1">
                <a:latin typeface="Times New Roman" pitchFamily="18" charset="0"/>
                <a:cs typeface="Times New Roman" pitchFamily="18" charset="0"/>
              </a:rPr>
              <a:t>ва</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тадбиркорлик</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олий</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мактаби</a:t>
            </a:r>
            <a:r>
              <a:rPr lang="ru-RU" sz="3600" b="1" dirty="0">
                <a:solidFill>
                  <a:prstClr val="black"/>
                </a:solidFill>
                <a:latin typeface="Times New Roman" pitchFamily="18" charset="0"/>
                <a:cs typeface="Times New Roman" pitchFamily="18" charset="0"/>
              </a:rPr>
              <a:t>»</a:t>
            </a:r>
            <a:br>
              <a:rPr lang="ru-RU" sz="3600" b="1" dirty="0">
                <a:solidFill>
                  <a:prstClr val="black"/>
                </a:solidFill>
                <a:latin typeface="Times New Roman" pitchFamily="18" charset="0"/>
                <a:cs typeface="Times New Roman" pitchFamily="18" charset="0"/>
              </a:rPr>
            </a:br>
            <a:endParaRPr lang="ru-RU" sz="2400" b="1" dirty="0">
              <a:solidFill>
                <a:prstClr val="black"/>
              </a:solidFill>
              <a:latin typeface="Times New Roman" pitchFamily="18" charset="0"/>
              <a:cs typeface="Times New Roman" pitchFamily="18" charset="0"/>
            </a:endParaRPr>
          </a:p>
        </p:txBody>
      </p:sp>
      <p:sp>
        <p:nvSpPr>
          <p:cNvPr id="8" name="Прямоугольник 7"/>
          <p:cNvSpPr/>
          <p:nvPr/>
        </p:nvSpPr>
        <p:spPr>
          <a:xfrm>
            <a:off x="5245789" y="5268499"/>
            <a:ext cx="2329542" cy="1200329"/>
          </a:xfrm>
          <a:prstGeom prst="rect">
            <a:avLst/>
          </a:prstGeom>
        </p:spPr>
        <p:txBody>
          <a:bodyPr wrap="square">
            <a:spAutoFit/>
          </a:bodyPr>
          <a:lstStyle/>
          <a:p>
            <a:pPr algn="ctr"/>
            <a:r>
              <a:rPr lang="uz-Cyrl-UZ" sz="2400" dirty="0">
                <a:ln>
                  <a:prstDash val="solid"/>
                </a:ln>
                <a:solidFill>
                  <a:schemeClr val="tx2">
                    <a:lumMod val="75000"/>
                  </a:schemeClr>
                </a:solidFill>
                <a:latin typeface="Times New Roman" panose="02020603050405020304" pitchFamily="18" charset="0"/>
                <a:cs typeface="Times New Roman" panose="02020603050405020304" pitchFamily="18" charset="0"/>
              </a:rPr>
              <a:t>Қодиров </a:t>
            </a:r>
          </a:p>
          <a:p>
            <a:pPr algn="ctr"/>
            <a:r>
              <a:rPr lang="uz-Cyrl-UZ" sz="2400" dirty="0">
                <a:ln>
                  <a:prstDash val="solid"/>
                </a:ln>
                <a:solidFill>
                  <a:schemeClr val="tx2">
                    <a:lumMod val="75000"/>
                  </a:schemeClr>
                </a:solidFill>
                <a:latin typeface="Times New Roman" panose="02020603050405020304" pitchFamily="18" charset="0"/>
                <a:cs typeface="Times New Roman" panose="02020603050405020304" pitchFamily="18" charset="0"/>
              </a:rPr>
              <a:t>Туйғун</a:t>
            </a:r>
          </a:p>
          <a:p>
            <a:pPr algn="ctr"/>
            <a:r>
              <a:rPr lang="uz-Cyrl-UZ" sz="2400" dirty="0">
                <a:ln>
                  <a:prstDash val="solid"/>
                </a:ln>
                <a:solidFill>
                  <a:schemeClr val="tx2">
                    <a:lumMod val="75000"/>
                  </a:schemeClr>
                </a:solidFill>
                <a:latin typeface="Times New Roman" panose="02020603050405020304" pitchFamily="18" charset="0"/>
                <a:cs typeface="Times New Roman" panose="02020603050405020304" pitchFamily="18" charset="0"/>
              </a:rPr>
              <a:t>Узоқович</a:t>
            </a:r>
            <a:endParaRPr lang="ru-RU" sz="2400" dirty="0">
              <a:ln>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8124316" y="5268499"/>
            <a:ext cx="2924684" cy="923330"/>
          </a:xfrm>
          <a:prstGeom prst="rect">
            <a:avLst/>
          </a:prstGeom>
        </p:spPr>
        <p:txBody>
          <a:bodyPr wrap="square">
            <a:spAutoFit/>
          </a:bodyPr>
          <a:lstStyle/>
          <a:p>
            <a:r>
              <a:rPr lang="uz-Cyrl-UZ" b="1" dirty="0">
                <a:solidFill>
                  <a:srgbClr val="44546A">
                    <a:lumMod val="75000"/>
                  </a:srgbClr>
                </a:solidFill>
                <a:latin typeface="Times New Roman" panose="02020603050405020304" pitchFamily="18" charset="0"/>
                <a:cs typeface="Times New Roman" panose="02020603050405020304" pitchFamily="18" charset="0"/>
              </a:rPr>
              <a:t>Ўқув-услубий бўлим бошлиғи, и.ф.н., поофессор</a:t>
            </a:r>
            <a:endParaRPr lang="ru-RU" i="1" dirty="0">
              <a:solidFill>
                <a:schemeClr val="tx2">
                  <a:lumMod val="75000"/>
                </a:schemeClr>
              </a:solidFill>
            </a:endParaRPr>
          </a:p>
        </p:txBody>
      </p:sp>
      <p:cxnSp>
        <p:nvCxnSpPr>
          <p:cNvPr id="12" name="Прямая соединительная линия 11"/>
          <p:cNvCxnSpPr/>
          <p:nvPr/>
        </p:nvCxnSpPr>
        <p:spPr>
          <a:xfrm>
            <a:off x="7897518" y="5268499"/>
            <a:ext cx="0" cy="1200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0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4"/>
          <p:cNvSpPr>
            <a:spLocks noChangeArrowheads="1"/>
          </p:cNvSpPr>
          <p:nvPr/>
        </p:nvSpPr>
        <p:spPr bwMode="auto">
          <a:xfrm>
            <a:off x="4962145" y="2481658"/>
            <a:ext cx="3744418" cy="646331"/>
          </a:xfrm>
          <a:prstGeom prst="rect">
            <a:avLst/>
          </a:prstGeom>
          <a:noFill/>
          <a:ln w="9525">
            <a:noFill/>
            <a:miter lim="800000"/>
            <a:headEnd/>
            <a:tailEnd/>
          </a:ln>
        </p:spPr>
        <p:txBody>
          <a:bodyPr>
            <a:spAutoFit/>
          </a:bodyPr>
          <a:lstStyle/>
          <a:p>
            <a:pPr algn="just"/>
            <a:r>
              <a:rPr lang="ru-RU" dirty="0">
                <a:solidFill>
                  <a:srgbClr val="000000"/>
                </a:solidFill>
                <a:latin typeface="Calibri" pitchFamily="34" charset="0"/>
                <a:cs typeface="Times New Roman" pitchFamily="18" charset="0"/>
              </a:rPr>
              <a:t>    </a:t>
            </a:r>
          </a:p>
          <a:p>
            <a:pPr algn="just"/>
            <a:r>
              <a:rPr lang="ru-RU" dirty="0">
                <a:solidFill>
                  <a:srgbClr val="000000"/>
                </a:solidFill>
                <a:latin typeface="Calibri" pitchFamily="34" charset="0"/>
                <a:cs typeface="Times New Roman" pitchFamily="18" charset="0"/>
              </a:rPr>
              <a:t>               </a:t>
            </a:r>
            <a:endParaRPr lang="ru-RU" dirty="0"/>
          </a:p>
        </p:txBody>
      </p:sp>
      <p:graphicFrame>
        <p:nvGraphicFramePr>
          <p:cNvPr id="3" name="Схема 2"/>
          <p:cNvGraphicFramePr/>
          <p:nvPr/>
        </p:nvGraphicFramePr>
        <p:xfrm>
          <a:off x="3012090" y="2576251"/>
          <a:ext cx="6604000" cy="3362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479331" y="704194"/>
            <a:ext cx="4078014" cy="125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479332" y="714704"/>
            <a:ext cx="1807779" cy="124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287110" y="704194"/>
            <a:ext cx="3026980" cy="12507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z-Cyrl-UZ" sz="2200" dirty="0">
                <a:latin typeface="Times New Roman" panose="02020603050405020304" pitchFamily="18" charset="0"/>
                <a:cs typeface="Times New Roman" panose="02020603050405020304" pitchFamily="18" charset="0"/>
              </a:rPr>
              <a:t>Бошқарув менежерларининг асосий функциялари</a:t>
            </a:r>
            <a:endParaRPr lang="ru-RU" sz="2200"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nvGraphicFramePr>
        <p:xfrm>
          <a:off x="1447800" y="714703"/>
          <a:ext cx="1839310" cy="12507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Схема 1"/>
          <p:cNvGraphicFramePr/>
          <p:nvPr/>
        </p:nvGraphicFramePr>
        <p:xfrm>
          <a:off x="3875689" y="2362784"/>
          <a:ext cx="6604000" cy="4402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6466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BE711-5857-4B8E-AC82-B424439926B7}"/>
              </a:ext>
            </a:extLst>
          </p:cNvPr>
          <p:cNvSpPr>
            <a:spLocks noGrp="1"/>
          </p:cNvSpPr>
          <p:nvPr>
            <p:ph type="title"/>
          </p:nvPr>
        </p:nvSpPr>
        <p:spPr>
          <a:solidFill>
            <a:schemeClr val="accent3">
              <a:lumMod val="20000"/>
              <a:lumOff val="80000"/>
            </a:schemeClr>
          </a:solidFill>
          <a:ln>
            <a:solidFill>
              <a:schemeClr val="accent1"/>
            </a:solidFill>
          </a:ln>
        </p:spPr>
        <p:txBody>
          <a:bodyPr>
            <a:noAutofit/>
          </a:bodyPr>
          <a:lstStyle/>
          <a:p>
            <a:pPr algn="ctr"/>
            <a:r>
              <a:rPr lang="ru-RU" sz="3200" b="1" dirty="0" err="1">
                <a:latin typeface="Times New Roman" panose="02020603050405020304" pitchFamily="18" charset="0"/>
                <a:cs typeface="Times New Roman" panose="02020603050405020304" pitchFamily="18" charset="0"/>
              </a:rPr>
              <a:t>Aксиома</a:t>
            </a:r>
            <a:r>
              <a:rPr lang="ru-RU" sz="3200" b="1" dirty="0">
                <a:latin typeface="Times New Roman" panose="02020603050405020304" pitchFamily="18" charset="0"/>
                <a:cs typeface="Times New Roman" panose="02020603050405020304" pitchFamily="18" charset="0"/>
              </a:rPr>
              <a:t> 1: </a:t>
            </a:r>
            <a:r>
              <a:rPr lang="ru-RU" sz="3200" b="1" dirty="0" err="1">
                <a:latin typeface="Times New Roman" panose="02020603050405020304" pitchFamily="18" charset="0"/>
                <a:cs typeface="Times New Roman" panose="02020603050405020304" pitchFamily="18" charset="0"/>
              </a:rPr>
              <a:t>Ҳар</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қандай</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корхона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муаммоси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инсон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ресурсларини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бошқариш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муаммосидир</a:t>
            </a:r>
            <a:r>
              <a:rPr lang="ru-RU" sz="3200" b="1"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69D24EAD-7079-46A1-B4EF-07C884E97941}"/>
              </a:ext>
            </a:extLst>
          </p:cNvPr>
          <p:cNvSpPr>
            <a:spLocks noGrp="1"/>
          </p:cNvSpPr>
          <p:nvPr>
            <p:ph idx="1"/>
          </p:nvPr>
        </p:nvSpPr>
        <p:spPr>
          <a:solidFill>
            <a:schemeClr val="accent6">
              <a:lumMod val="20000"/>
              <a:lumOff val="80000"/>
            </a:schemeClr>
          </a:solidFill>
          <a:ln>
            <a:solidFill>
              <a:schemeClr val="accent1"/>
            </a:solidFill>
          </a:ln>
        </p:spPr>
        <p:txBody>
          <a:bodyPr>
            <a:normAutofit/>
          </a:bodyPr>
          <a:lstStyle/>
          <a:p>
            <a:pPr marL="0" indent="0" algn="just">
              <a:buNone/>
            </a:pPr>
            <a:r>
              <a:rPr lang="ru-RU" dirty="0" err="1">
                <a:latin typeface="Times New Roman" panose="02020603050405020304" pitchFamily="18" charset="0"/>
                <a:cs typeface="Times New Roman" panose="02020603050405020304" pitchFamily="18" charset="0"/>
              </a:rPr>
              <a:t>Кўпгина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берувчилар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фақат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бугунги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ишлайдиганларга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эътибор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беришади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Замонавий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меҳнат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бозорида</a:t>
            </a:r>
            <a:r>
              <a:rPr lang="ru-RU" dirty="0">
                <a:latin typeface="Times New Roman" panose="02020603050405020304" pitchFamily="18" charset="0"/>
                <a:cs typeface="Times New Roman" panose="02020603050405020304" pitchFamily="18" charset="0"/>
              </a:rPr>
              <a:t> улар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вазиятни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ҳисобга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ҳолда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ривожлантиришга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сармоя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киритадилар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соҳасида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мазмунли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сиёсатни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эртами-кечми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этадиганлар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шуғулланади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Натижада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гуллаб-яшнаган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боғлиқ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кутилмаган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муаммолар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иккинчи</a:t>
            </a:r>
            <a:r>
              <a:rPr lang="ru-RU" dirty="0">
                <a:latin typeface="Times New Roman" panose="02020603050405020304" pitchFamily="18" charset="0"/>
                <a:cs typeface="Times New Roman" panose="02020603050405020304" pitchFamily="18" charset="0"/>
              </a:rPr>
              <a:t> аксиома </a:t>
            </a:r>
            <a:r>
              <a:rPr lang="ru-RU" dirty="0" err="1">
                <a:latin typeface="Times New Roman" panose="02020603050405020304" pitchFamily="18" charset="0"/>
                <a:cs typeface="Times New Roman" panose="02020603050405020304" pitchFamily="18" charset="0"/>
              </a:rPr>
              <a:t>эсга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олинган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содир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бўлмайди</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10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BE711-5857-4B8E-AC82-B424439926B7}"/>
              </a:ext>
            </a:extLst>
          </p:cNvPr>
          <p:cNvSpPr>
            <a:spLocks noGrp="1"/>
          </p:cNvSpPr>
          <p:nvPr>
            <p:ph type="title"/>
          </p:nvPr>
        </p:nvSpPr>
        <p:spPr>
          <a:solidFill>
            <a:schemeClr val="accent3">
              <a:lumMod val="20000"/>
              <a:lumOff val="80000"/>
            </a:schemeClr>
          </a:solidFill>
          <a:ln>
            <a:solidFill>
              <a:schemeClr val="accent1"/>
            </a:solidFill>
          </a:ln>
        </p:spPr>
        <p:txBody>
          <a:bodyPr>
            <a:noAutofit/>
          </a:bodyPr>
          <a:lstStyle/>
          <a:p>
            <a:pPr algn="ctr"/>
            <a:r>
              <a:rPr lang="ru-RU" sz="2800" b="1" dirty="0">
                <a:latin typeface="Times New Roman" panose="02020603050405020304" pitchFamily="18" charset="0"/>
                <a:cs typeface="Times New Roman" panose="02020603050405020304" pitchFamily="18" charset="0"/>
              </a:rPr>
              <a:t>2-аксиома: </a:t>
            </a:r>
            <a:r>
              <a:rPr lang="ru-RU" sz="2800" b="1" dirty="0" err="1">
                <a:latin typeface="Times New Roman" panose="02020603050405020304" pitchFamily="18" charset="0"/>
                <a:cs typeface="Times New Roman" panose="02020603050405020304" pitchFamily="18" charset="0"/>
              </a:rPr>
              <a:t>Корхона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нафақат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корхона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ходимлари</a:t>
            </a:r>
            <a:r>
              <a:rPr lang="ru-RU" sz="2800" b="1" dirty="0">
                <a:latin typeface="Times New Roman" panose="02020603050405020304" pitchFamily="18" charset="0"/>
                <a:cs typeface="Times New Roman" panose="02020603050405020304" pitchFamily="18" charset="0"/>
              </a:rPr>
              <a:t>, балки </a:t>
            </a:r>
            <a:r>
              <a:rPr lang="ru-RU" sz="2800" b="1" dirty="0" err="1">
                <a:latin typeface="Times New Roman" panose="02020603050405020304" pitchFamily="18" charset="0"/>
                <a:cs typeface="Times New Roman" panose="02020603050405020304" pitchFamily="18" charset="0"/>
              </a:rPr>
              <a:t>корхонага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келадиганлар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ундан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чиқиб</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кетаётганлардир</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9D24EAD-7079-46A1-B4EF-07C884E97941}"/>
              </a:ext>
            </a:extLst>
          </p:cNvPr>
          <p:cNvSpPr>
            <a:spLocks noGrp="1"/>
          </p:cNvSpPr>
          <p:nvPr>
            <p:ph idx="1"/>
          </p:nvPr>
        </p:nvSpPr>
        <p:spPr>
          <a:solidFill>
            <a:schemeClr val="accent6">
              <a:lumMod val="20000"/>
              <a:lumOff val="80000"/>
            </a:schemeClr>
          </a:solidFill>
          <a:ln>
            <a:solidFill>
              <a:schemeClr val="accent1"/>
            </a:solidFill>
          </a:ln>
        </p:spPr>
        <p:txBody>
          <a:bodyPr>
            <a:normAutofit fontScale="92500" lnSpcReduction="10000"/>
          </a:bodyPr>
          <a:lstStyle/>
          <a:p>
            <a:pPr marL="0" indent="0" algn="just">
              <a:buNone/>
            </a:pPr>
            <a:r>
              <a:rPr lang="ru-RU" dirty="0" err="1">
                <a:latin typeface="Times New Roman" panose="02020603050405020304" pitchFamily="18" charset="0"/>
                <a:cs typeface="Times New Roman" panose="02020603050405020304" pitchFamily="18" charset="0"/>
              </a:rPr>
              <a:t>Юқори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малакали</a:t>
            </a:r>
            <a:r>
              <a:rPr lang="ru-RU" dirty="0">
                <a:latin typeface="Times New Roman" panose="02020603050405020304" pitchFamily="18" charset="0"/>
                <a:cs typeface="Times New Roman" panose="02020603050405020304" pitchFamily="18" charset="0"/>
              </a:rPr>
              <a:t> бухгалтер В.И. </a:t>
            </a:r>
            <a:r>
              <a:rPr lang="ru-RU" dirty="0" err="1">
                <a:latin typeface="Times New Roman" panose="02020603050405020304" pitchFamily="18" charset="0"/>
                <a:cs typeface="Times New Roman" panose="02020603050405020304" pitchFamily="18" charset="0"/>
              </a:rPr>
              <a:t>хорижий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элчихонасига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ушбу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доимий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яшаш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илтимоси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ариза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топширган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бирорта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қўшма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a:t>
            </a:r>
            <a:r>
              <a:rPr lang="ru-RU" dirty="0">
                <a:latin typeface="Times New Roman" panose="02020603050405020304" pitchFamily="18" charset="0"/>
                <a:cs typeface="Times New Roman" panose="02020603050405020304" pitchFamily="18" charset="0"/>
              </a:rPr>
              <a:t> излай </a:t>
            </a:r>
            <a:r>
              <a:rPr lang="ru-RU" dirty="0" err="1">
                <a:latin typeface="Times New Roman" panose="02020603050405020304" pitchFamily="18" charset="0"/>
                <a:cs typeface="Times New Roman" panose="02020603050405020304" pitchFamily="18" charset="0"/>
              </a:rPr>
              <a:t>бошлаган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Мақсад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келажакда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муваффақиятли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кетишдан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олдин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Ғарб</a:t>
            </a:r>
            <a:r>
              <a:rPr lang="ru-RU" dirty="0">
                <a:latin typeface="Times New Roman" panose="02020603050405020304" pitchFamily="18" charset="0"/>
                <a:cs typeface="Times New Roman" panose="02020603050405020304" pitchFamily="18" charset="0"/>
              </a:rPr>
              <a:t> бухгалтерия </a:t>
            </a:r>
            <a:r>
              <a:rPr lang="ru-RU" dirty="0" err="1">
                <a:latin typeface="Times New Roman" panose="02020603050405020304" pitchFamily="18" charset="0"/>
                <a:cs typeface="Times New Roman" panose="02020603050405020304" pitchFamily="18" charset="0"/>
              </a:rPr>
              <a:t>стандартларига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махсус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тажрибасига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бўлишдир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Маҳаллий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қўшма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раҳбари</a:t>
            </a:r>
            <a:r>
              <a:rPr lang="ru-RU" dirty="0">
                <a:latin typeface="Times New Roman" panose="02020603050405020304" pitchFamily="18" charset="0"/>
                <a:cs typeface="Times New Roman" panose="02020603050405020304" pitchFamily="18" charset="0"/>
              </a:rPr>
              <a:t> бош </a:t>
            </a:r>
            <a:r>
              <a:rPr lang="ru-RU" dirty="0" err="1">
                <a:latin typeface="Times New Roman" panose="02020603050405020304" pitchFamily="18" charset="0"/>
                <a:cs typeface="Times New Roman" panose="02020603050405020304" pitchFamily="18" charset="0"/>
              </a:rPr>
              <a:t>бухгалтерни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малакаси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йўқлиги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бўшатиб,муносиб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номзодни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излашга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тушади</a:t>
            </a:r>
            <a:r>
              <a:rPr lang="ru-RU" dirty="0">
                <a:latin typeface="Times New Roman" panose="02020603050405020304" pitchFamily="18" charset="0"/>
                <a:cs typeface="Times New Roman" panose="02020603050405020304" pitchFamily="18" charset="0"/>
              </a:rPr>
              <a:t>. Бухгалтер В.И. </a:t>
            </a:r>
            <a:r>
              <a:rPr lang="ru-RU" dirty="0" err="1">
                <a:latin typeface="Times New Roman" panose="02020603050405020304" pitchFamily="18" charset="0"/>
                <a:cs typeface="Times New Roman" panose="02020603050405020304" pitchFamily="18" charset="0"/>
              </a:rPr>
              <a:t>унга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худди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ходимдек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туюлди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доимий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ёллади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Саккиз</a:t>
            </a:r>
            <a:r>
              <a:rPr lang="ru-RU" dirty="0">
                <a:latin typeface="Times New Roman" panose="02020603050405020304" pitchFamily="18" charset="0"/>
                <a:cs typeface="Times New Roman" panose="02020603050405020304" pitchFamily="18" charset="0"/>
              </a:rPr>
              <a:t> ой </a:t>
            </a:r>
            <a:r>
              <a:rPr lang="ru-RU" dirty="0" err="1">
                <a:latin typeface="Times New Roman" panose="02020603050405020304" pitchFamily="18" charset="0"/>
                <a:cs typeface="Times New Roman" panose="02020603050405020304" pitchFamily="18" charset="0"/>
              </a:rPr>
              <a:t>ўтгач</a:t>
            </a:r>
            <a:r>
              <a:rPr lang="ru-RU" dirty="0">
                <a:latin typeface="Times New Roman" panose="02020603050405020304" pitchFamily="18" charset="0"/>
                <a:cs typeface="Times New Roman" panose="02020603050405020304" pitchFamily="18" charset="0"/>
              </a:rPr>
              <a:t>, В.И. чет </a:t>
            </a:r>
            <a:r>
              <a:rPr lang="ru-RU" dirty="0" err="1">
                <a:latin typeface="Times New Roman" panose="02020603050405020304" pitchFamily="18" charset="0"/>
                <a:cs typeface="Times New Roman" panose="02020603050405020304" pitchFamily="18" charset="0"/>
              </a:rPr>
              <a:t>давлатдан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узоқ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кутилган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рухсатни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керакли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тажрибага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бўлиб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кетди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Натижада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берувчининг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нисбатан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узоқ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муддатли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режалари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барбод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бщлди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яна</a:t>
            </a:r>
            <a:r>
              <a:rPr lang="ru-RU" dirty="0">
                <a:latin typeface="Times New Roman" panose="02020603050405020304" pitchFamily="18" charset="0"/>
                <a:cs typeface="Times New Roman" panose="02020603050405020304" pitchFamily="18" charset="0"/>
              </a:rPr>
              <a:t> бош </a:t>
            </a:r>
            <a:r>
              <a:rPr lang="ru-RU" dirty="0" err="1">
                <a:latin typeface="Times New Roman" panose="02020603050405020304" pitchFamily="18" charset="0"/>
                <a:cs typeface="Times New Roman" panose="02020603050405020304" pitchFamily="18" charset="0"/>
              </a:rPr>
              <a:t>ҳисобчисиз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раҳбар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учинчи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аксиомани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эслаганида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"сюрприз" </a:t>
            </a:r>
            <a:r>
              <a:rPr lang="ru-RU" dirty="0" err="1">
                <a:latin typeface="Times New Roman" panose="02020603050405020304" pitchFamily="18" charset="0"/>
                <a:cs typeface="Times New Roman" panose="02020603050405020304" pitchFamily="18" charset="0"/>
              </a:rPr>
              <a:t>содир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бўлмаслиги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мумкин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эди</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31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BE711-5857-4B8E-AC82-B424439926B7}"/>
              </a:ext>
            </a:extLst>
          </p:cNvPr>
          <p:cNvSpPr>
            <a:spLocks noGrp="1"/>
          </p:cNvSpPr>
          <p:nvPr>
            <p:ph type="title"/>
          </p:nvPr>
        </p:nvSpPr>
        <p:spPr>
          <a:solidFill>
            <a:schemeClr val="accent3">
              <a:lumMod val="20000"/>
              <a:lumOff val="80000"/>
            </a:schemeClr>
          </a:solidFill>
          <a:ln>
            <a:solidFill>
              <a:schemeClr val="accent1"/>
            </a:solidFill>
          </a:ln>
        </p:spPr>
        <p:txBody>
          <a:bodyPr>
            <a:noAutofit/>
          </a:bodyPr>
          <a:lstStyle/>
          <a:p>
            <a:pPr algn="ctr"/>
            <a:r>
              <a:rPr lang="ru-RU" sz="2800" b="1" dirty="0">
                <a:latin typeface="Times New Roman" panose="02020603050405020304" pitchFamily="18" charset="0"/>
                <a:cs typeface="Times New Roman" panose="02020603050405020304" pitchFamily="18" charset="0"/>
              </a:rPr>
              <a:t>3: </a:t>
            </a:r>
            <a:r>
              <a:rPr lang="ru-RU" sz="2800" b="1" dirty="0" err="1">
                <a:latin typeface="Times New Roman" panose="02020603050405020304" pitchFamily="18" charset="0"/>
                <a:cs typeface="Times New Roman" panose="02020603050405020304" pitchFamily="18" charset="0"/>
              </a:rPr>
              <a:t>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берувчи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мақсадларини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тушуниш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бирлаштириш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корхона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самарадорлигини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оширишнинг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қисқа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йўлидир</a:t>
            </a:r>
            <a:r>
              <a:rPr lang="ru-RU" sz="2800" b="1"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69D24EAD-7079-46A1-B4EF-07C884E97941}"/>
              </a:ext>
            </a:extLst>
          </p:cNvPr>
          <p:cNvSpPr>
            <a:spLocks noGrp="1"/>
          </p:cNvSpPr>
          <p:nvPr>
            <p:ph idx="1"/>
          </p:nvPr>
        </p:nvSpPr>
        <p:spPr>
          <a:solidFill>
            <a:schemeClr val="accent6">
              <a:lumMod val="20000"/>
              <a:lumOff val="80000"/>
            </a:schemeClr>
          </a:solidFill>
          <a:ln>
            <a:solidFill>
              <a:schemeClr val="accent1"/>
            </a:solidFill>
          </a:ln>
        </p:spPr>
        <p:txBody>
          <a:bodyPr>
            <a:normAutofit/>
          </a:bodyPr>
          <a:lstStyle/>
          <a:p>
            <a:pPr marL="0" indent="0" algn="just">
              <a:buNone/>
            </a:pP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тармоқ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менежерлари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мутахассислар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биргаликда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инсон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бошқаришнинг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асосий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вазифаси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улардан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фойдаланиш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самарадорлигини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масъулдирлар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муаммони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ходимнинг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салоҳиятини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рўёбга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чиқаришга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ёрдам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берадиган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мартаба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ўсишини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назорат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умумий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шарт-шароитларни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тизимлар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процедуралар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дастурлар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яратиш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орқали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Жойлардаги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менежерлар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одамларнинг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кундалик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бошқарувини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оширадилар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яъни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ушбу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тизимларнинг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ишлашини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таъминлайдилар</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7127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BE711-5857-4B8E-AC82-B424439926B7}"/>
              </a:ext>
            </a:extLst>
          </p:cNvPr>
          <p:cNvSpPr>
            <a:spLocks noGrp="1"/>
          </p:cNvSpPr>
          <p:nvPr>
            <p:ph type="title"/>
          </p:nvPr>
        </p:nvSpPr>
        <p:spPr>
          <a:solidFill>
            <a:schemeClr val="accent3">
              <a:lumMod val="20000"/>
              <a:lumOff val="80000"/>
            </a:schemeClr>
          </a:solidFill>
          <a:ln>
            <a:solidFill>
              <a:schemeClr val="accent1"/>
            </a:solidFill>
          </a:ln>
        </p:spPr>
        <p:txBody>
          <a:bodyPr>
            <a:noAutofit/>
          </a:bodyPr>
          <a:lstStyle/>
          <a:p>
            <a:pPr algn="ctr"/>
            <a:r>
              <a:rPr lang="en-US" sz="2800" b="1" dirty="0">
                <a:latin typeface="Times New Roman" panose="02020603050405020304" pitchFamily="18" charset="0"/>
                <a:cs typeface="Times New Roman" panose="02020603050405020304" pitchFamily="18" charset="0"/>
              </a:rPr>
              <a:t>A</a:t>
            </a:r>
            <a:r>
              <a:rPr lang="ru-RU" sz="2800" b="1" dirty="0" err="1">
                <a:latin typeface="Times New Roman" panose="02020603050405020304" pitchFamily="18" charset="0"/>
                <a:cs typeface="Times New Roman" panose="02020603050405020304" pitchFamily="18" charset="0"/>
              </a:rPr>
              <a:t>ксиома</a:t>
            </a:r>
            <a:r>
              <a:rPr lang="ru-RU" sz="2800" b="1" dirty="0">
                <a:latin typeface="Times New Roman" panose="02020603050405020304" pitchFamily="18" charset="0"/>
                <a:cs typeface="Times New Roman" panose="02020603050405020304" pitchFamily="18" charset="0"/>
              </a:rPr>
              <a:t> 4: </a:t>
            </a:r>
            <a:r>
              <a:rPr lang="ru-RU" sz="2800" b="1" dirty="0" err="1">
                <a:latin typeface="Times New Roman" panose="02020603050405020304" pitchFamily="18" charset="0"/>
                <a:cs typeface="Times New Roman" panose="02020603050405020304" pitchFamily="18" charset="0"/>
              </a:rPr>
              <a:t>Ҳар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қандай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инсон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ресурсларини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бошқариш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муаммоси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чизи</a:t>
            </a:r>
            <a:r>
              <a:rPr lang="uz-Cyrl-UZ" sz="2800" b="1" dirty="0">
                <a:latin typeface="Times New Roman" panose="02020603050405020304" pitchFamily="18" charset="0"/>
                <a:cs typeface="Times New Roman" panose="02020603050405020304" pitchFamily="18" charset="0"/>
              </a:rPr>
              <a:t>қ</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бўйича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менежерлари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ўртасидатарқалган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муаммодир</a:t>
            </a:r>
            <a:r>
              <a:rPr lang="ru-RU" sz="2800" b="1"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69D24EAD-7079-46A1-B4EF-07C884E97941}"/>
              </a:ext>
            </a:extLst>
          </p:cNvPr>
          <p:cNvSpPr>
            <a:spLocks noGrp="1"/>
          </p:cNvSpPr>
          <p:nvPr>
            <p:ph idx="1"/>
          </p:nvPr>
        </p:nvSpPr>
        <p:spPr>
          <a:solidFill>
            <a:schemeClr val="accent6">
              <a:lumMod val="20000"/>
              <a:lumOff val="80000"/>
            </a:schemeClr>
          </a:solidFill>
          <a:ln>
            <a:solidFill>
              <a:schemeClr val="accent1"/>
            </a:solidFill>
          </a:ln>
        </p:spPr>
        <p:txBody>
          <a:bodyPr>
            <a:normAutofit/>
          </a:bodyPr>
          <a:lstStyle/>
          <a:p>
            <a:pPr marL="0" indent="0" algn="just">
              <a:buNone/>
            </a:pPr>
            <a:r>
              <a:rPr lang="ru-RU" dirty="0" err="1">
                <a:latin typeface="Times New Roman" panose="02020603050405020304" pitchFamily="18" charset="0"/>
                <a:cs typeface="Times New Roman" panose="02020603050405020304" pitchFamily="18" charset="0"/>
              </a:rPr>
              <a:t>Бугунги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фақат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рўйхатга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ҳсобга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функциялари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юкланган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юритиш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ҳаракатининг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ҳисоби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таълим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Ходимларни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стратегияси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корхоналарнинг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аксариятида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чиқилмайди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мутлақо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бефойда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ҳаракат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ҳисобланади</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1585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6896C1-128E-4E86-8763-62C384C7929A}"/>
              </a:ext>
            </a:extLst>
          </p:cNvPr>
          <p:cNvSpPr>
            <a:spLocks noGrp="1"/>
          </p:cNvSpPr>
          <p:nvPr>
            <p:ph type="title"/>
          </p:nvPr>
        </p:nvSpPr>
        <p:spPr>
          <a:xfrm>
            <a:off x="1824040" y="365127"/>
            <a:ext cx="8543925" cy="948832"/>
          </a:xfr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lgn="ctr"/>
            <a:r>
              <a:rPr lang="uz-Cyrl-UZ" dirty="0">
                <a:latin typeface="Times New Roman" panose="02020603050405020304" pitchFamily="18" charset="0"/>
                <a:cs typeface="Times New Roman" panose="02020603050405020304" pitchFamily="18" charset="0"/>
              </a:rPr>
              <a:t>Инсонни бошқариш жиҳатлари</a:t>
            </a:r>
            <a:endParaRPr lang="ru-RU" dirty="0">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id="{17E0A8DE-1FFC-4882-A273-9B5ED9E23238}"/>
              </a:ext>
            </a:extLst>
          </p:cNvPr>
          <p:cNvGrpSpPr/>
          <p:nvPr/>
        </p:nvGrpSpPr>
        <p:grpSpPr>
          <a:xfrm>
            <a:off x="2493629" y="2185988"/>
            <a:ext cx="7231309" cy="4306886"/>
            <a:chOff x="0" y="0"/>
            <a:chExt cx="5457825" cy="2486025"/>
          </a:xfrm>
        </p:grpSpPr>
        <p:sp>
          <p:nvSpPr>
            <p:cNvPr id="5" name="Прямоугольник: скругленные углы 4">
              <a:extLst>
                <a:ext uri="{FF2B5EF4-FFF2-40B4-BE49-F238E27FC236}">
                  <a16:creationId xmlns:a16="http://schemas.microsoft.com/office/drawing/2014/main" id="{B1095DA0-E10B-4DA3-9C79-BE3BEA935416}"/>
                </a:ext>
              </a:extLst>
            </p:cNvPr>
            <p:cNvSpPr/>
            <p:nvPr/>
          </p:nvSpPr>
          <p:spPr>
            <a:xfrm>
              <a:off x="0" y="857250"/>
              <a:ext cx="1809750" cy="733425"/>
            </a:xfrm>
            <a:prstGeom prst="roundRect">
              <a:avLst/>
            </a:prstGeom>
            <a:solidFill>
              <a:srgbClr val="A5A5A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ресурсларини</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бошқариш</a:t>
              </a:r>
              <a:endParaRPr lang="ru-RU" sz="1600" kern="0" dirty="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6A69AC7C-D7B3-48CD-9186-17B3A8BFDB91}"/>
                </a:ext>
              </a:extLst>
            </p:cNvPr>
            <p:cNvSpPr/>
            <p:nvPr/>
          </p:nvSpPr>
          <p:spPr>
            <a:xfrm>
              <a:off x="1847850" y="0"/>
              <a:ext cx="1809750" cy="723900"/>
            </a:xfrm>
            <a:prstGeom prst="roundRect">
              <a:avLst/>
            </a:prstGeom>
            <a:solidFill>
              <a:srgbClr val="A5A5A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Инсонларни</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бош</a:t>
              </a:r>
              <a:r>
                <a:rPr lang="uz-Cyrl-UZ"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қариш</a:t>
              </a:r>
              <a:endParaRPr lang="ru-RU" sz="1600" kern="0" dirty="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53FF7EF8-36FF-4F34-9DD3-149481A18C17}"/>
                </a:ext>
              </a:extLst>
            </p:cNvPr>
            <p:cNvSpPr/>
            <p:nvPr/>
          </p:nvSpPr>
          <p:spPr>
            <a:xfrm>
              <a:off x="3648075" y="857250"/>
              <a:ext cx="1809750" cy="723900"/>
            </a:xfrm>
            <a:prstGeom prst="roundRect">
              <a:avLst/>
            </a:prstGeom>
            <a:solidFill>
              <a:srgbClr val="A5A5A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defRPr/>
              </a:pP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капиталини</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бошқариш</a:t>
              </a:r>
              <a:endParaRPr lang="ru-RU" sz="1600" kern="0" dirty="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78534A5A-D2B9-49CD-9772-B8023D2B1F8B}"/>
                </a:ext>
              </a:extLst>
            </p:cNvPr>
            <p:cNvSpPr/>
            <p:nvPr/>
          </p:nvSpPr>
          <p:spPr>
            <a:xfrm>
              <a:off x="1790700" y="1762125"/>
              <a:ext cx="1809750" cy="723900"/>
            </a:xfrm>
            <a:prstGeom prst="roundRect">
              <a:avLst/>
            </a:prstGeom>
            <a:solidFill>
              <a:srgbClr val="A5A5A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Персонални</a:t>
              </a:r>
              <a:r>
                <a:rPr lang="ru-RU"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бошқариш</a:t>
              </a:r>
              <a:endParaRPr lang="ru-RU" sz="1600" kern="0" dirty="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Стрелка: вверх 8">
              <a:extLst>
                <a:ext uri="{FF2B5EF4-FFF2-40B4-BE49-F238E27FC236}">
                  <a16:creationId xmlns:a16="http://schemas.microsoft.com/office/drawing/2014/main" id="{58C12D8F-93C3-4BE6-98AC-F8117FC1DCE5}"/>
                </a:ext>
              </a:extLst>
            </p:cNvPr>
            <p:cNvSpPr/>
            <p:nvPr/>
          </p:nvSpPr>
          <p:spPr>
            <a:xfrm>
              <a:off x="2619375" y="762000"/>
              <a:ext cx="200025" cy="962025"/>
            </a:xfrm>
            <a:prstGeom prst="up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ru-RU" sz="2800" kern="0">
                <a:solidFill>
                  <a:sysClr val="window" lastClr="FFFFFF"/>
                </a:solidFill>
                <a:latin typeface="Times New Roman" panose="02020603050405020304" pitchFamily="18" charset="0"/>
                <a:cs typeface="Times New Roman" panose="02020603050405020304" pitchFamily="18" charset="0"/>
              </a:endParaRPr>
            </a:p>
          </p:txBody>
        </p:sp>
        <p:sp>
          <p:nvSpPr>
            <p:cNvPr id="10" name="Стрелка: влево-вправо 9">
              <a:extLst>
                <a:ext uri="{FF2B5EF4-FFF2-40B4-BE49-F238E27FC236}">
                  <a16:creationId xmlns:a16="http://schemas.microsoft.com/office/drawing/2014/main" id="{0EB589E1-1DE7-43A8-9C16-B2306648309F}"/>
                </a:ext>
              </a:extLst>
            </p:cNvPr>
            <p:cNvSpPr/>
            <p:nvPr/>
          </p:nvSpPr>
          <p:spPr>
            <a:xfrm>
              <a:off x="1819275" y="1114425"/>
              <a:ext cx="1819275" cy="200025"/>
            </a:xfrm>
            <a:prstGeom prst="lef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ru-RU" sz="2800" kern="0">
                <a:solidFill>
                  <a:sysClr val="window" lastClr="FFFFFF"/>
                </a:solidFill>
                <a:latin typeface="Times New Roman" panose="02020603050405020304" pitchFamily="18" charset="0"/>
                <a:cs typeface="Times New Roman" panose="02020603050405020304" pitchFamily="18" charset="0"/>
              </a:endParaRPr>
            </a:p>
          </p:txBody>
        </p:sp>
        <p:sp>
          <p:nvSpPr>
            <p:cNvPr id="11" name="Стрелка: изогнутая 10">
              <a:extLst>
                <a:ext uri="{FF2B5EF4-FFF2-40B4-BE49-F238E27FC236}">
                  <a16:creationId xmlns:a16="http://schemas.microsoft.com/office/drawing/2014/main" id="{5357E065-5F76-4E5D-98E0-20076DBAE1C5}"/>
                </a:ext>
              </a:extLst>
            </p:cNvPr>
            <p:cNvSpPr/>
            <p:nvPr/>
          </p:nvSpPr>
          <p:spPr>
            <a:xfrm rot="5400000">
              <a:off x="3914775" y="133350"/>
              <a:ext cx="547685" cy="752475"/>
            </a:xfrm>
            <a:prstGeom prst="bentArrow">
              <a:avLst>
                <a:gd name="adj1" fmla="val 17188"/>
                <a:gd name="adj2" fmla="val 28125"/>
                <a:gd name="adj3" fmla="val 25000"/>
                <a:gd name="adj4" fmla="val 4375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ru-RU" sz="2800" kern="0">
                <a:solidFill>
                  <a:sysClr val="window" lastClr="FFFFFF"/>
                </a:solidFill>
                <a:latin typeface="Times New Roman" panose="02020603050405020304" pitchFamily="18" charset="0"/>
                <a:cs typeface="Times New Roman" panose="02020603050405020304" pitchFamily="18" charset="0"/>
              </a:endParaRPr>
            </a:p>
          </p:txBody>
        </p:sp>
        <p:sp>
          <p:nvSpPr>
            <p:cNvPr id="12" name="Стрелка: изогнутая 11">
              <a:extLst>
                <a:ext uri="{FF2B5EF4-FFF2-40B4-BE49-F238E27FC236}">
                  <a16:creationId xmlns:a16="http://schemas.microsoft.com/office/drawing/2014/main" id="{D899675D-13AC-4508-A5C1-267B7B06620C}"/>
                </a:ext>
              </a:extLst>
            </p:cNvPr>
            <p:cNvSpPr/>
            <p:nvPr/>
          </p:nvSpPr>
          <p:spPr>
            <a:xfrm rot="16200000">
              <a:off x="952501" y="1533525"/>
              <a:ext cx="523874" cy="752475"/>
            </a:xfrm>
            <a:prstGeom prst="bentArrow">
              <a:avLst>
                <a:gd name="adj1" fmla="val 17188"/>
                <a:gd name="adj2" fmla="val 28125"/>
                <a:gd name="adj3" fmla="val 25000"/>
                <a:gd name="adj4" fmla="val 4375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ru-RU" sz="2800" kern="0">
                <a:solidFill>
                  <a:sysClr val="window" lastClr="FFFFFF"/>
                </a:solidFill>
                <a:latin typeface="Times New Roman" panose="02020603050405020304" pitchFamily="18" charset="0"/>
                <a:cs typeface="Times New Roman" panose="02020603050405020304" pitchFamily="18" charset="0"/>
              </a:endParaRPr>
            </a:p>
          </p:txBody>
        </p:sp>
        <p:sp>
          <p:nvSpPr>
            <p:cNvPr id="13" name="Стрелка: изогнутая 12">
              <a:extLst>
                <a:ext uri="{FF2B5EF4-FFF2-40B4-BE49-F238E27FC236}">
                  <a16:creationId xmlns:a16="http://schemas.microsoft.com/office/drawing/2014/main" id="{9988B337-E9AF-4391-8773-535EAC01150C}"/>
                </a:ext>
              </a:extLst>
            </p:cNvPr>
            <p:cNvSpPr/>
            <p:nvPr/>
          </p:nvSpPr>
          <p:spPr>
            <a:xfrm rot="5400000" flipH="1">
              <a:off x="3862386" y="1528762"/>
              <a:ext cx="546417" cy="796607"/>
            </a:xfrm>
            <a:prstGeom prst="bentArrow">
              <a:avLst>
                <a:gd name="adj1" fmla="val 17188"/>
                <a:gd name="adj2" fmla="val 28125"/>
                <a:gd name="adj3" fmla="val 25000"/>
                <a:gd name="adj4" fmla="val 4375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ru-RU" sz="2800" kern="0">
                <a:solidFill>
                  <a:sysClr val="window" lastClr="FFFFFF"/>
                </a:solidFill>
                <a:latin typeface="Times New Roman" panose="02020603050405020304" pitchFamily="18" charset="0"/>
                <a:cs typeface="Times New Roman" panose="02020603050405020304" pitchFamily="18" charset="0"/>
              </a:endParaRPr>
            </a:p>
          </p:txBody>
        </p:sp>
        <p:sp>
          <p:nvSpPr>
            <p:cNvPr id="14" name="Стрелка: изогнутая 13">
              <a:extLst>
                <a:ext uri="{FF2B5EF4-FFF2-40B4-BE49-F238E27FC236}">
                  <a16:creationId xmlns:a16="http://schemas.microsoft.com/office/drawing/2014/main" id="{9DCDB41A-F7D0-4A70-811D-EB45C395100C}"/>
                </a:ext>
              </a:extLst>
            </p:cNvPr>
            <p:cNvSpPr/>
            <p:nvPr/>
          </p:nvSpPr>
          <p:spPr>
            <a:xfrm rot="16200000" flipH="1">
              <a:off x="1056640" y="142240"/>
              <a:ext cx="509270" cy="796290"/>
            </a:xfrm>
            <a:prstGeom prst="bentArrow">
              <a:avLst>
                <a:gd name="adj1" fmla="val 17188"/>
                <a:gd name="adj2" fmla="val 28125"/>
                <a:gd name="adj3" fmla="val 25000"/>
                <a:gd name="adj4" fmla="val 4375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ru-RU" sz="2800" kern="0">
                <a:solidFill>
                  <a:sysClr val="window" lastClr="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68515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66FB296A-7D28-4A11-BB22-43E2CD63D8C1}"/>
              </a:ext>
            </a:extLst>
          </p:cNvPr>
          <p:cNvGrpSpPr/>
          <p:nvPr/>
        </p:nvGrpSpPr>
        <p:grpSpPr>
          <a:xfrm>
            <a:off x="1905000" y="287339"/>
            <a:ext cx="7467600" cy="6283325"/>
            <a:chOff x="0" y="0"/>
            <a:chExt cx="6553200" cy="6283325"/>
          </a:xfrm>
        </p:grpSpPr>
        <p:sp>
          <p:nvSpPr>
            <p:cNvPr id="5" name="Прямоугольник 4">
              <a:extLst>
                <a:ext uri="{FF2B5EF4-FFF2-40B4-BE49-F238E27FC236}">
                  <a16:creationId xmlns:a16="http://schemas.microsoft.com/office/drawing/2014/main" id="{C6C0390E-9DA9-4ED4-8FAD-D4CECB840CC9}"/>
                </a:ext>
              </a:extLst>
            </p:cNvPr>
            <p:cNvSpPr/>
            <p:nvPr/>
          </p:nvSpPr>
          <p:spPr>
            <a:xfrm>
              <a:off x="2184400" y="3346450"/>
              <a:ext cx="20955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Вазифалар</a:t>
              </a:r>
              <a:endParaRPr lang="ru-RU" sz="1100" dirty="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5363F4D1-0FBA-4B2F-80CA-7BE60F3E518E}"/>
                </a:ext>
              </a:extLst>
            </p:cNvPr>
            <p:cNvSpPr/>
            <p:nvPr/>
          </p:nvSpPr>
          <p:spPr>
            <a:xfrm>
              <a:off x="2120900" y="1746250"/>
              <a:ext cx="20955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Мақсадлар</a:t>
              </a:r>
              <a:endParaRPr lang="ru-RU" sz="1100" dirty="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CAC8963D-CB77-44BF-8EAE-394419EDB8CC}"/>
                </a:ext>
              </a:extLst>
            </p:cNvPr>
            <p:cNvSpPr/>
            <p:nvPr/>
          </p:nvSpPr>
          <p:spPr>
            <a:xfrm>
              <a:off x="2178050" y="692150"/>
              <a:ext cx="20955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тагтизимлар</a:t>
              </a:r>
              <a:endParaRPr lang="ru-RU" sz="1100" dirty="0">
                <a:ea typeface="Calibri" panose="020F0502020204030204" pitchFamily="34" charset="0"/>
                <a:cs typeface="Times New Roman" panose="02020603050405020304" pitchFamily="18" charset="0"/>
              </a:endParaRPr>
            </a:p>
          </p:txBody>
        </p:sp>
        <p:cxnSp>
          <p:nvCxnSpPr>
            <p:cNvPr id="8" name="Прямая соединительная линия 7">
              <a:extLst>
                <a:ext uri="{FF2B5EF4-FFF2-40B4-BE49-F238E27FC236}">
                  <a16:creationId xmlns:a16="http://schemas.microsoft.com/office/drawing/2014/main" id="{C1CFD65C-5C9C-402D-B330-A74964FED6AA}"/>
                </a:ext>
              </a:extLst>
            </p:cNvPr>
            <p:cNvCxnSpPr/>
            <p:nvPr/>
          </p:nvCxnSpPr>
          <p:spPr>
            <a:xfrm>
              <a:off x="5664200" y="622300"/>
              <a:ext cx="0" cy="142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4B33A794-BED4-4AC8-BFF4-1C7823D48194}"/>
                </a:ext>
              </a:extLst>
            </p:cNvPr>
            <p:cNvCxnSpPr/>
            <p:nvPr/>
          </p:nvCxnSpPr>
          <p:spPr>
            <a:xfrm>
              <a:off x="4083050" y="622300"/>
              <a:ext cx="0" cy="142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4FA2BB19-4B6E-4067-A315-587B24A08FB5}"/>
                </a:ext>
              </a:extLst>
            </p:cNvPr>
            <p:cNvCxnSpPr/>
            <p:nvPr/>
          </p:nvCxnSpPr>
          <p:spPr>
            <a:xfrm>
              <a:off x="2444750" y="641350"/>
              <a:ext cx="0" cy="142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765800D2-733C-4BBD-8E4E-8137D26B5A6D}"/>
                </a:ext>
              </a:extLst>
            </p:cNvPr>
            <p:cNvCxnSpPr/>
            <p:nvPr/>
          </p:nvCxnSpPr>
          <p:spPr>
            <a:xfrm>
              <a:off x="806450" y="635000"/>
              <a:ext cx="0" cy="142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1E3E15E6-7E6A-4A4E-8139-2A8E5FFE8CEE}"/>
                </a:ext>
              </a:extLst>
            </p:cNvPr>
            <p:cNvSpPr/>
            <p:nvPr/>
          </p:nvSpPr>
          <p:spPr>
            <a:xfrm>
              <a:off x="514350" y="0"/>
              <a:ext cx="5600700" cy="6381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ресурсларини</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бошқариш</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тизими</a:t>
              </a:r>
              <a:endParaRPr lang="ru-RU" sz="1100" dirty="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06282949-9E9D-4913-994F-71D962AD1C79}"/>
                </a:ext>
              </a:extLst>
            </p:cNvPr>
            <p:cNvSpPr/>
            <p:nvPr/>
          </p:nvSpPr>
          <p:spPr>
            <a:xfrm>
              <a:off x="0" y="977900"/>
              <a:ext cx="1581150" cy="762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ресурсларини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шакллантириш</a:t>
              </a:r>
              <a:endParaRPr lang="ru-RU" sz="1100" dirty="0">
                <a:ea typeface="Calibri" panose="020F0502020204030204" pitchFamily="34"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A81C40A7-34B7-4D99-8D0A-039B73F022F7}"/>
                </a:ext>
              </a:extLst>
            </p:cNvPr>
            <p:cNvSpPr/>
            <p:nvPr/>
          </p:nvSpPr>
          <p:spPr>
            <a:xfrm>
              <a:off x="1644650" y="977900"/>
              <a:ext cx="1581150" cy="762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ресурсларидан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фойдаланиш</a:t>
              </a:r>
              <a:endParaRPr lang="ru-RU" sz="1100" dirty="0">
                <a:ea typeface="Calibri" panose="020F0502020204030204"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7B8026F2-8E4F-4E89-AAFC-16FFF285348E}"/>
                </a:ext>
              </a:extLst>
            </p:cNvPr>
            <p:cNvSpPr/>
            <p:nvPr/>
          </p:nvSpPr>
          <p:spPr>
            <a:xfrm>
              <a:off x="3295650" y="965200"/>
              <a:ext cx="1581150" cy="762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ресурсларини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ривожлантириш</a:t>
              </a:r>
              <a:endParaRPr lang="ru-RU" sz="1100" dirty="0">
                <a:ea typeface="Calibri" panose="020F0502020204030204" pitchFamily="34"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D3289F2C-E313-472B-85E5-5CE5B6CECB83}"/>
                </a:ext>
              </a:extLst>
            </p:cNvPr>
            <p:cNvSpPr/>
            <p:nvPr/>
          </p:nvSpPr>
          <p:spPr>
            <a:xfrm>
              <a:off x="4959350" y="965200"/>
              <a:ext cx="1581150" cy="762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капиталини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сақлаб</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қолиш</a:t>
              </a:r>
              <a:endParaRPr lang="ru-RU" sz="1100" dirty="0">
                <a:ea typeface="Calibri" panose="020F0502020204030204" pitchFamily="34"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42CFC042-3332-472E-9F5B-FC74897550F3}"/>
                </a:ext>
              </a:extLst>
            </p:cNvPr>
            <p:cNvSpPr/>
            <p:nvPr/>
          </p:nvSpPr>
          <p:spPr>
            <a:xfrm>
              <a:off x="6350" y="2051050"/>
              <a:ext cx="1581150" cy="12096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Инсон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ресурсларига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миқдор</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сифат</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жиҳатидан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эҳтиёжларни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қондириш</a:t>
              </a:r>
              <a:endParaRPr lang="ru-RU" sz="1100" dirty="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BF6ECBC2-03EC-4159-B9D4-205FC56B962E}"/>
                </a:ext>
              </a:extLst>
            </p:cNvPr>
            <p:cNvSpPr/>
            <p:nvPr/>
          </p:nvSpPr>
          <p:spPr>
            <a:xfrm>
              <a:off x="1657350" y="2051050"/>
              <a:ext cx="1581150" cy="12096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Хродимларнинг</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потенциалидан</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тўлиқ</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самарали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фойдаланишга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шарт-шароитлар</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яратиш</a:t>
              </a:r>
              <a:endParaRPr lang="ru-RU" sz="1100" dirty="0">
                <a:ea typeface="Calibri" panose="020F0502020204030204" pitchFamily="34"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A2D39874-D8DD-4A05-8340-F67ACA5A7854}"/>
                </a:ext>
              </a:extLst>
            </p:cNvPr>
            <p:cNvSpPr/>
            <p:nvPr/>
          </p:nvSpPr>
          <p:spPr>
            <a:xfrm>
              <a:off x="3302000" y="2044700"/>
              <a:ext cx="1581150" cy="12096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Ходимлар</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малакасини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ошириш</a:t>
              </a:r>
              <a:endParaRPr lang="ru-RU" sz="1100" dirty="0">
                <a:ea typeface="Calibri" panose="020F0502020204030204" pitchFamily="34"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id="{C2FDF859-43DF-4A82-A162-1A6B8DBCDCD7}"/>
                </a:ext>
              </a:extLst>
            </p:cNvPr>
            <p:cNvSpPr/>
            <p:nvPr/>
          </p:nvSpPr>
          <p:spPr>
            <a:xfrm>
              <a:off x="4972050" y="2044700"/>
              <a:ext cx="1581150" cy="12096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Ходимларнинг</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ташкилотга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содиқлигини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ошириш</a:t>
              </a:r>
              <a:endParaRPr lang="ru-RU" sz="1100" dirty="0">
                <a:ea typeface="Calibri" panose="020F0502020204030204" pitchFamily="34"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id="{B063CB1E-ED05-44B7-906C-E4706096461B}"/>
                </a:ext>
              </a:extLst>
            </p:cNvPr>
            <p:cNvSpPr/>
            <p:nvPr/>
          </p:nvSpPr>
          <p:spPr>
            <a:xfrm>
              <a:off x="63500" y="370840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Режалаштириш</a:t>
              </a:r>
              <a:endParaRPr lang="ru-RU" sz="1100" dirty="0">
                <a:ea typeface="Calibri" panose="020F0502020204030204" pitchFamily="34"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D16EC739-5703-4635-891F-CACC2DFBD1D7}"/>
                </a:ext>
              </a:extLst>
            </p:cNvPr>
            <p:cNvSpPr/>
            <p:nvPr/>
          </p:nvSpPr>
          <p:spPr>
            <a:xfrm>
              <a:off x="565150" y="370840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Саралаш</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танлаш</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ишга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ёллаш</a:t>
              </a:r>
              <a:endParaRPr lang="ru-RU" sz="1100" dirty="0">
                <a:ea typeface="Calibri" panose="020F0502020204030204" pitchFamily="34"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5093C6DB-B7BD-4C4D-A7C2-836DD876EC4D}"/>
                </a:ext>
              </a:extLst>
            </p:cNvPr>
            <p:cNvSpPr/>
            <p:nvPr/>
          </p:nvSpPr>
          <p:spPr>
            <a:xfrm>
              <a:off x="1047750" y="370840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Адаптация</a:t>
              </a:r>
              <a:endParaRPr lang="ru-RU" sz="1100">
                <a:ea typeface="Calibri" panose="020F0502020204030204" pitchFamily="34"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08AC0B3D-5531-4BDE-9994-2D42F2215E31}"/>
                </a:ext>
              </a:extLst>
            </p:cNvPr>
            <p:cNvSpPr/>
            <p:nvPr/>
          </p:nvSpPr>
          <p:spPr>
            <a:xfrm>
              <a:off x="1739900" y="372110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Ходимни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баҳолаш</a:t>
              </a:r>
              <a:endParaRPr lang="ru-RU" sz="1100" dirty="0">
                <a:ea typeface="Calibri" panose="020F0502020204030204" pitchFamily="34"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8DEC5027-26BB-4B5B-81BE-54368569EED3}"/>
                </a:ext>
              </a:extLst>
            </p:cNvPr>
            <p:cNvSpPr/>
            <p:nvPr/>
          </p:nvSpPr>
          <p:spPr>
            <a:xfrm>
              <a:off x="2241550" y="372110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Кадрлар</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захирасини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шакллантириш</a:t>
              </a:r>
              <a:endParaRPr lang="ru-RU" sz="1100" dirty="0">
                <a:ea typeface="Calibri" panose="020F0502020204030204" pitchFamily="34"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4A82A057-2DFB-422A-8A50-9C8795230522}"/>
                </a:ext>
              </a:extLst>
            </p:cNvPr>
            <p:cNvSpPr/>
            <p:nvPr/>
          </p:nvSpPr>
          <p:spPr>
            <a:xfrm>
              <a:off x="2724150" y="372110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Қайта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тайёрлаш</a:t>
              </a:r>
              <a:endParaRPr lang="ru-RU" sz="1100" dirty="0">
                <a:ea typeface="Calibri" panose="020F0502020204030204" pitchFamily="34" charset="0"/>
                <a:cs typeface="Times New Roman" panose="02020603050405020304" pitchFamily="18" charset="0"/>
              </a:endParaRPr>
            </a:p>
          </p:txBody>
        </p:sp>
        <p:sp>
          <p:nvSpPr>
            <p:cNvPr id="27" name="Прямоугольник 26">
              <a:extLst>
                <a:ext uri="{FF2B5EF4-FFF2-40B4-BE49-F238E27FC236}">
                  <a16:creationId xmlns:a16="http://schemas.microsoft.com/office/drawing/2014/main" id="{0413CFCA-6146-476E-8BF8-7F5B22F1F037}"/>
                </a:ext>
              </a:extLst>
            </p:cNvPr>
            <p:cNvSpPr/>
            <p:nvPr/>
          </p:nvSpPr>
          <p:spPr>
            <a:xfrm>
              <a:off x="3321050" y="370205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Карьерани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режалаштириш</a:t>
              </a:r>
              <a:endParaRPr lang="ru-RU" sz="1100" dirty="0">
                <a:ea typeface="Calibri" panose="020F0502020204030204" pitchFamily="34" charset="0"/>
                <a:cs typeface="Times New Roman" panose="02020603050405020304" pitchFamily="18" charset="0"/>
              </a:endParaRPr>
            </a:p>
          </p:txBody>
        </p:sp>
        <p:sp>
          <p:nvSpPr>
            <p:cNvPr id="28" name="Прямоугольник 27">
              <a:extLst>
                <a:ext uri="{FF2B5EF4-FFF2-40B4-BE49-F238E27FC236}">
                  <a16:creationId xmlns:a16="http://schemas.microsoft.com/office/drawing/2014/main" id="{5087019A-2886-41F2-8FAE-D2FD134F3B75}"/>
                </a:ext>
              </a:extLst>
            </p:cNvPr>
            <p:cNvSpPr/>
            <p:nvPr/>
          </p:nvSpPr>
          <p:spPr>
            <a:xfrm>
              <a:off x="3790950" y="370205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Ўқитиш</a:t>
              </a:r>
              <a:endParaRPr lang="ru-RU" sz="1100" dirty="0">
                <a:ea typeface="Calibri" panose="020F0502020204030204" pitchFamily="34" charset="0"/>
                <a:cs typeface="Times New Roman" panose="02020603050405020304" pitchFamily="18" charset="0"/>
              </a:endParaRPr>
            </a:p>
          </p:txBody>
        </p:sp>
        <p:sp>
          <p:nvSpPr>
            <p:cNvPr id="29" name="Прямоугольник 28">
              <a:extLst>
                <a:ext uri="{FF2B5EF4-FFF2-40B4-BE49-F238E27FC236}">
                  <a16:creationId xmlns:a16="http://schemas.microsoft.com/office/drawing/2014/main" id="{B499E749-3891-41D2-930E-E0305EE34793}"/>
                </a:ext>
              </a:extLst>
            </p:cNvPr>
            <p:cNvSpPr/>
            <p:nvPr/>
          </p:nvSpPr>
          <p:spPr>
            <a:xfrm>
              <a:off x="4279900" y="370205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Меҳнатни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ташкил</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этиш</a:t>
              </a:r>
              <a:endParaRPr lang="ru-RU" sz="1100" dirty="0">
                <a:ea typeface="Calibri" panose="020F0502020204030204" pitchFamily="34"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id="{3F0A0A7C-FCFF-4289-8A85-AB72DC90984F}"/>
                </a:ext>
              </a:extLst>
            </p:cNvPr>
            <p:cNvSpPr/>
            <p:nvPr/>
          </p:nvSpPr>
          <p:spPr>
            <a:xfrm>
              <a:off x="4768850" y="368935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Ижтимоий</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кафолатлаш</a:t>
              </a:r>
              <a:endParaRPr lang="ru-RU" sz="1100" dirty="0">
                <a:ea typeface="Calibri" panose="020F0502020204030204" pitchFamily="34" charset="0"/>
                <a:cs typeface="Times New Roman" panose="02020603050405020304" pitchFamily="18" charset="0"/>
              </a:endParaRPr>
            </a:p>
          </p:txBody>
        </p:sp>
        <p:sp>
          <p:nvSpPr>
            <p:cNvPr id="31" name="Прямоугольник 30">
              <a:extLst>
                <a:ext uri="{FF2B5EF4-FFF2-40B4-BE49-F238E27FC236}">
                  <a16:creationId xmlns:a16="http://schemas.microsoft.com/office/drawing/2014/main" id="{A4171966-A524-4646-8E46-BFFDA5D33899}"/>
                </a:ext>
              </a:extLst>
            </p:cNvPr>
            <p:cNvSpPr/>
            <p:nvPr/>
          </p:nvSpPr>
          <p:spPr>
            <a:xfrm>
              <a:off x="5429250" y="368935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Мотивация</a:t>
              </a:r>
              <a:endParaRPr lang="ru-RU" sz="1100">
                <a:ea typeface="Calibri" panose="020F0502020204030204" pitchFamily="34"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id="{E1E6DC0C-D75F-4B89-BE40-9C8844CFE5D4}"/>
                </a:ext>
              </a:extLst>
            </p:cNvPr>
            <p:cNvSpPr/>
            <p:nvPr/>
          </p:nvSpPr>
          <p:spPr>
            <a:xfrm>
              <a:off x="5918200" y="3689350"/>
              <a:ext cx="419100" cy="25622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Қадриятларни</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сингдириш</a:t>
              </a:r>
              <a:endParaRPr lang="ru-RU" sz="1100" dirty="0">
                <a:ea typeface="Calibri" panose="020F0502020204030204" pitchFamily="34" charset="0"/>
                <a:cs typeface="Times New Roman" panose="02020603050405020304" pitchFamily="18" charset="0"/>
              </a:endParaRPr>
            </a:p>
          </p:txBody>
        </p:sp>
        <p:cxnSp>
          <p:nvCxnSpPr>
            <p:cNvPr id="33" name="Прямая соединительная линия 32">
              <a:extLst>
                <a:ext uri="{FF2B5EF4-FFF2-40B4-BE49-F238E27FC236}">
                  <a16:creationId xmlns:a16="http://schemas.microsoft.com/office/drawing/2014/main" id="{FA14C04D-49B3-4D78-B6FD-5EEB6C8FA790}"/>
                </a:ext>
              </a:extLst>
            </p:cNvPr>
            <p:cNvCxnSpPr/>
            <p:nvPr/>
          </p:nvCxnSpPr>
          <p:spPr>
            <a:xfrm flipH="1">
              <a:off x="266700" y="32639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4A6B249F-27A0-43F9-9FBE-CB0CA48F0D79}"/>
                </a:ext>
              </a:extLst>
            </p:cNvPr>
            <p:cNvCxnSpPr/>
            <p:nvPr/>
          </p:nvCxnSpPr>
          <p:spPr>
            <a:xfrm flipH="1">
              <a:off x="793750" y="32639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D6C77C92-803C-4BDC-9E78-80603C1EFE34}"/>
                </a:ext>
              </a:extLst>
            </p:cNvPr>
            <p:cNvCxnSpPr/>
            <p:nvPr/>
          </p:nvCxnSpPr>
          <p:spPr>
            <a:xfrm flipH="1">
              <a:off x="1257300" y="32639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4206F14D-7C19-4204-84C5-467779A08DB7}"/>
                </a:ext>
              </a:extLst>
            </p:cNvPr>
            <p:cNvCxnSpPr/>
            <p:nvPr/>
          </p:nvCxnSpPr>
          <p:spPr>
            <a:xfrm flipH="1">
              <a:off x="1949450" y="32639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A281440E-A21B-492C-A872-DA85A88B1B12}"/>
                </a:ext>
              </a:extLst>
            </p:cNvPr>
            <p:cNvCxnSpPr/>
            <p:nvPr/>
          </p:nvCxnSpPr>
          <p:spPr>
            <a:xfrm flipH="1">
              <a:off x="2451100" y="327025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C5ED5691-D568-4229-884E-971C116822D6}"/>
                </a:ext>
              </a:extLst>
            </p:cNvPr>
            <p:cNvCxnSpPr/>
            <p:nvPr/>
          </p:nvCxnSpPr>
          <p:spPr>
            <a:xfrm flipH="1">
              <a:off x="2908300" y="32639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32DD9337-367A-408E-9B8B-608D13E0FA10}"/>
                </a:ext>
              </a:extLst>
            </p:cNvPr>
            <p:cNvCxnSpPr/>
            <p:nvPr/>
          </p:nvCxnSpPr>
          <p:spPr>
            <a:xfrm flipH="1">
              <a:off x="3587750" y="32512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A71FABA2-D0EE-4DFE-A10C-FF308AE938E8}"/>
                </a:ext>
              </a:extLst>
            </p:cNvPr>
            <p:cNvCxnSpPr/>
            <p:nvPr/>
          </p:nvCxnSpPr>
          <p:spPr>
            <a:xfrm flipH="1">
              <a:off x="4013200" y="32512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1E6CFFDD-A28C-48AC-9BFA-1E8F10AC1A72}"/>
                </a:ext>
              </a:extLst>
            </p:cNvPr>
            <p:cNvCxnSpPr/>
            <p:nvPr/>
          </p:nvCxnSpPr>
          <p:spPr>
            <a:xfrm flipH="1">
              <a:off x="4476750" y="32512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07954DAB-36C3-41C6-9EC6-744619D268F3}"/>
                </a:ext>
              </a:extLst>
            </p:cNvPr>
            <p:cNvCxnSpPr/>
            <p:nvPr/>
          </p:nvCxnSpPr>
          <p:spPr>
            <a:xfrm flipH="1">
              <a:off x="4832350" y="324485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E57C908E-2083-4466-BD2F-F3A505546573}"/>
                </a:ext>
              </a:extLst>
            </p:cNvPr>
            <p:cNvCxnSpPr/>
            <p:nvPr/>
          </p:nvCxnSpPr>
          <p:spPr>
            <a:xfrm flipH="1">
              <a:off x="5600700" y="3251200"/>
              <a:ext cx="9525" cy="447675"/>
            </a:xfrm>
            <a:prstGeom prst="line">
              <a:avLst/>
            </a:prstGeom>
          </p:spPr>
          <p:style>
            <a:lnRef idx="1">
              <a:schemeClr val="dk1"/>
            </a:lnRef>
            <a:fillRef idx="0">
              <a:schemeClr val="dk1"/>
            </a:fillRef>
            <a:effectRef idx="0">
              <a:schemeClr val="dk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F44FD087-D0D2-4BBA-8468-37F840D4ADE3}"/>
                </a:ext>
              </a:extLst>
            </p:cNvPr>
            <p:cNvCxnSpPr/>
            <p:nvPr/>
          </p:nvCxnSpPr>
          <p:spPr>
            <a:xfrm flipH="1">
              <a:off x="6127750" y="3244850"/>
              <a:ext cx="9525" cy="44767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6379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9885C7-B02E-486E-B709-C9A5E7540494}"/>
              </a:ext>
            </a:extLst>
          </p:cNvPr>
          <p:cNvSpPr>
            <a:spLocks noGrp="1"/>
          </p:cNvSpPr>
          <p:nvPr>
            <p:ph type="title"/>
          </p:nvPr>
        </p:nvSpPr>
        <p:spPr>
          <a:xfrm>
            <a:off x="1824038" y="123375"/>
            <a:ext cx="8543925" cy="405132"/>
          </a:xfrm>
          <a:solidFill>
            <a:schemeClr val="accent6">
              <a:lumMod val="20000"/>
              <a:lumOff val="80000"/>
            </a:schemeClr>
          </a:solidFill>
          <a:ln>
            <a:solidFill>
              <a:schemeClr val="tx1"/>
            </a:solidFill>
          </a:ln>
        </p:spPr>
        <p:txBody>
          <a:bodyPr>
            <a:noAutofit/>
          </a:bodyPr>
          <a:lstStyle/>
          <a:p>
            <a:pPr algn="ctr"/>
            <a:r>
              <a:rPr lang="uz-Cyrl-UZ" sz="2800" b="1" dirty="0">
                <a:latin typeface="Times New Roman" panose="02020603050405020304" pitchFamily="18" charset="0"/>
                <a:cs typeface="Times New Roman" panose="02020603050405020304" pitchFamily="18" charset="0"/>
              </a:rPr>
              <a:t>ИРБ усуллари</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A4A8F1D-15BC-4146-ACE7-597FD435E7AF}"/>
              </a:ext>
            </a:extLst>
          </p:cNvPr>
          <p:cNvSpPr>
            <a:spLocks noGrp="1"/>
          </p:cNvSpPr>
          <p:nvPr>
            <p:ph idx="1"/>
          </p:nvPr>
        </p:nvSpPr>
        <p:spPr>
          <a:xfrm>
            <a:off x="1322664" y="528508"/>
            <a:ext cx="9546670" cy="6329493"/>
          </a:xfrm>
          <a:solidFill>
            <a:schemeClr val="accent3">
              <a:lumMod val="20000"/>
              <a:lumOff val="80000"/>
            </a:schemeClr>
          </a:solidFill>
          <a:ln>
            <a:solidFill>
              <a:schemeClr val="tx1"/>
            </a:solidFill>
          </a:ln>
        </p:spPr>
        <p:txBody>
          <a:bodyPr>
            <a:noAutofit/>
          </a:bodyPr>
          <a:lstStyle/>
          <a:p>
            <a:pPr marL="0" indent="0" algn="just">
              <a:lnSpc>
                <a:spcPct val="100000"/>
              </a:lnSpc>
              <a:spcBef>
                <a:spcPts val="0"/>
              </a:spcBef>
              <a:buNone/>
            </a:pPr>
            <a:r>
              <a:rPr lang="ru-RU" sz="1650" b="1" dirty="0">
                <a:latin typeface="Times New Roman" panose="02020603050405020304" pitchFamily="18" charset="0"/>
                <a:cs typeface="Times New Roman" panose="02020603050405020304" pitchFamily="18" charset="0"/>
              </a:rPr>
              <a:t>	1.Ташкилий </a:t>
            </a:r>
            <a:r>
              <a:rPr lang="ru-RU" sz="1650" b="1" dirty="0" err="1">
                <a:latin typeface="Times New Roman" panose="02020603050405020304" pitchFamily="18" charset="0"/>
                <a:cs typeface="Times New Roman" panose="02020603050405020304" pitchFamily="18" charset="0"/>
              </a:rPr>
              <a:t>усуллар</a:t>
            </a:r>
            <a:r>
              <a:rPr lang="ru-RU" sz="1650" b="1"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ходимларнинг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позициялари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уларни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бошқариш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элементлари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ўртасидаги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муайян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алоқалар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муносабатларни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ўрнатиш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тартибга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солишни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англатади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Бу</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усуллар</a:t>
            </a:r>
            <a:r>
              <a:rPr lang="ru-RU" sz="1650" dirty="0">
                <a:latin typeface="Times New Roman" panose="02020603050405020304" pitchFamily="18" charset="0"/>
                <a:cs typeface="Times New Roman" panose="02020603050405020304" pitchFamily="18" charset="0"/>
              </a:rPr>
              <a:t> пассив </a:t>
            </a:r>
            <a:r>
              <a:rPr lang="ru-RU" sz="1650" dirty="0" err="1">
                <a:latin typeface="Times New Roman" panose="02020603050405020304" pitchFamily="18" charset="0"/>
                <a:cs typeface="Times New Roman" panose="02020603050405020304" pitchFamily="18" charset="0"/>
              </a:rPr>
              <a:t>характерга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эга</a:t>
            </a:r>
            <a:r>
              <a:rPr lang="ru-RU" sz="1650" dirty="0">
                <a:latin typeface="Times New Roman" panose="02020603050405020304" pitchFamily="18" charset="0"/>
                <a:cs typeface="Times New Roman" panose="02020603050405020304" pitchFamily="18" charset="0"/>
              </a:rPr>
              <a:t>. Улар </a:t>
            </a:r>
            <a:r>
              <a:rPr lang="ru-RU" sz="1650" dirty="0" err="1">
                <a:latin typeface="Times New Roman" panose="02020603050405020304" pitchFamily="18" charset="0"/>
                <a:cs typeface="Times New Roman" panose="02020603050405020304" pitchFamily="18" charset="0"/>
              </a:rPr>
              <a:t>ходимларнинг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ишлаши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ривожланишини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таъминлайди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бошқарувни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соддалаштиради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асосини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ташкил</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қилади</a:t>
            </a:r>
            <a:r>
              <a:rPr lang="ru-RU" sz="1650" dirty="0">
                <a:latin typeface="Times New Roman" panose="02020603050405020304" pitchFamily="18" charset="0"/>
                <a:cs typeface="Times New Roman" panose="02020603050405020304" pitchFamily="18" charset="0"/>
              </a:rPr>
              <a:t>. Б </a:t>
            </a:r>
            <a:r>
              <a:rPr lang="ru-RU" sz="1650" dirty="0" err="1">
                <a:latin typeface="Times New Roman" panose="02020603050405020304" pitchFamily="18" charset="0"/>
                <a:cs typeface="Times New Roman" panose="02020603050405020304" pitchFamily="18" charset="0"/>
              </a:rPr>
              <a:t>усул</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бошқа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усулларга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нисбатан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асосий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ҳисобланади</a:t>
            </a:r>
            <a:r>
              <a:rPr lang="ru-RU" sz="1650"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r>
              <a:rPr lang="ru-RU" sz="1650" b="1" dirty="0">
                <a:latin typeface="Times New Roman" panose="02020603050405020304" pitchFamily="18" charset="0"/>
                <a:cs typeface="Times New Roman" panose="02020603050405020304" pitchFamily="18" charset="0"/>
              </a:rPr>
              <a:t>	2.Маъмурий </a:t>
            </a:r>
            <a:r>
              <a:rPr lang="ru-RU" sz="1650" b="1" dirty="0" err="1">
                <a:latin typeface="Times New Roman" panose="02020603050405020304" pitchFamily="18" charset="0"/>
                <a:cs typeface="Times New Roman" panose="02020603050405020304" pitchFamily="18" charset="0"/>
              </a:rPr>
              <a:t>усуллар</a:t>
            </a:r>
            <a:r>
              <a:rPr lang="ru-RU" sz="1650" b="1" dirty="0">
                <a:latin typeface="Times New Roman" panose="02020603050405020304" pitchFamily="18" charset="0"/>
                <a:cs typeface="Times New Roman" panose="02020603050405020304" pitchFamily="18" charset="0"/>
              </a:rPr>
              <a:t> </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бу</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буйруқлар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кўрсатмалар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ижрочиларга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аниқ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топшириқлар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асосида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ходимлар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фаолиятини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бошқариш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тартибга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солишдир</a:t>
            </a:r>
            <a:r>
              <a:rPr lang="ru-RU" sz="1650" dirty="0">
                <a:latin typeface="Times New Roman" panose="02020603050405020304" pitchFamily="18" charset="0"/>
                <a:cs typeface="Times New Roman" panose="02020603050405020304" pitchFamily="18" charset="0"/>
              </a:rPr>
              <a:t>. Шу </a:t>
            </a:r>
            <a:r>
              <a:rPr lang="ru-RU" sz="1650" dirty="0" err="1">
                <a:latin typeface="Times New Roman" panose="02020603050405020304" pitchFamily="18" charset="0"/>
                <a:cs typeface="Times New Roman" panose="02020603050405020304" pitchFamily="18" charset="0"/>
              </a:rPr>
              <a:t>билан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бирга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ижрочига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топширилган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ишни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бажариш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жараёнида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минимал</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мустақиллик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берилади</a:t>
            </a:r>
            <a:r>
              <a:rPr lang="ru-RU" sz="1650" dirty="0">
                <a:latin typeface="Times New Roman" panose="02020603050405020304" pitchFamily="18" charset="0"/>
                <a:cs typeface="Times New Roman" panose="02020603050405020304" pitchFamily="18" charset="0"/>
              </a:rPr>
              <a:t>. Ушбу </a:t>
            </a:r>
            <a:r>
              <a:rPr lang="ru-RU" sz="1650" dirty="0" err="1">
                <a:latin typeface="Times New Roman" panose="02020603050405020304" pitchFamily="18" charset="0"/>
                <a:cs typeface="Times New Roman" panose="02020603050405020304" pitchFamily="18" charset="0"/>
              </a:rPr>
              <a:t>усуллар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муваффақиятли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ёки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муваффақиятсиз</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натижаларини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мукофотлаш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ёкм</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санкциялаш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билан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баҳолайди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мумкин</a:t>
            </a:r>
            <a:r>
              <a:rPr lang="ru-RU" sz="1650" dirty="0">
                <a:latin typeface="Times New Roman" panose="02020603050405020304" pitchFamily="18" charset="0"/>
                <a:cs typeface="Times New Roman" panose="02020603050405020304" pitchFamily="18" charset="0"/>
              </a:rPr>
              <a:t>. Ушбу </a:t>
            </a:r>
            <a:r>
              <a:rPr lang="ru-RU" sz="1650" dirty="0" err="1">
                <a:latin typeface="Times New Roman" panose="02020603050405020304" pitchFamily="18" charset="0"/>
                <a:cs typeface="Times New Roman" panose="02020603050405020304" pitchFamily="18" charset="0"/>
              </a:rPr>
              <a:t>усулларнинг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асосий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хусусияти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субъективликдир</a:t>
            </a:r>
            <a:r>
              <a:rPr lang="ru-RU" sz="1650" dirty="0">
                <a:latin typeface="Times New Roman" panose="02020603050405020304" pitchFamily="18" charset="0"/>
                <a:cs typeface="Times New Roman" panose="02020603050405020304" pitchFamily="18" charset="0"/>
              </a:rPr>
              <a:t>. Улар </a:t>
            </a:r>
            <a:r>
              <a:rPr lang="ru-RU" sz="1650" dirty="0" err="1">
                <a:latin typeface="Times New Roman" panose="02020603050405020304" pitchFamily="18" charset="0"/>
                <a:cs typeface="Times New Roman" panose="02020603050405020304" pitchFamily="18" charset="0"/>
              </a:rPr>
              <a:t>ташаббусни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эмас</a:t>
            </a:r>
            <a:r>
              <a:rPr lang="ru-RU" sz="1650" dirty="0">
                <a:latin typeface="Times New Roman" panose="02020603050405020304" pitchFamily="18" charset="0"/>
                <a:cs typeface="Times New Roman" panose="02020603050405020304" pitchFamily="18" charset="0"/>
              </a:rPr>
              <a:t>, балки </a:t>
            </a:r>
            <a:r>
              <a:rPr lang="ru-RU" sz="1650" dirty="0" err="1">
                <a:latin typeface="Times New Roman" panose="02020603050405020304" pitchFamily="18" charset="0"/>
                <a:cs typeface="Times New Roman" panose="02020603050405020304" pitchFamily="18" charset="0"/>
              </a:rPr>
              <a:t>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фаолиятини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рағбатлантиради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самарадорлиги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кўп</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жиҳатдан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раҳбарларга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боғлиқ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деярли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ижрочиларга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боғлиқ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эмас</a:t>
            </a:r>
            <a:r>
              <a:rPr lang="ru-RU" sz="1650"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r>
              <a:rPr lang="ru-RU" sz="1650" b="1" dirty="0">
                <a:latin typeface="Times New Roman" panose="02020603050405020304" pitchFamily="18" charset="0"/>
                <a:cs typeface="Times New Roman" panose="02020603050405020304" pitchFamily="18" charset="0"/>
              </a:rPr>
              <a:t>	3.Иқтисодий </a:t>
            </a:r>
            <a:r>
              <a:rPr lang="ru-RU" sz="1650" b="1" dirty="0" err="1">
                <a:latin typeface="Times New Roman" panose="02020603050405020304" pitchFamily="18" charset="0"/>
                <a:cs typeface="Times New Roman" panose="02020603050405020304" pitchFamily="18" charset="0"/>
              </a:rPr>
              <a:t>усуллар</a:t>
            </a:r>
            <a:r>
              <a:rPr lang="ru-RU" sz="1650" b="1"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бошқарув</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объектига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ходимларга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билвосита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таъсир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кўрсатади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моҳияти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шундаки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ижрочиларга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мақсадлар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чекловлар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хатти-ҳаракатларнинг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умумий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йўналиги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берилади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Вазифаларнинг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ўз</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вақтида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сифатли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бажарилиши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натижасида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тежамкорлик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ёки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қўшимча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фойда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туфайли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моддий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мукофотлар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билан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рағбатлантирилади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Мукофотлар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миқдори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тўғридан-тўғри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эришилган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натижаларга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боғлиқ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бўлиши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керак</a:t>
            </a:r>
            <a:r>
              <a:rPr lang="ru-RU" sz="1650" dirty="0">
                <a:latin typeface="Times New Roman" panose="02020603050405020304" pitchFamily="18" charset="0"/>
                <a:cs typeface="Times New Roman" panose="02020603050405020304" pitchFamily="18" charset="0"/>
              </a:rPr>
              <a:t>. Ушбу </a:t>
            </a:r>
            <a:r>
              <a:rPr lang="ru-RU" sz="1650" dirty="0" err="1">
                <a:latin typeface="Times New Roman" panose="02020603050405020304" pitchFamily="18" charset="0"/>
                <a:cs typeface="Times New Roman" panose="02020603050405020304" pitchFamily="18" charset="0"/>
              </a:rPr>
              <a:t>усулларнинг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камчиликларидан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бири</a:t>
            </a:r>
            <a:r>
              <a:rPr lang="ru-RU" sz="1650" dirty="0">
                <a:latin typeface="Times New Roman" panose="02020603050405020304" pitchFamily="18" charset="0"/>
                <a:cs typeface="Times New Roman" panose="02020603050405020304" pitchFamily="18" charset="0"/>
              </a:rPr>
              <a:t> интеллектуал </a:t>
            </a:r>
            <a:r>
              <a:rPr lang="ru-RU" sz="1650" dirty="0" err="1">
                <a:latin typeface="Times New Roman" panose="02020603050405020304" pitchFamily="18" charset="0"/>
                <a:cs typeface="Times New Roman" panose="02020603050405020304" pitchFamily="18" charset="0"/>
              </a:rPr>
              <a:t>касб</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эгалари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учун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натижаларга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эришиш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учун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жуда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узоқ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вақт</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талаб</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қилинадиган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ҳолатларда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стратегик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фаолиятни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амалга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оширишда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самарасиздир</a:t>
            </a:r>
            <a:r>
              <a:rPr lang="ru-RU" sz="1650"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r>
              <a:rPr lang="ru-RU" sz="1650" b="1" dirty="0">
                <a:latin typeface="Times New Roman" panose="02020603050405020304" pitchFamily="18" charset="0"/>
                <a:cs typeface="Times New Roman" panose="02020603050405020304" pitchFamily="18" charset="0"/>
              </a:rPr>
              <a:t>	4.Ижтимоий-психологик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усуллар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ходимларни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психологик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ахлоқий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ижтимоий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таъсир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кўрсатиш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орқали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самарали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ишлашга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ундашни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ўз</a:t>
            </a:r>
            <a:r>
              <a:rPr lang="ru-RU" sz="1650" dirty="0">
                <a:latin typeface="Times New Roman" panose="02020603050405020304" pitchFamily="18" charset="0"/>
                <a:cs typeface="Times New Roman" panose="02020603050405020304" pitchFamily="18" charset="0"/>
              </a:rPr>
              <a:t> ичига </a:t>
            </a:r>
            <a:r>
              <a:rPr lang="ru-RU" sz="1650" dirty="0" err="1">
                <a:latin typeface="Times New Roman" panose="02020603050405020304" pitchFamily="18" charset="0"/>
                <a:cs typeface="Times New Roman" panose="02020603050405020304" pitchFamily="18" charset="0"/>
              </a:rPr>
              <a:t>олади</a:t>
            </a:r>
            <a:r>
              <a:rPr lang="ru-RU" sz="1650" dirty="0">
                <a:latin typeface="Times New Roman" panose="02020603050405020304" pitchFamily="18" charset="0"/>
                <a:cs typeface="Times New Roman" panose="02020603050405020304" pitchFamily="18" charset="0"/>
              </a:rPr>
              <a:t>. Улар </a:t>
            </a:r>
            <a:r>
              <a:rPr lang="ru-RU" sz="1650" dirty="0" err="1">
                <a:latin typeface="Times New Roman" panose="02020603050405020304" pitchFamily="18" charset="0"/>
                <a:cs typeface="Times New Roman" panose="02020603050405020304" pitchFamily="18" charset="0"/>
              </a:rPr>
              <a:t>жамоада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қулай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маънавий-руҳий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муҳитни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яратиш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ходимлар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ўртасида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қулай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муносабатларни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ривожлантиришга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қаратилган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Бошқа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томондан</a:t>
            </a:r>
            <a:r>
              <a:rPr lang="ru-RU" sz="1650" dirty="0">
                <a:latin typeface="Times New Roman" panose="02020603050405020304" pitchFamily="18" charset="0"/>
                <a:cs typeface="Times New Roman" panose="02020603050405020304" pitchFamily="18" charset="0"/>
              </a:rPr>
              <a:t>, улар </a:t>
            </a:r>
            <a:r>
              <a:rPr lang="ru-RU" sz="1650" dirty="0" err="1">
                <a:latin typeface="Times New Roman" panose="02020603050405020304" pitchFamily="18" charset="0"/>
                <a:cs typeface="Times New Roman" panose="02020603050405020304" pitchFamily="18" charset="0"/>
              </a:rPr>
              <a:t>ҳар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бир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ходимнинг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шахсий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салоҳиятини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очиш</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учун</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зарурдир</a:t>
            </a:r>
            <a:r>
              <a:rPr lang="ru-RU" sz="1650" dirty="0">
                <a:latin typeface="Times New Roman" panose="02020603050405020304" pitchFamily="18" charset="0"/>
                <a:cs typeface="Times New Roman" panose="02020603050405020304" pitchFamily="18" charset="0"/>
              </a:rPr>
              <a:t>. Ушбу </a:t>
            </a:r>
            <a:r>
              <a:rPr lang="ru-RU" sz="1650" dirty="0" err="1">
                <a:latin typeface="Times New Roman" panose="02020603050405020304" pitchFamily="18" charset="0"/>
                <a:cs typeface="Times New Roman" panose="02020603050405020304" pitchFamily="18" charset="0"/>
              </a:rPr>
              <a:t>усуллар</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гуруҳининг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асосий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мақсади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ва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корхона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жамоасининг</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барча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аъзолари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мақсадларини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уйғунлаштиришга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хизмат</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қилади</a:t>
            </a:r>
            <a:r>
              <a:rPr lang="ru-RU" sz="165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716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7"/>
            <a:ext cx="8543925" cy="2168348"/>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2400" b="1" dirty="0">
                <a:latin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cs typeface="Times New Roman" panose="02020603050405020304" pitchFamily="18" charset="0"/>
              </a:rPr>
              <a:t>Хизматчиларнинг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лавозимлари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ишчилар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касблари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классификатори</a:t>
            </a:r>
            <a:r>
              <a:rPr lang="ru-RU" sz="2400" b="1" dirty="0">
                <a:latin typeface="Times New Roman" panose="02020603050405020304" pitchFamily="18" charset="0"/>
                <a:cs typeface="Times New Roman" panose="02020603050405020304" pitchFamily="18" charset="0"/>
              </a:rPr>
              <a:t> (ХАЛИКК-2020)”</a:t>
            </a:r>
            <a:r>
              <a:rPr lang="ru-RU" sz="2400" b="1" dirty="0" err="1">
                <a:latin typeface="Times New Roman" panose="02020603050405020304" pitchFamily="18" charset="0"/>
                <a:cs typeface="Times New Roman" panose="02020603050405020304" pitchFamily="18" charset="0"/>
              </a:rPr>
              <a:t>ходимларни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таснифловчи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ҳужжат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ҳисобланади</a:t>
            </a:r>
            <a:r>
              <a:rPr lang="ru-RU" sz="2400" b="1" dirty="0">
                <a:latin typeface="Times New Roman" panose="02020603050405020304" pitchFamily="18" charset="0"/>
                <a:cs typeface="Times New Roman" panose="02020603050405020304" pitchFamily="18" charset="0"/>
              </a:rPr>
              <a:t>.</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2634143"/>
            <a:ext cx="8543925" cy="3858731"/>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u-RU" sz="2400" dirty="0" err="1">
                <a:latin typeface="Times New Roman" panose="02020603050405020304" pitchFamily="18" charset="0"/>
                <a:cs typeface="Times New Roman" panose="02020603050405020304" pitchFamily="18" charset="0"/>
              </a:rPr>
              <a:t>Мазкур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ҳужжатдан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хизматчиларнинг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асосий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лавозимлари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ишчилар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касбларини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тизимлаштириш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ишчиларнинг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малака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разрядлари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диапазонини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хизматчиларнинг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лавозимлари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тоифаларини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белгилаш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шунингдек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таълимнинг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малака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даражасига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қўйиладиган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талабларни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аниқлаш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учун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фойдаланилади</a:t>
            </a:r>
            <a:r>
              <a:rPr lang="ru-RU" sz="2400" dirty="0">
                <a:latin typeface="Times New Roman" panose="02020603050405020304" pitchFamily="18" charset="0"/>
                <a:cs typeface="Times New Roman" panose="02020603050405020304" pitchFamily="18" charset="0"/>
              </a:rPr>
              <a:t>.</a:t>
            </a:r>
          </a:p>
          <a:p>
            <a:pPr marL="514350" indent="-514350" algn="just">
              <a:lnSpc>
                <a:spcPct val="100000"/>
              </a:lnSpc>
              <a:spcBef>
                <a:spcPts val="0"/>
              </a:spcBef>
              <a:buFont typeface="+mj-lt"/>
              <a:buAutoNum type="arabicPeriod"/>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38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AA4E20-3725-4F60-A456-21CAF9C620AD}"/>
              </a:ext>
            </a:extLst>
          </p:cNvPr>
          <p:cNvSpPr>
            <a:spLocks noGrp="1"/>
          </p:cNvSpPr>
          <p:nvPr>
            <p:ph type="title"/>
          </p:nvPr>
        </p:nvSpPr>
        <p:spPr>
          <a:xfrm>
            <a:off x="1824040" y="365126"/>
            <a:ext cx="8543925" cy="1941846"/>
          </a:xfrm>
          <a:solidFill>
            <a:schemeClr val="accent6">
              <a:lumMod val="20000"/>
              <a:lumOff val="80000"/>
            </a:schemeClr>
          </a:solidFill>
          <a:ln>
            <a:solidFill>
              <a:schemeClr val="accent1"/>
            </a:solidFill>
          </a:ln>
        </p:spPr>
        <p:txBody>
          <a:bodyPr>
            <a:noAutofit/>
          </a:bodyPr>
          <a:lstStyle/>
          <a:p>
            <a:pPr algn="ctr"/>
            <a:r>
              <a:rPr lang="ru-RU" sz="2800" b="1" dirty="0" err="1">
                <a:latin typeface="Times New Roman" panose="02020603050405020304" pitchFamily="18" charset="0"/>
                <a:cs typeface="Times New Roman" panose="02020603050405020304" pitchFamily="18" charset="0"/>
              </a:rPr>
              <a:t>Халқаро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меҳнат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ташкилотининг</a:t>
            </a:r>
            <a:r>
              <a:rPr lang="ru-RU" sz="2800" b="1" dirty="0">
                <a:latin typeface="Times New Roman" panose="02020603050405020304" pitchFamily="18" charset="0"/>
                <a:cs typeface="Times New Roman" panose="02020603050405020304" pitchFamily="18" charset="0"/>
              </a:rPr>
              <a:t> (ХМТ) </a:t>
            </a:r>
            <a:r>
              <a:rPr lang="ru-RU" sz="2800" b="1" dirty="0" err="1">
                <a:latin typeface="Times New Roman" panose="02020603050405020304" pitchFamily="18" charset="0"/>
                <a:cs typeface="Times New Roman" panose="02020603050405020304" pitchFamily="18" charset="0"/>
              </a:rPr>
              <a:t>расмий</a:t>
            </a:r>
            <a:r>
              <a:rPr lang="ru-RU" sz="2800" b="1" dirty="0">
                <a:latin typeface="Times New Roman" panose="02020603050405020304" pitchFamily="18" charset="0"/>
                <a:cs typeface="Times New Roman" panose="02020603050405020304" pitchFamily="18" charset="0"/>
              </a:rPr>
              <a:t> статистик </a:t>
            </a:r>
            <a:r>
              <a:rPr lang="ru-RU" sz="2800" b="1" dirty="0" err="1">
                <a:latin typeface="Times New Roman" panose="02020603050405020304" pitchFamily="18" charset="0"/>
                <a:cs typeface="Times New Roman" panose="02020603050405020304" pitchFamily="18" charset="0"/>
              </a:rPr>
              <a:t>маълумотларига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кўра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таснифлаш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шакли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тузилиши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учта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катта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гуруҳга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бўлишни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назарда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тутади</a:t>
            </a:r>
            <a:r>
              <a:rPr lang="ru-RU" sz="2800" b="1"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E99FB613-4B9D-47B1-816C-4AEEFCF15D5B}"/>
              </a:ext>
            </a:extLst>
          </p:cNvPr>
          <p:cNvSpPr>
            <a:spLocks noGrp="1"/>
          </p:cNvSpPr>
          <p:nvPr>
            <p:ph idx="1"/>
          </p:nvPr>
        </p:nvSpPr>
        <p:spPr>
          <a:xfrm>
            <a:off x="1688285" y="2785145"/>
            <a:ext cx="8984610" cy="3391818"/>
          </a:xfrm>
          <a:ln/>
        </p:spPr>
        <p:style>
          <a:lnRef idx="2">
            <a:schemeClr val="accent2"/>
          </a:lnRef>
          <a:fillRef idx="1">
            <a:schemeClr val="lt1"/>
          </a:fillRef>
          <a:effectRef idx="0">
            <a:schemeClr val="accent2"/>
          </a:effectRef>
          <a:fontRef idx="minor">
            <a:schemeClr val="dk1"/>
          </a:fontRef>
        </p:style>
        <p:txBody>
          <a:bodyPr>
            <a:normAutofit/>
          </a:bodyPr>
          <a:lstStyle/>
          <a:p>
            <a:pPr algn="just"/>
            <a:r>
              <a:rPr lang="uz-Cyrl-UZ" b="1" dirty="0">
                <a:latin typeface="Times New Roman" panose="02020603050405020304" pitchFamily="18" charset="0"/>
                <a:cs typeface="Times New Roman" panose="02020603050405020304" pitchFamily="18" charset="0"/>
              </a:rPr>
              <a:t>“Оқ ёқалилар” </a:t>
            </a:r>
            <a:r>
              <a:rPr lang="uz-Cyrl-UZ" dirty="0">
                <a:latin typeface="Times New Roman" panose="02020603050405020304" pitchFamily="18" charset="0"/>
                <a:cs typeface="Times New Roman" panose="02020603050405020304" pitchFamily="18" charset="0"/>
              </a:rPr>
              <a:t>– жисмоний бўлмаган шларга жалб этилган  ходимлар.</a:t>
            </a:r>
            <a:endParaRPr lang="ru-RU" dirty="0">
              <a:latin typeface="Times New Roman" panose="02020603050405020304" pitchFamily="18" charset="0"/>
              <a:cs typeface="Times New Roman" panose="02020603050405020304" pitchFamily="18" charset="0"/>
            </a:endParaRPr>
          </a:p>
          <a:p>
            <a:pPr algn="just"/>
            <a:r>
              <a:rPr lang="uz-Cyrl-UZ" b="1" dirty="0">
                <a:latin typeface="Times New Roman" panose="02020603050405020304" pitchFamily="18" charset="0"/>
                <a:cs typeface="Times New Roman" panose="02020603050405020304" pitchFamily="18" charset="0"/>
              </a:rPr>
              <a:t>“Мовий ёқалилар” </a:t>
            </a:r>
            <a:r>
              <a:rPr lang="uz-Cyrl-UZ" dirty="0">
                <a:latin typeface="Times New Roman" panose="02020603050405020304" pitchFamily="18" charset="0"/>
                <a:cs typeface="Times New Roman" panose="02020603050405020304" pitchFamily="18" charset="0"/>
              </a:rPr>
              <a:t>ишчилар турли касб ва малака даражасидаги ишчилар.</a:t>
            </a:r>
            <a:endParaRPr lang="ru-RU" dirty="0">
              <a:latin typeface="Times New Roman" panose="02020603050405020304" pitchFamily="18" charset="0"/>
              <a:cs typeface="Times New Roman" panose="02020603050405020304" pitchFamily="18" charset="0"/>
            </a:endParaRPr>
          </a:p>
          <a:p>
            <a:pPr algn="just"/>
            <a:r>
              <a:rPr lang="uz-Cyrl-UZ" b="1" dirty="0">
                <a:latin typeface="Times New Roman" panose="02020603050405020304" pitchFamily="18" charset="0"/>
                <a:cs typeface="Times New Roman" panose="02020603050405020304" pitchFamily="18" charset="0"/>
              </a:rPr>
              <a:t>"Кулранг ёқалилар" </a:t>
            </a:r>
            <a:r>
              <a:rPr lang="uz-Cyrl-UZ" dirty="0">
                <a:latin typeface="Times New Roman" panose="02020603050405020304" pitchFamily="18" charset="0"/>
                <a:cs typeface="Times New Roman" panose="02020603050405020304" pitchFamily="18" charset="0"/>
              </a:rPr>
              <a:t>- хизмат кўрсатувчи ходимлар.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74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28416"/>
          </a:xfrm>
        </p:spPr>
        <p:style>
          <a:lnRef idx="1">
            <a:schemeClr val="accent5"/>
          </a:lnRef>
          <a:fillRef idx="2">
            <a:schemeClr val="accent5"/>
          </a:fillRef>
          <a:effectRef idx="1">
            <a:schemeClr val="accent5"/>
          </a:effectRef>
          <a:fontRef idx="minor">
            <a:schemeClr val="dk1"/>
          </a:fontRef>
        </p:style>
        <p:txBody>
          <a:bodyPr/>
          <a:lstStyle/>
          <a:p>
            <a:pPr algn="ctr"/>
            <a:r>
              <a:rPr lang="uz-Cyrl-UZ" b="1" dirty="0">
                <a:latin typeface="Times New Roman" panose="02020603050405020304" pitchFamily="18" charset="0"/>
                <a:cs typeface="Times New Roman" panose="02020603050405020304" pitchFamily="18" charset="0"/>
              </a:rPr>
              <a:t>РЕЖА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6">
              <a:lumMod val="20000"/>
              <a:lumOff val="80000"/>
            </a:schemeClr>
          </a:solidFill>
        </p:spPr>
        <p:txBody>
          <a:bodyPr/>
          <a:lstStyle/>
          <a:p>
            <a:pPr marL="514350" indent="-514350">
              <a:buFont typeface="+mj-lt"/>
              <a:buAutoNum type="arabicPeriod"/>
            </a:pPr>
            <a:r>
              <a:rPr lang="ru-RU" b="1" dirty="0" err="1">
                <a:latin typeface="Times New Roman" panose="02020603050405020304" pitchFamily="18" charset="0"/>
                <a:cs typeface="Times New Roman" panose="02020603050405020304" pitchFamily="18" charset="0"/>
              </a:rPr>
              <a:t>Инсон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ресурсларини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бошқаришнинг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асосий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тушунчалари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концепциялари</a:t>
            </a:r>
            <a:endParaRPr lang="uz-Cyrl-UZ"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uz-Cyrl-UZ" b="1" dirty="0">
                <a:latin typeface="Times New Roman" panose="02020603050405020304" pitchFamily="18" charset="0"/>
                <a:cs typeface="Times New Roman" panose="02020603050405020304" pitchFamily="18" charset="0"/>
              </a:rPr>
              <a:t>Инсонресурсларини бошқариш -менежментнинг бир қисми сифатида</a:t>
            </a:r>
          </a:p>
          <a:p>
            <a:pPr marL="514350" indent="-514350">
              <a:buFont typeface="+mj-lt"/>
              <a:buAutoNum type="arabicPeriod"/>
            </a:pPr>
            <a:r>
              <a:rPr lang="uz-Cyrl-UZ" b="1" dirty="0">
                <a:latin typeface="Times New Roman" panose="02020603050405020304" pitchFamily="18" charset="0"/>
                <a:cs typeface="Times New Roman" panose="02020603050405020304" pitchFamily="18" charset="0"/>
              </a:rPr>
              <a:t>Инсон ресурсларини бошқаришнинг мақсад ва вазифалари, усуллари</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Инсон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ресурсларини</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бошқариш</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тизими</a:t>
            </a:r>
            <a:endParaRPr lang="ru-RU"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Инсон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ресурслари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таркиби</a:t>
            </a:r>
            <a:endParaRPr lang="ru-RU"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u-RU" b="1" dirty="0" err="1">
                <a:latin typeface="Times New Roman" panose="02020603050405020304" pitchFamily="18" charset="0"/>
                <a:cs typeface="Times New Roman" panose="02020603050405020304" pitchFamily="18" charset="0"/>
              </a:rPr>
              <a:t>Корхонада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кадрлар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сиёсати</a:t>
            </a:r>
            <a:endParaRPr lang="ru-RU" dirty="0"/>
          </a:p>
          <a:p>
            <a:pPr marL="514350" indent="-514350">
              <a:buFont typeface="+mj-lt"/>
              <a:buAutoNum type="arabicPeriod"/>
            </a:pPr>
            <a:endParaRPr lang="ru-RU" dirty="0"/>
          </a:p>
        </p:txBody>
      </p:sp>
    </p:spTree>
    <p:extLst>
      <p:ext uri="{BB962C8B-B14F-4D97-AF65-F5344CB8AC3E}">
        <p14:creationId xmlns:p14="http://schemas.microsoft.com/office/powerpoint/2010/main" val="388962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AA4E20-3725-4F60-A456-21CAF9C620AD}"/>
              </a:ext>
            </a:extLst>
          </p:cNvPr>
          <p:cNvSpPr>
            <a:spLocks noGrp="1"/>
          </p:cNvSpPr>
          <p:nvPr>
            <p:ph type="title"/>
          </p:nvPr>
        </p:nvSpPr>
        <p:spPr>
          <a:xfrm>
            <a:off x="1824040" y="365126"/>
            <a:ext cx="8543925" cy="1941846"/>
          </a:xfrm>
          <a:solidFill>
            <a:schemeClr val="accent6">
              <a:lumMod val="20000"/>
              <a:lumOff val="80000"/>
            </a:schemeClr>
          </a:solidFill>
          <a:ln>
            <a:solidFill>
              <a:schemeClr val="accent1"/>
            </a:solidFill>
          </a:ln>
        </p:spPr>
        <p:txBody>
          <a:bodyPr>
            <a:noAutofit/>
          </a:bodyPr>
          <a:lstStyle/>
          <a:p>
            <a:pPr algn="ctr"/>
            <a:r>
              <a:rPr lang="ru-RU" sz="2800" b="1" dirty="0" err="1">
                <a:latin typeface="Times New Roman" panose="02020603050405020304" pitchFamily="18" charset="0"/>
                <a:cs typeface="Times New Roman" panose="02020603050405020304" pitchFamily="18" charset="0"/>
              </a:rPr>
              <a:t>Саноати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ривожланган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мамлакатлар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ташкилотларида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бошқарув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қуйидагича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таснифланади</a:t>
            </a:r>
            <a:r>
              <a:rPr lang="ru-RU" sz="2800" b="1"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E99FB613-4B9D-47B1-816C-4AEEFCF15D5B}"/>
              </a:ext>
            </a:extLst>
          </p:cNvPr>
          <p:cNvSpPr>
            <a:spLocks noGrp="1"/>
          </p:cNvSpPr>
          <p:nvPr>
            <p:ph idx="1"/>
          </p:nvPr>
        </p:nvSpPr>
        <p:spPr>
          <a:xfrm>
            <a:off x="1688285" y="2785145"/>
            <a:ext cx="8984610" cy="3391818"/>
          </a:xfrm>
          <a:ln/>
        </p:spPr>
        <p:style>
          <a:lnRef idx="2">
            <a:schemeClr val="accent2"/>
          </a:lnRef>
          <a:fillRef idx="1">
            <a:schemeClr val="lt1"/>
          </a:fillRef>
          <a:effectRef idx="0">
            <a:schemeClr val="accent2"/>
          </a:effectRef>
          <a:fontRef idx="minor">
            <a:schemeClr val="dk1"/>
          </a:fontRef>
        </p:style>
        <p:txBody>
          <a:bodyPr>
            <a:normAutofit/>
          </a:bodyPr>
          <a:lstStyle/>
          <a:p>
            <a:r>
              <a:rPr lang="uz-Cyrl-UZ" sz="3600" b="1" i="1" dirty="0">
                <a:latin typeface="Times New Roman" panose="02020603050405020304" pitchFamily="18" charset="0"/>
                <a:cs typeface="Times New Roman" panose="02020603050405020304" pitchFamily="18" charset="0"/>
              </a:rPr>
              <a:t>tор management</a:t>
            </a:r>
            <a:r>
              <a:rPr lang="uz-Cyrl-UZ" sz="3600" dirty="0">
                <a:latin typeface="Times New Roman" panose="02020603050405020304" pitchFamily="18" charset="0"/>
                <a:cs typeface="Times New Roman" panose="02020603050405020304" pitchFamily="18" charset="0"/>
              </a:rPr>
              <a:t>  - юқори бўғин;</a:t>
            </a:r>
            <a:endParaRPr lang="ru-RU" sz="3600" dirty="0">
              <a:latin typeface="Times New Roman" panose="02020603050405020304" pitchFamily="18" charset="0"/>
              <a:cs typeface="Times New Roman" panose="02020603050405020304" pitchFamily="18" charset="0"/>
            </a:endParaRPr>
          </a:p>
          <a:p>
            <a:r>
              <a:rPr lang="uz-Cyrl-UZ" sz="3600" b="1" i="1" dirty="0">
                <a:latin typeface="Times New Roman" panose="02020603050405020304" pitchFamily="18" charset="0"/>
                <a:cs typeface="Times New Roman" panose="02020603050405020304" pitchFamily="18" charset="0"/>
              </a:rPr>
              <a:t>middle management</a:t>
            </a:r>
            <a:r>
              <a:rPr lang="uz-Cyrl-UZ" sz="3600" dirty="0">
                <a:latin typeface="Times New Roman" panose="02020603050405020304" pitchFamily="18" charset="0"/>
                <a:cs typeface="Times New Roman" panose="02020603050405020304" pitchFamily="18" charset="0"/>
              </a:rPr>
              <a:t>  - ўрта бўғин;</a:t>
            </a:r>
            <a:endParaRPr lang="ru-RU" sz="3600" dirty="0">
              <a:latin typeface="Times New Roman" panose="02020603050405020304" pitchFamily="18" charset="0"/>
              <a:cs typeface="Times New Roman" panose="02020603050405020304" pitchFamily="18" charset="0"/>
            </a:endParaRPr>
          </a:p>
          <a:p>
            <a:r>
              <a:rPr lang="uz-Cyrl-UZ" sz="3600" b="1" i="1" dirty="0">
                <a:latin typeface="Times New Roman" panose="02020603050405020304" pitchFamily="18" charset="0"/>
                <a:cs typeface="Times New Roman" panose="02020603050405020304" pitchFamily="18" charset="0"/>
              </a:rPr>
              <a:t>loxcer management</a:t>
            </a:r>
            <a:r>
              <a:rPr lang="uz-Cyrl-UZ" sz="3600" dirty="0">
                <a:latin typeface="Times New Roman" panose="02020603050405020304" pitchFamily="18" charset="0"/>
                <a:cs typeface="Times New Roman" panose="02020603050405020304" pitchFamily="18" charset="0"/>
              </a:rPr>
              <a:t>  - қуйи бўғин.</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92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C9EC20A7-269F-4278-92EF-D4AF8F39EB4D}"/>
              </a:ext>
            </a:extLst>
          </p:cNvPr>
          <p:cNvGrpSpPr/>
          <p:nvPr/>
        </p:nvGrpSpPr>
        <p:grpSpPr>
          <a:xfrm>
            <a:off x="1814120" y="562063"/>
            <a:ext cx="8883941" cy="5662569"/>
            <a:chOff x="0" y="0"/>
            <a:chExt cx="6638842" cy="2639833"/>
          </a:xfrm>
          <a:solidFill>
            <a:srgbClr val="CCFFFF"/>
          </a:solidFill>
        </p:grpSpPr>
        <p:sp>
          <p:nvSpPr>
            <p:cNvPr id="5" name="Прямоугольник 4">
              <a:extLst>
                <a:ext uri="{FF2B5EF4-FFF2-40B4-BE49-F238E27FC236}">
                  <a16:creationId xmlns:a16="http://schemas.microsoft.com/office/drawing/2014/main" id="{7BA086B1-F175-4929-A3F5-1DCE04CB3676}"/>
                </a:ext>
              </a:extLst>
            </p:cNvPr>
            <p:cNvSpPr/>
            <p:nvPr/>
          </p:nvSpPr>
          <p:spPr>
            <a:xfrm>
              <a:off x="2361537" y="0"/>
              <a:ext cx="1900362" cy="389614"/>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Ходимлар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0B710CC5-EAD4-44D6-B380-DEFB54F81816}"/>
                </a:ext>
              </a:extLst>
            </p:cNvPr>
            <p:cNvSpPr/>
            <p:nvPr/>
          </p:nvSpPr>
          <p:spPr>
            <a:xfrm>
              <a:off x="254441" y="739472"/>
              <a:ext cx="2377440" cy="580445"/>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Ишлаб чиқариш ходимлари</a:t>
              </a: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(ишчилар)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11FCDBFA-08B7-41A5-B1F5-5A339DBB516D}"/>
                </a:ext>
              </a:extLst>
            </p:cNvPr>
            <p:cNvSpPr/>
            <p:nvPr/>
          </p:nvSpPr>
          <p:spPr>
            <a:xfrm>
              <a:off x="4047213" y="739472"/>
              <a:ext cx="2377882" cy="540688"/>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Бошқарув ходимлари (хизматчилар)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34BA511D-F90E-4FA5-BEAE-86497BA96A1A}"/>
                </a:ext>
              </a:extLst>
            </p:cNvPr>
            <p:cNvSpPr/>
            <p:nvPr/>
          </p:nvSpPr>
          <p:spPr>
            <a:xfrm>
              <a:off x="0" y="1566407"/>
              <a:ext cx="1566407" cy="469127"/>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Асосий ходимлар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81BAD4E0-00FE-4A8F-A507-F66BEDFEE9F8}"/>
                </a:ext>
              </a:extLst>
            </p:cNvPr>
            <p:cNvSpPr/>
            <p:nvPr/>
          </p:nvSpPr>
          <p:spPr>
            <a:xfrm>
              <a:off x="1669773" y="1558456"/>
              <a:ext cx="1565910" cy="469127"/>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Ёрдамчи ходимлар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CFBCD6A6-97ED-4AFE-AC44-C82084177462}"/>
                </a:ext>
              </a:extLst>
            </p:cNvPr>
            <p:cNvSpPr/>
            <p:nvPr/>
          </p:nvSpPr>
          <p:spPr>
            <a:xfrm>
              <a:off x="3379304" y="1558456"/>
              <a:ext cx="1565910" cy="469127"/>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Раҳбарлар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EDE0812B-CA3E-4555-9BCD-CA4D66D0F2DB}"/>
                </a:ext>
              </a:extLst>
            </p:cNvPr>
            <p:cNvSpPr/>
            <p:nvPr/>
          </p:nvSpPr>
          <p:spPr>
            <a:xfrm>
              <a:off x="5072932" y="1558456"/>
              <a:ext cx="1565910" cy="469127"/>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Мутахассислар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Прямая соединительная линия 11">
              <a:extLst>
                <a:ext uri="{FF2B5EF4-FFF2-40B4-BE49-F238E27FC236}">
                  <a16:creationId xmlns:a16="http://schemas.microsoft.com/office/drawing/2014/main" id="{503E51AF-2742-4406-85E2-E5A25338CA06}"/>
                </a:ext>
              </a:extLst>
            </p:cNvPr>
            <p:cNvCxnSpPr/>
            <p:nvPr/>
          </p:nvCxnSpPr>
          <p:spPr>
            <a:xfrm flipH="1">
              <a:off x="1375575" y="389614"/>
              <a:ext cx="1884459" cy="341962"/>
            </a:xfrm>
            <a:prstGeom prst="line">
              <a:avLst/>
            </a:prstGeom>
            <a:grpFill/>
            <a:ln w="6350" cap="flat" cmpd="sng" algn="ctr">
              <a:solidFill>
                <a:sysClr val="windowText" lastClr="000000"/>
              </a:solidFill>
              <a:prstDash val="solid"/>
              <a:miter lim="800000"/>
            </a:ln>
            <a:effectLst/>
          </p:spPr>
        </p:cxnSp>
        <p:cxnSp>
          <p:nvCxnSpPr>
            <p:cNvPr id="13" name="Прямая соединительная линия 12">
              <a:extLst>
                <a:ext uri="{FF2B5EF4-FFF2-40B4-BE49-F238E27FC236}">
                  <a16:creationId xmlns:a16="http://schemas.microsoft.com/office/drawing/2014/main" id="{001657E6-22D4-4981-B5F2-97D52C81D04C}"/>
                </a:ext>
              </a:extLst>
            </p:cNvPr>
            <p:cNvCxnSpPr/>
            <p:nvPr/>
          </p:nvCxnSpPr>
          <p:spPr>
            <a:xfrm>
              <a:off x="3315693" y="397566"/>
              <a:ext cx="2138460" cy="333043"/>
            </a:xfrm>
            <a:prstGeom prst="line">
              <a:avLst/>
            </a:prstGeom>
            <a:grpFill/>
            <a:ln w="6350" cap="flat" cmpd="sng" algn="ctr">
              <a:solidFill>
                <a:sysClr val="windowText" lastClr="000000"/>
              </a:solidFill>
              <a:prstDash val="solid"/>
              <a:miter lim="800000"/>
            </a:ln>
            <a:effectLst/>
          </p:spPr>
        </p:cxnSp>
        <p:cxnSp>
          <p:nvCxnSpPr>
            <p:cNvPr id="14" name="Прямая соединительная линия 13">
              <a:extLst>
                <a:ext uri="{FF2B5EF4-FFF2-40B4-BE49-F238E27FC236}">
                  <a16:creationId xmlns:a16="http://schemas.microsoft.com/office/drawing/2014/main" id="{DBFD4C08-C67A-4A8E-9DB6-8931AE6B426E}"/>
                </a:ext>
              </a:extLst>
            </p:cNvPr>
            <p:cNvCxnSpPr/>
            <p:nvPr/>
          </p:nvCxnSpPr>
          <p:spPr>
            <a:xfrm flipH="1">
              <a:off x="644055" y="1319917"/>
              <a:ext cx="699301" cy="238539"/>
            </a:xfrm>
            <a:prstGeom prst="line">
              <a:avLst/>
            </a:prstGeom>
            <a:grpFill/>
            <a:ln w="6350" cap="flat" cmpd="sng" algn="ctr">
              <a:solidFill>
                <a:sysClr val="windowText" lastClr="000000"/>
              </a:solidFill>
              <a:prstDash val="solid"/>
              <a:miter lim="800000"/>
            </a:ln>
            <a:effectLst/>
          </p:spPr>
        </p:cxnSp>
        <p:cxnSp>
          <p:nvCxnSpPr>
            <p:cNvPr id="15" name="Прямая соединительная линия 14">
              <a:extLst>
                <a:ext uri="{FF2B5EF4-FFF2-40B4-BE49-F238E27FC236}">
                  <a16:creationId xmlns:a16="http://schemas.microsoft.com/office/drawing/2014/main" id="{353F6DB5-3F73-49EF-AB9C-DA871AD75923}"/>
                </a:ext>
              </a:extLst>
            </p:cNvPr>
            <p:cNvCxnSpPr/>
            <p:nvPr/>
          </p:nvCxnSpPr>
          <p:spPr>
            <a:xfrm flipH="1" flipV="1">
              <a:off x="1383526" y="1319917"/>
              <a:ext cx="1144988" cy="238539"/>
            </a:xfrm>
            <a:prstGeom prst="line">
              <a:avLst/>
            </a:prstGeom>
            <a:grpFill/>
            <a:ln w="6350" cap="flat" cmpd="sng" algn="ctr">
              <a:solidFill>
                <a:sysClr val="windowText" lastClr="000000"/>
              </a:solidFill>
              <a:prstDash val="solid"/>
              <a:miter lim="800000"/>
            </a:ln>
            <a:effectLst/>
          </p:spPr>
        </p:cxnSp>
        <p:cxnSp>
          <p:nvCxnSpPr>
            <p:cNvPr id="16" name="Прямая соединительная линия 15">
              <a:extLst>
                <a:ext uri="{FF2B5EF4-FFF2-40B4-BE49-F238E27FC236}">
                  <a16:creationId xmlns:a16="http://schemas.microsoft.com/office/drawing/2014/main" id="{74D07187-0931-412C-BC20-F857B04FBD22}"/>
                </a:ext>
              </a:extLst>
            </p:cNvPr>
            <p:cNvCxnSpPr/>
            <p:nvPr/>
          </p:nvCxnSpPr>
          <p:spPr>
            <a:xfrm flipH="1">
              <a:off x="4142629" y="1280160"/>
              <a:ext cx="1080770" cy="277826"/>
            </a:xfrm>
            <a:prstGeom prst="line">
              <a:avLst/>
            </a:prstGeom>
            <a:grpFill/>
            <a:ln w="6350" cap="flat" cmpd="sng" algn="ctr">
              <a:solidFill>
                <a:sysClr val="windowText" lastClr="000000"/>
              </a:solidFill>
              <a:prstDash val="solid"/>
              <a:miter lim="800000"/>
            </a:ln>
            <a:effectLst/>
          </p:spPr>
        </p:cxnSp>
        <p:cxnSp>
          <p:nvCxnSpPr>
            <p:cNvPr id="17" name="Прямая соединительная линия 16">
              <a:extLst>
                <a:ext uri="{FF2B5EF4-FFF2-40B4-BE49-F238E27FC236}">
                  <a16:creationId xmlns:a16="http://schemas.microsoft.com/office/drawing/2014/main" id="{422BF5C4-DA72-40BC-96DA-6DB47631CE08}"/>
                </a:ext>
              </a:extLst>
            </p:cNvPr>
            <p:cNvCxnSpPr/>
            <p:nvPr/>
          </p:nvCxnSpPr>
          <p:spPr>
            <a:xfrm flipH="1" flipV="1">
              <a:off x="5231958" y="1280160"/>
              <a:ext cx="1009815" cy="278599"/>
            </a:xfrm>
            <a:prstGeom prst="line">
              <a:avLst/>
            </a:prstGeom>
            <a:grpFill/>
            <a:ln w="6350" cap="flat" cmpd="sng" algn="ctr">
              <a:solidFill>
                <a:sysClr val="windowText" lastClr="000000"/>
              </a:solidFill>
              <a:prstDash val="solid"/>
              <a:miter lim="800000"/>
            </a:ln>
            <a:effectLst/>
          </p:spPr>
        </p:cxnSp>
        <p:sp>
          <p:nvSpPr>
            <p:cNvPr id="18" name="Прямоугольник 17">
              <a:extLst>
                <a:ext uri="{FF2B5EF4-FFF2-40B4-BE49-F238E27FC236}">
                  <a16:creationId xmlns:a16="http://schemas.microsoft.com/office/drawing/2014/main" id="{F5BB6ABC-0F53-47B3-BFE4-D0ED1289C04D}"/>
                </a:ext>
              </a:extLst>
            </p:cNvPr>
            <p:cNvSpPr/>
            <p:nvPr/>
          </p:nvSpPr>
          <p:spPr>
            <a:xfrm>
              <a:off x="2266121" y="2170706"/>
              <a:ext cx="2075788" cy="469127"/>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Хизмат кўрсатувчи ходимлар</a:t>
              </a:r>
              <a:endParaRPr lang="ru-RU" b="1">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Прямая соединительная линия 18">
              <a:extLst>
                <a:ext uri="{FF2B5EF4-FFF2-40B4-BE49-F238E27FC236}">
                  <a16:creationId xmlns:a16="http://schemas.microsoft.com/office/drawing/2014/main" id="{AD0A1E80-A9CC-4DEC-BB7D-A5357CB981ED}"/>
                </a:ext>
              </a:extLst>
            </p:cNvPr>
            <p:cNvCxnSpPr/>
            <p:nvPr/>
          </p:nvCxnSpPr>
          <p:spPr>
            <a:xfrm>
              <a:off x="3291840" y="397566"/>
              <a:ext cx="15902" cy="1773140"/>
            </a:xfrm>
            <a:prstGeom prst="line">
              <a:avLst/>
            </a:prstGeom>
            <a:grpFill/>
            <a:ln w="63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103684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9E84E-F9AE-45F5-8C74-F06B681F2A07}"/>
              </a:ext>
            </a:extLst>
          </p:cNvPr>
          <p:cNvSpPr>
            <a:spLocks noGrp="1"/>
          </p:cNvSpPr>
          <p:nvPr>
            <p:ph type="title"/>
          </p:nvPr>
        </p:nvSpPr>
        <p:spPr>
          <a:xfrm>
            <a:off x="1824038" y="926984"/>
            <a:ext cx="8543925" cy="2072081"/>
          </a:xfrm>
          <a:solidFill>
            <a:schemeClr val="accent6">
              <a:lumMod val="20000"/>
              <a:lumOff val="80000"/>
            </a:schemeClr>
          </a:solidFill>
          <a:ln>
            <a:solidFill>
              <a:schemeClr val="accent1"/>
            </a:solidFill>
          </a:ln>
        </p:spPr>
        <p:txBody>
          <a:bodyPr>
            <a:noAutofit/>
          </a:bodyPr>
          <a:lstStyle/>
          <a:p>
            <a:pPr algn="just"/>
            <a:r>
              <a:rPr lang="ru-RU" sz="2800" b="1" dirty="0" err="1">
                <a:latin typeface="Times New Roman" panose="02020603050405020304" pitchFamily="18" charset="0"/>
                <a:cs typeface="Times New Roman" panose="02020603050405020304" pitchFamily="18" charset="0"/>
              </a:rPr>
              <a:t>Инсон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ресурсларини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бошқаришнинг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асосий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мақсади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корхонани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зарур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малака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тажрибага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бўлган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билан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этарли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даражада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таъминлаш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ходимлардан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оқилона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фойдаланиш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меҳнат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унумдорлиги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даражасини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оширишдир</a:t>
            </a:r>
            <a:r>
              <a:rPr lang="ru-RU" sz="2800" b="1"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F8CF94E3-A26F-415A-A9FC-533A4416E973}"/>
              </a:ext>
            </a:extLst>
          </p:cNvPr>
          <p:cNvSpPr>
            <a:spLocks noGrp="1"/>
          </p:cNvSpPr>
          <p:nvPr>
            <p:ph idx="1"/>
          </p:nvPr>
        </p:nvSpPr>
        <p:spPr>
          <a:xfrm>
            <a:off x="1824038" y="3716323"/>
            <a:ext cx="9018165" cy="274320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ru-RU" b="1" dirty="0" err="1">
                <a:latin typeface="Times New Roman" panose="02020603050405020304" pitchFamily="18" charset="0"/>
                <a:cs typeface="Times New Roman" panose="02020603050405020304" pitchFamily="18" charset="0"/>
              </a:rPr>
              <a:t>Ходимларни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самарали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бошқариш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ишлаб</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чиқариш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ҳажми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унинг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самарадорлигини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оширишга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ишлаб</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чиқарилган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маҳсулот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таннархини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пасайтиришга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фойда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миқдорини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оширишга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ёрдам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беради</a:t>
            </a:r>
            <a:r>
              <a:rPr lang="ru-RU" b="1" dirty="0">
                <a:latin typeface="Times New Roman" panose="02020603050405020304" pitchFamily="18" charset="0"/>
                <a:cs typeface="Times New Roman" panose="02020603050405020304" pitchFamily="18" charset="0"/>
              </a:rPr>
              <a:t>.</a:t>
            </a:r>
          </a:p>
          <a:p>
            <a:pPr algn="just"/>
            <a:endParaRPr lang="ru-RU" b="1"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6104EE7B-73AD-4065-8679-4863CA6D3529}"/>
              </a:ext>
            </a:extLst>
          </p:cNvPr>
          <p:cNvSpPr/>
          <p:nvPr/>
        </p:nvSpPr>
        <p:spPr>
          <a:xfrm>
            <a:off x="5379832" y="167779"/>
            <a:ext cx="196263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dirty="0">
                <a:solidFill>
                  <a:prstClr val="black"/>
                </a:solidFill>
                <a:latin typeface="Times New Roman" panose="02020603050405020304" pitchFamily="18" charset="0"/>
                <a:ea typeface="+mj-ea"/>
                <a:cs typeface="Times New Roman" panose="02020603050405020304" pitchFamily="18" charset="0"/>
              </a:rPr>
              <a:t>МАҚСАД</a:t>
            </a:r>
            <a:endParaRPr lang="ru-RU" dirty="0"/>
          </a:p>
        </p:txBody>
      </p:sp>
      <p:sp>
        <p:nvSpPr>
          <p:cNvPr id="5" name="Прямоугольник 4">
            <a:extLst>
              <a:ext uri="{FF2B5EF4-FFF2-40B4-BE49-F238E27FC236}">
                <a16:creationId xmlns:a16="http://schemas.microsoft.com/office/drawing/2014/main" id="{81EE15E1-03F8-4869-894D-96764768FA2B}"/>
              </a:ext>
            </a:extLst>
          </p:cNvPr>
          <p:cNvSpPr/>
          <p:nvPr/>
        </p:nvSpPr>
        <p:spPr>
          <a:xfrm>
            <a:off x="5351803" y="3096083"/>
            <a:ext cx="196263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dirty="0">
                <a:solidFill>
                  <a:prstClr val="black"/>
                </a:solidFill>
                <a:latin typeface="Times New Roman" panose="02020603050405020304" pitchFamily="18" charset="0"/>
                <a:ea typeface="+mj-ea"/>
                <a:cs typeface="Times New Roman" panose="02020603050405020304" pitchFamily="18" charset="0"/>
              </a:rPr>
              <a:t>НАТИЖА</a:t>
            </a:r>
            <a:endParaRPr lang="ru-RU" dirty="0"/>
          </a:p>
        </p:txBody>
      </p:sp>
    </p:spTree>
    <p:extLst>
      <p:ext uri="{BB962C8B-B14F-4D97-AF65-F5344CB8AC3E}">
        <p14:creationId xmlns:p14="http://schemas.microsoft.com/office/powerpoint/2010/main" val="212739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9E84E-F9AE-45F5-8C74-F06B681F2A07}"/>
              </a:ext>
            </a:extLst>
          </p:cNvPr>
          <p:cNvSpPr>
            <a:spLocks noGrp="1"/>
          </p:cNvSpPr>
          <p:nvPr>
            <p:ph type="title"/>
          </p:nvPr>
        </p:nvSpPr>
        <p:spPr>
          <a:xfrm>
            <a:off x="1824038" y="88290"/>
            <a:ext cx="8543925" cy="1111336"/>
          </a:xfrm>
          <a:solidFill>
            <a:schemeClr val="accent1">
              <a:lumMod val="20000"/>
              <a:lumOff val="80000"/>
            </a:schemeClr>
          </a:solidFill>
          <a:ln>
            <a:solidFill>
              <a:schemeClr val="accent1"/>
            </a:solidFill>
          </a:ln>
        </p:spPr>
        <p:txBody>
          <a:bodyPr>
            <a:noAutofit/>
          </a:bodyPr>
          <a:lstStyle/>
          <a:p>
            <a:pPr algn="ctr"/>
            <a:r>
              <a:rPr lang="ru-RU" sz="2800" b="1" dirty="0" err="1">
                <a:latin typeface="Times New Roman" panose="02020603050405020304" pitchFamily="18" charset="0"/>
                <a:cs typeface="Times New Roman" panose="02020603050405020304" pitchFamily="18" charset="0"/>
              </a:rPr>
              <a:t>Инсон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ресурсларидан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фойдаланиш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самарадорлигининг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асосий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кўрсаткичлари</a:t>
            </a:r>
            <a:r>
              <a:rPr lang="ru-RU" sz="2800" b="1" dirty="0">
                <a:latin typeface="Times New Roman" panose="02020603050405020304" pitchFamily="18" charset="0"/>
                <a:cs typeface="Times New Roman" panose="02020603050405020304" pitchFamily="18" charset="0"/>
              </a:rPr>
              <a:t>:</a:t>
            </a:r>
            <a:endParaRPr lang="uz-Cyrl-UZ"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8CF94E3-A26F-415A-A9FC-533A4416E973}"/>
              </a:ext>
            </a:extLst>
          </p:cNvPr>
          <p:cNvSpPr>
            <a:spLocks noGrp="1"/>
          </p:cNvSpPr>
          <p:nvPr>
            <p:ph idx="1"/>
          </p:nvPr>
        </p:nvSpPr>
        <p:spPr>
          <a:xfrm>
            <a:off x="1327558" y="1342240"/>
            <a:ext cx="9529892" cy="5410693"/>
          </a:xfrm>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20000"/>
              </a:lnSpc>
            </a:pPr>
            <a:r>
              <a:rPr lang="uz-Cyrl-UZ" sz="2400" b="1" dirty="0">
                <a:latin typeface="Times New Roman" panose="02020603050405020304" pitchFamily="18" charset="0"/>
                <a:cs typeface="Times New Roman" panose="02020603050405020304" pitchFamily="18" charset="0"/>
              </a:rPr>
              <a:t>меҳнат унумдорлиги;</a:t>
            </a:r>
          </a:p>
          <a:p>
            <a:pPr algn="just">
              <a:lnSpc>
                <a:spcPct val="120000"/>
              </a:lnSpc>
            </a:pPr>
            <a:r>
              <a:rPr lang="uz-Cyrl-UZ" sz="2400" b="1" dirty="0">
                <a:latin typeface="Times New Roman" panose="02020603050405020304" pitchFamily="18" charset="0"/>
                <a:cs typeface="Times New Roman" panose="02020603050405020304" pitchFamily="18" charset="0"/>
              </a:rPr>
              <a:t>бир бошқарув ходимига тўғри келадиган операцион ишчилар сони;</a:t>
            </a:r>
          </a:p>
          <a:p>
            <a:pPr algn="just">
              <a:lnSpc>
                <a:spcPct val="120000"/>
              </a:lnSpc>
            </a:pPr>
            <a:r>
              <a:rPr lang="uz-Cyrl-UZ" sz="2400" b="1" dirty="0">
                <a:latin typeface="Times New Roman" panose="02020603050405020304" pitchFamily="18" charset="0"/>
                <a:cs typeface="Times New Roman" panose="02020603050405020304" pitchFamily="18" charset="0"/>
              </a:rPr>
              <a:t>меҳнат харажатларининг умумий харажатлардаги улуши;</a:t>
            </a:r>
          </a:p>
          <a:p>
            <a:pPr algn="just">
              <a:lnSpc>
                <a:spcPct val="120000"/>
              </a:lnSpc>
            </a:pPr>
            <a:r>
              <a:rPr lang="uz-Cyrl-UZ" sz="2400" b="1" dirty="0">
                <a:latin typeface="Times New Roman" panose="02020603050405020304" pitchFamily="18" charset="0"/>
                <a:cs typeface="Times New Roman" panose="02020603050405020304" pitchFamily="18" charset="0"/>
              </a:rPr>
              <a:t>меҳнат унумдорлиги ва ўртача иш ҳақининг ўсиш суръати;</a:t>
            </a:r>
          </a:p>
          <a:p>
            <a:pPr algn="just">
              <a:lnSpc>
                <a:spcPct val="120000"/>
              </a:lnSpc>
            </a:pPr>
            <a:r>
              <a:rPr lang="uz-Cyrl-UZ" sz="2400" b="1" dirty="0">
                <a:latin typeface="Times New Roman" panose="02020603050405020304" pitchFamily="18" charset="0"/>
                <a:cs typeface="Times New Roman" panose="02020603050405020304" pitchFamily="18" charset="0"/>
              </a:rPr>
              <a:t>меҳнатни тўхтаб қолиши натижасида йўқотишлар;</a:t>
            </a:r>
          </a:p>
          <a:p>
            <a:pPr algn="just">
              <a:lnSpc>
                <a:spcPct val="120000"/>
              </a:lnSpc>
            </a:pPr>
            <a:r>
              <a:rPr lang="uz-Cyrl-UZ" sz="2400" b="1" dirty="0">
                <a:latin typeface="Times New Roman" panose="02020603050405020304" pitchFamily="18" charset="0"/>
                <a:cs typeface="Times New Roman" panose="02020603050405020304" pitchFamily="18" charset="0"/>
              </a:rPr>
              <a:t>меҳнат рентабеллиги ва бошқалар.</a:t>
            </a:r>
          </a:p>
          <a:p>
            <a:pPr marL="0" indent="0" algn="just">
              <a:lnSpc>
                <a:spcPct val="120000"/>
              </a:lnSpc>
              <a:buNone/>
            </a:pPr>
            <a:endParaRPr lang="ru-RU" dirty="0"/>
          </a:p>
          <a:p>
            <a:pPr marL="0" indent="0" algn="just">
              <a:lnSpc>
                <a:spcPct val="120000"/>
              </a:lnSpc>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11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2400" b="1" dirty="0">
                <a:latin typeface="Times New Roman" panose="02020603050405020304" pitchFamily="18" charset="0"/>
                <a:cs typeface="Times New Roman" panose="02020603050405020304" pitchFamily="18" charset="0"/>
              </a:rPr>
              <a:t>МЕҲНАТ УНУМДОРЛИГИ </a:t>
            </a: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610687"/>
            <a:ext cx="8543925" cy="4882187"/>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algn="just">
              <a:lnSpc>
                <a:spcPct val="100000"/>
              </a:lnSpc>
              <a:spcBef>
                <a:spcPts val="0"/>
              </a:spcBef>
              <a:buFontTx/>
              <a:buChar char="-"/>
            </a:pPr>
            <a:r>
              <a:rPr lang="ru-RU" sz="2400" dirty="0" err="1">
                <a:latin typeface="Times New Roman" panose="02020603050405020304" pitchFamily="18" charset="0"/>
                <a:cs typeface="Times New Roman" panose="02020603050405020304" pitchFamily="18" charset="0"/>
              </a:rPr>
              <a:t>қиймат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кўрсаткичларида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ўлчанадиган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ходимга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тўғри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келадиган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маҳсулот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ҳажми</a:t>
            </a:r>
            <a:r>
              <a:rPr lang="ru-RU" sz="2400" dirty="0">
                <a:latin typeface="Times New Roman" panose="02020603050405020304" pitchFamily="18" charset="0"/>
                <a:cs typeface="Times New Roman" panose="02020603050405020304" pitchFamily="18" charset="0"/>
              </a:rPr>
              <a:t>;</a:t>
            </a:r>
          </a:p>
          <a:p>
            <a:pPr algn="just">
              <a:lnSpc>
                <a:spcPct val="100000"/>
              </a:lnSpc>
              <a:spcBef>
                <a:spcPts val="0"/>
              </a:spcBef>
              <a:buFontTx/>
              <a:buChar char="-"/>
            </a:pPr>
            <a:r>
              <a:rPr lang="ru-RU" sz="2400" dirty="0" err="1">
                <a:latin typeface="Times New Roman" panose="02020603050405020304" pitchFamily="18" charset="0"/>
                <a:cs typeface="Times New Roman" panose="02020603050405020304" pitchFamily="18" charset="0"/>
              </a:rPr>
              <a:t>бу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маълум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вақт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ичида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битта</a:t>
            </a:r>
            <a:r>
              <a:rPr lang="ru-RU" sz="2400" dirty="0">
                <a:latin typeface="Times New Roman" panose="02020603050405020304" pitchFamily="18" charset="0"/>
                <a:cs typeface="Times New Roman" panose="02020603050405020304" pitchFamily="18" charset="0"/>
              </a:rPr>
              <a:t> ходим </a:t>
            </a:r>
            <a:r>
              <a:rPr lang="ru-RU" sz="2400" dirty="0" err="1">
                <a:latin typeface="Times New Roman" panose="02020603050405020304" pitchFamily="18" charset="0"/>
                <a:cs typeface="Times New Roman" panose="02020603050405020304" pitchFamily="18" charset="0"/>
              </a:rPr>
              <a:t>ёки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бўлимнинг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самарадорлиги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кўрсаткичи</a:t>
            </a:r>
            <a:r>
              <a:rPr lang="ru-RU" sz="2400" dirty="0">
                <a:latin typeface="Times New Roman" panose="02020603050405020304" pitchFamily="18" charset="0"/>
                <a:cs typeface="Times New Roman" panose="02020603050405020304" pitchFamily="18" charset="0"/>
              </a:rPr>
              <a:t>;</a:t>
            </a:r>
          </a:p>
          <a:p>
            <a:pPr algn="just">
              <a:lnSpc>
                <a:spcPct val="100000"/>
              </a:lnSpc>
              <a:spcBef>
                <a:spcPts val="0"/>
              </a:spcBef>
              <a:buFontTx/>
              <a:buChar char="-"/>
            </a:pPr>
            <a:r>
              <a:rPr lang="ru-RU" sz="2400" dirty="0" err="1">
                <a:latin typeface="Times New Roman" panose="02020603050405020304" pitchFamily="18" charset="0"/>
                <a:cs typeface="Times New Roman" panose="02020603050405020304" pitchFamily="18" charset="0"/>
              </a:rPr>
              <a:t>меҳнат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унумдорлиги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даромаднинг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ходимлар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нисбати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орқали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ҳисобланади</a:t>
            </a:r>
            <a:r>
              <a:rPr lang="ru-RU" sz="2400" dirty="0">
                <a:latin typeface="Times New Roman" panose="02020603050405020304" pitchFamily="18" charset="0"/>
                <a:cs typeface="Times New Roman" panose="02020603050405020304" pitchFamily="18" charset="0"/>
              </a:rPr>
              <a:t>;</a:t>
            </a:r>
          </a:p>
          <a:p>
            <a:pPr algn="just">
              <a:lnSpc>
                <a:spcPct val="100000"/>
              </a:lnSpc>
              <a:spcBef>
                <a:spcPts val="0"/>
              </a:spcBef>
              <a:buFontTx/>
              <a:buChar char="-"/>
            </a:pPr>
            <a:r>
              <a:rPr lang="ru-RU" sz="2400" dirty="0" err="1">
                <a:latin typeface="Times New Roman" panose="02020603050405020304" pitchFamily="18" charset="0"/>
                <a:cs typeface="Times New Roman" panose="02020603050405020304" pitchFamily="18" charset="0"/>
              </a:rPr>
              <a:t>меҳнат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унумдорлиги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соатлик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сменалик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чораклик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йиллик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бўлиши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мумкин</a:t>
            </a:r>
            <a:r>
              <a:rPr lang="ru-RU" sz="2400" dirty="0">
                <a:latin typeface="Times New Roman" panose="02020603050405020304" pitchFamily="18" charset="0"/>
                <a:cs typeface="Times New Roman" panose="02020603050405020304" pitchFamily="18" charset="0"/>
              </a:rPr>
              <a:t>.</a:t>
            </a:r>
          </a:p>
          <a:p>
            <a:pPr marL="514350" indent="-514350" algn="just">
              <a:lnSpc>
                <a:spcPct val="100000"/>
              </a:lnSpc>
              <a:spcBef>
                <a:spcPts val="0"/>
              </a:spcBef>
              <a:buFont typeface="+mj-lt"/>
              <a:buAutoNum type="arabicPeriod"/>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59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76738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ru-RU" sz="2800" b="1" dirty="0" err="1">
                <a:latin typeface="Times New Roman" panose="02020603050405020304" pitchFamily="18" charset="0"/>
                <a:cs typeface="Times New Roman" panose="02020603050405020304" pitchFamily="18" charset="0"/>
              </a:rPr>
              <a:t>Меҳнат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унумдорлигининг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учта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асосий</a:t>
            </a:r>
            <a:r>
              <a:rPr lang="ru-RU" sz="2800" b="1" dirty="0">
                <a:latin typeface="Times New Roman" panose="02020603050405020304" pitchFamily="18" charset="0"/>
                <a:cs typeface="Times New Roman" panose="02020603050405020304" pitchFamily="18" charset="0"/>
              </a:rPr>
              <a:t> тури </a:t>
            </a:r>
            <a:r>
              <a:rPr lang="ru-RU" sz="2800" b="1" dirty="0" err="1">
                <a:latin typeface="Times New Roman" panose="02020603050405020304" pitchFamily="18" charset="0"/>
                <a:cs typeface="Times New Roman" panose="02020603050405020304" pitchFamily="18" charset="0"/>
              </a:rPr>
              <a:t>мавжуд</a:t>
            </a:r>
            <a:r>
              <a:rPr lang="ru-RU" sz="2800" b="1"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38" y="1333851"/>
            <a:ext cx="8543925" cy="4882187"/>
          </a:xfrm>
        </p:spPr>
        <p:style>
          <a:lnRef idx="2">
            <a:schemeClr val="accent1"/>
          </a:lnRef>
          <a:fillRef idx="1">
            <a:schemeClr val="lt1"/>
          </a:fillRef>
          <a:effectRef idx="0">
            <a:schemeClr val="accent1"/>
          </a:effectRef>
          <a:fontRef idx="minor">
            <a:schemeClr val="dk1"/>
          </a:fontRef>
        </p:style>
        <p:txBody>
          <a:bodyPr>
            <a:noAutofit/>
          </a:bodyPr>
          <a:lstStyle/>
          <a:p>
            <a:pPr algn="just"/>
            <a:r>
              <a:rPr lang="uz-Cyrl-UZ" sz="2400" b="1" i="1" dirty="0">
                <a:latin typeface="Times New Roman" panose="02020603050405020304" pitchFamily="18" charset="0"/>
                <a:cs typeface="Times New Roman" panose="02020603050405020304" pitchFamily="18" charset="0"/>
              </a:rPr>
              <a:t>Ҳақиқий меҳнат унумдорлиги</a:t>
            </a:r>
            <a:r>
              <a:rPr lang="uz-Cyrl-UZ" sz="2400" b="1"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 вақт бирлигида ишлаб чиқарилган маҳсулот миқдорини кўрсатади. Масалан, бир ишчи кунига қанча маҳсулот ишлаб чиқарган?</a:t>
            </a:r>
            <a:endParaRPr lang="ru-RU" sz="2400" dirty="0">
              <a:latin typeface="Times New Roman" panose="02020603050405020304" pitchFamily="18" charset="0"/>
              <a:cs typeface="Times New Roman" panose="02020603050405020304" pitchFamily="18" charset="0"/>
            </a:endParaRPr>
          </a:p>
          <a:p>
            <a:pPr algn="just"/>
            <a:r>
              <a:rPr lang="uz-Cyrl-UZ" sz="2400" b="1" i="1" dirty="0">
                <a:latin typeface="Times New Roman" panose="02020603050405020304" pitchFamily="18" charset="0"/>
                <a:cs typeface="Times New Roman" panose="02020603050405020304" pitchFamily="18" charset="0"/>
              </a:rPr>
              <a:t>Нақд меҳнат унумдорлиги</a:t>
            </a:r>
            <a:r>
              <a:rPr lang="uz-Cyrl-UZ" sz="2400" b="1"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 бу ишда тўхтаб қолишлар ва кечикишларни бартараф этиш орқали эришиш мумкин бўлган кўрсаткич: савдо гуруҳи ушбу чоракда қанча янги мижозларни жалб қилиш лозим эди?</a:t>
            </a:r>
            <a:endParaRPr lang="ru-RU" sz="2400" dirty="0">
              <a:latin typeface="Times New Roman" panose="02020603050405020304" pitchFamily="18" charset="0"/>
              <a:cs typeface="Times New Roman" panose="02020603050405020304" pitchFamily="18" charset="0"/>
            </a:endParaRPr>
          </a:p>
          <a:p>
            <a:pPr algn="just"/>
            <a:r>
              <a:rPr lang="uz-Cyrl-UZ" sz="2400" b="1" i="1" dirty="0">
                <a:latin typeface="Times New Roman" panose="02020603050405020304" pitchFamily="18" charset="0"/>
                <a:cs typeface="Times New Roman" panose="02020603050405020304" pitchFamily="18" charset="0"/>
              </a:rPr>
              <a:t>Потенциал меҳнат унумдорлиги</a:t>
            </a:r>
            <a:r>
              <a:rPr lang="uz-Cyrl-UZ" sz="2400" b="1"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  иш шароитлари яхшиланса, қанча маҳсулот ишлаб чиқариш мумкинлигини ёки янги дастурий таъминот билан бир ойда қанча маҳсулот сотиш мумкинлигини аниқлайди.</a:t>
            </a:r>
            <a:endParaRPr lang="ru-RU" sz="2400" dirty="0">
              <a:latin typeface="Times New Roman" panose="02020603050405020304" pitchFamily="18" charset="0"/>
              <a:cs typeface="Times New Roman" panose="02020603050405020304" pitchFamily="18" charset="0"/>
            </a:endParaRPr>
          </a:p>
          <a:p>
            <a:pPr marL="514350" indent="-514350" algn="just">
              <a:lnSpc>
                <a:spcPct val="100000"/>
              </a:lnSpc>
              <a:spcBef>
                <a:spcPts val="0"/>
              </a:spcBef>
              <a:buFont typeface="+mj-lt"/>
              <a:buAutoNum type="arabicPeriod"/>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8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2400" b="1" dirty="0">
                <a:latin typeface="Times New Roman" panose="02020603050405020304" pitchFamily="18" charset="0"/>
                <a:cs typeface="Times New Roman" panose="02020603050405020304" pitchFamily="18" charset="0"/>
              </a:rPr>
              <a:t>МЕҲНАТ УНУМДОРЛИГИНИ (</a:t>
            </a:r>
            <a:r>
              <a:rPr lang="en-US" sz="2400" b="1" dirty="0">
                <a:latin typeface="Times New Roman" panose="02020603050405020304" pitchFamily="18" charset="0"/>
                <a:cs typeface="Times New Roman" panose="02020603050405020304" pitchFamily="18" charset="0"/>
              </a:rPr>
              <a:t>W) </a:t>
            </a:r>
            <a:r>
              <a:rPr lang="ru-RU" sz="2400" b="1" dirty="0">
                <a:latin typeface="Times New Roman" panose="02020603050405020304" pitchFamily="18" charset="0"/>
                <a:cs typeface="Times New Roman" panose="02020603050405020304" pitchFamily="18" charset="0"/>
              </a:rPr>
              <a:t>ҲИСОБЛАШ УЧУН ҚУЙИДАГИ ФОРМУЛАДАН ФОЙДАЛАНИШ МУМКИН:</a:t>
            </a: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610687"/>
            <a:ext cx="8543925" cy="4395831"/>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0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4000" b="1" dirty="0">
                <a:latin typeface="Times New Roman" panose="02020603050405020304" pitchFamily="18" charset="0"/>
                <a:cs typeface="Times New Roman" panose="02020603050405020304" pitchFamily="18" charset="0"/>
              </a:rPr>
              <a:t>W=Q/N </a:t>
            </a:r>
            <a:endParaRPr lang="uz-Cyrl-UZ" sz="4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z-Cyrl-UZ"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ерда</a:t>
            </a:r>
            <a:r>
              <a:rPr lang="ru-RU"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ишлаб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чиқаришда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иштирок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a:t>
            </a:r>
            <a:r>
              <a:rPr lang="uz-Cyrl-UZ" dirty="0">
                <a:latin typeface="Times New Roman" panose="02020603050405020304" pitchFamily="18" charset="0"/>
                <a:cs typeface="Times New Roman" panose="02020603050405020304" pitchFamily="18" charset="0"/>
              </a:rPr>
              <a:t>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ишчилар</a:t>
            </a:r>
            <a:r>
              <a:rPr lang="ru-RU" dirty="0">
                <a:latin typeface="Times New Roman" panose="02020603050405020304" pitchFamily="18" charset="0"/>
                <a:cs typeface="Times New Roman" panose="02020603050405020304" pitchFamily="18" charset="0"/>
              </a:rPr>
              <a:t> сони;</a:t>
            </a:r>
          </a:p>
          <a:p>
            <a:pPr marL="0" indent="0" algn="just">
              <a:lnSpc>
                <a:spcPct val="100000"/>
              </a:lnSpc>
              <a:spcBef>
                <a:spcPts val="0"/>
              </a:spcBef>
              <a:buNone/>
            </a:pPr>
            <a:r>
              <a:rPr lang="ru-RU"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ишлаб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чиқарилган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маҳсулот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ҳажми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кўрсаткич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бизнеснинг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хусусиятларига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боғлиқ</a:t>
            </a:r>
            <a:r>
              <a:rPr lang="ru-RU" dirty="0">
                <a:latin typeface="Times New Roman" panose="02020603050405020304" pitchFamily="18" charset="0"/>
                <a:cs typeface="Times New Roman" panose="02020603050405020304" pitchFamily="18" charset="0"/>
              </a:rPr>
              <a:t>.</a:t>
            </a:r>
          </a:p>
          <a:p>
            <a:pPr marL="514350" indent="-514350" algn="just">
              <a:lnSpc>
                <a:spcPct val="100000"/>
              </a:lnSpc>
              <a:spcBef>
                <a:spcPts val="0"/>
              </a:spcBef>
              <a:buFont typeface="+mj-lt"/>
              <a:buAutoNum type="arabicPeriod"/>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00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2400" b="1" dirty="0" err="1">
                <a:latin typeface="Times New Roman" panose="02020603050405020304" pitchFamily="18" charset="0"/>
                <a:cs typeface="Times New Roman" panose="02020603050405020304" pitchFamily="18" charset="0"/>
              </a:rPr>
              <a:t>Амалда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меҳнат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унумдорлигини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аниқлаш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учун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тўртта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усул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қўлланилади</a:t>
            </a:r>
            <a:endParaRPr lang="ru-RU" sz="24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610687"/>
            <a:ext cx="8543925" cy="4395831"/>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00000"/>
              </a:lnSpc>
              <a:spcBef>
                <a:spcPts val="0"/>
              </a:spcBef>
              <a:buNone/>
            </a:pPr>
            <a:endParaRPr lang="ru-RU" dirty="0">
              <a:latin typeface="Times New Roman" panose="02020603050405020304" pitchFamily="18" charset="0"/>
              <a:cs typeface="Times New Roman" panose="02020603050405020304" pitchFamily="18" charset="0"/>
            </a:endParaRPr>
          </a:p>
          <a:p>
            <a:r>
              <a:rPr lang="uz-Cyrl-UZ" b="1" dirty="0">
                <a:latin typeface="Times New Roman" panose="02020603050405020304" pitchFamily="18" charset="0"/>
                <a:cs typeface="Times New Roman" panose="02020603050405020304" pitchFamily="18" charset="0"/>
              </a:rPr>
              <a:t>1) </a:t>
            </a:r>
            <a:r>
              <a:rPr lang="uz-Cyrl-UZ" b="1" i="1" dirty="0">
                <a:latin typeface="Times New Roman" panose="02020603050405020304" pitchFamily="18" charset="0"/>
                <a:cs typeface="Times New Roman" panose="02020603050405020304" pitchFamily="18" charset="0"/>
              </a:rPr>
              <a:t>Натурал усул.</a:t>
            </a:r>
            <a:r>
              <a:rPr lang="uz-Cyrl-UZ" dirty="0">
                <a:latin typeface="Times New Roman" panose="02020603050405020304" pitchFamily="18" charset="0"/>
                <a:cs typeface="Times New Roman" panose="02020603050405020304" pitchFamily="18" charset="0"/>
              </a:rPr>
              <a:t> </a:t>
            </a:r>
          </a:p>
          <a:p>
            <a:r>
              <a:rPr lang="uz-Cyrl-UZ" dirty="0">
                <a:latin typeface="Times New Roman" panose="02020603050405020304" pitchFamily="18" charset="0"/>
                <a:cs typeface="Times New Roman" panose="02020603050405020304" pitchFamily="18" charset="0"/>
              </a:rPr>
              <a:t>2) </a:t>
            </a:r>
            <a:r>
              <a:rPr lang="uz-Cyrl-UZ" b="1" i="1" dirty="0">
                <a:latin typeface="Times New Roman" panose="02020603050405020304" pitchFamily="18" charset="0"/>
                <a:cs typeface="Times New Roman" panose="02020603050405020304" pitchFamily="18" charset="0"/>
              </a:rPr>
              <a:t>Қийматли усул.</a:t>
            </a:r>
            <a:r>
              <a:rPr lang="uz-Cyrl-UZ" dirty="0">
                <a:latin typeface="Times New Roman" panose="02020603050405020304" pitchFamily="18" charset="0"/>
                <a:cs typeface="Times New Roman" panose="02020603050405020304" pitchFamily="18" charset="0"/>
              </a:rPr>
              <a:t> </a:t>
            </a:r>
          </a:p>
          <a:p>
            <a:r>
              <a:rPr lang="uz-Cyrl-UZ" dirty="0">
                <a:latin typeface="Times New Roman" panose="02020603050405020304" pitchFamily="18" charset="0"/>
                <a:cs typeface="Times New Roman" panose="02020603050405020304" pitchFamily="18" charset="0"/>
              </a:rPr>
              <a:t>3) </a:t>
            </a:r>
            <a:r>
              <a:rPr lang="uz-Cyrl-UZ" b="1" i="1" dirty="0">
                <a:latin typeface="Times New Roman" panose="02020603050405020304" pitchFamily="18" charset="0"/>
                <a:cs typeface="Times New Roman" panose="02020603050405020304" pitchFamily="18" charset="0"/>
              </a:rPr>
              <a:t>Шартли-натурал усул</a:t>
            </a:r>
            <a:r>
              <a:rPr lang="uz-Cyrl-UZ" dirty="0">
                <a:latin typeface="Times New Roman" panose="02020603050405020304" pitchFamily="18" charset="0"/>
                <a:cs typeface="Times New Roman" panose="02020603050405020304" pitchFamily="18" charset="0"/>
              </a:rPr>
              <a:t>. </a:t>
            </a:r>
          </a:p>
          <a:p>
            <a:r>
              <a:rPr lang="uz-Cyrl-UZ" dirty="0">
                <a:latin typeface="Times New Roman" panose="02020603050405020304" pitchFamily="18" charset="0"/>
                <a:cs typeface="Times New Roman" panose="02020603050405020304" pitchFamily="18" charset="0"/>
              </a:rPr>
              <a:t>4) </a:t>
            </a:r>
            <a:r>
              <a:rPr lang="uz-Cyrl-UZ" b="1" i="1" dirty="0">
                <a:latin typeface="Times New Roman" panose="02020603050405020304" pitchFamily="18" charset="0"/>
                <a:cs typeface="Times New Roman" panose="02020603050405020304" pitchFamily="18" charset="0"/>
              </a:rPr>
              <a:t>Меҳнат усули</a:t>
            </a:r>
            <a:r>
              <a:rPr lang="uz-Cyrl-U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25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200" b="1" i="1" dirty="0">
                <a:latin typeface="Times New Roman" panose="02020603050405020304" pitchFamily="18" charset="0"/>
                <a:cs typeface="Times New Roman" panose="02020603050405020304" pitchFamily="18" charset="0"/>
              </a:rPr>
              <a:t>НАТУРАЛ УСУЛ</a:t>
            </a: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501630"/>
            <a:ext cx="8543925" cy="4395831"/>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uz-Cyrl-UZ" dirty="0">
                <a:latin typeface="Times New Roman" panose="02020603050405020304" pitchFamily="18" charset="0"/>
                <a:cs typeface="Times New Roman" panose="02020603050405020304" pitchFamily="18" charset="0"/>
              </a:rPr>
              <a:t>	Маҳсулотларни донада, литрларда, метрларда ўлчаш мумкин бўлганда фойдаланилади. Муҳим шарти - меҳнат жараёни ўзгармаслиги, яъни барча ўлчов бирликлар бир хил бўлиши лозим. </a:t>
            </a:r>
          </a:p>
          <a:p>
            <a:pPr marL="0" indent="0" algn="just">
              <a:buNone/>
            </a:pPr>
            <a:r>
              <a:rPr lang="uz-Cyrl-UZ" dirty="0">
                <a:latin typeface="Times New Roman" panose="02020603050405020304" pitchFamily="18" charset="0"/>
                <a:cs typeface="Times New Roman" panose="02020603050405020304" pitchFamily="18" charset="0"/>
              </a:rPr>
              <a:t>	Масалан, иккита ишчи бир сменада бир хил турдаги </a:t>
            </a:r>
            <a:r>
              <a:rPr lang="uz-Cyrl-UZ" b="1" dirty="0">
                <a:latin typeface="Times New Roman" panose="02020603050405020304" pitchFamily="18" charset="0"/>
                <a:cs typeface="Times New Roman" panose="02020603050405020304" pitchFamily="18" charset="0"/>
              </a:rPr>
              <a:t>30</a:t>
            </a:r>
            <a:r>
              <a:rPr lang="uz-Cyrl-UZ" dirty="0">
                <a:latin typeface="Times New Roman" panose="02020603050405020304" pitchFamily="18" charset="0"/>
                <a:cs typeface="Times New Roman" panose="02020603050405020304" pitchFamily="18" charset="0"/>
              </a:rPr>
              <a:t> та детал ишлаб чиқаради. Биз меҳнат унумдорлигини </a:t>
            </a:r>
            <a:r>
              <a:rPr lang="uz-Cyrl-UZ" b="1" dirty="0">
                <a:latin typeface="Times New Roman" panose="02020603050405020304" pitchFamily="18" charset="0"/>
                <a:cs typeface="Times New Roman" panose="02020603050405020304" pitchFamily="18" charset="0"/>
              </a:rPr>
              <a:t>30/2</a:t>
            </a:r>
            <a:r>
              <a:rPr lang="uz-Cyrl-UZ" dirty="0">
                <a:latin typeface="Times New Roman" panose="02020603050405020304" pitchFamily="18" charset="0"/>
                <a:cs typeface="Times New Roman" panose="02020603050405020304" pitchFamily="18" charset="0"/>
              </a:rPr>
              <a:t> ифода ёрдамида ҳисоблаймиз, яъни унумдорлик </a:t>
            </a:r>
            <a:r>
              <a:rPr lang="uz-Cyrl-UZ" b="1" dirty="0">
                <a:latin typeface="Times New Roman" panose="02020603050405020304" pitchFamily="18" charset="0"/>
                <a:cs typeface="Times New Roman" panose="02020603050405020304" pitchFamily="18" charset="0"/>
              </a:rPr>
              <a:t>15 </a:t>
            </a:r>
            <a:r>
              <a:rPr lang="uz-Cyrl-UZ" dirty="0">
                <a:latin typeface="Times New Roman" panose="02020603050405020304" pitchFamily="18" charset="0"/>
                <a:cs typeface="Times New Roman" panose="02020603050405020304" pitchFamily="18" charset="0"/>
              </a:rPr>
              <a:t>донага тенг. Вақтни ҳисобга олиш керак бўлса ва смена саккиз соат давом этса, унда: </a:t>
            </a:r>
            <a:r>
              <a:rPr lang="uz-Cyrl-UZ" b="1" dirty="0">
                <a:latin typeface="Times New Roman" panose="02020603050405020304" pitchFamily="18" charset="0"/>
                <a:cs typeface="Times New Roman" panose="02020603050405020304" pitchFamily="18" charset="0"/>
              </a:rPr>
              <a:t>15/8 = 1,8 </a:t>
            </a:r>
            <a:r>
              <a:rPr lang="uz-Cyrl-UZ" dirty="0">
                <a:latin typeface="Times New Roman" panose="02020603050405020304" pitchFamily="18" charset="0"/>
                <a:cs typeface="Times New Roman" panose="02020603050405020304" pitchFamily="18" charset="0"/>
              </a:rPr>
              <a:t>та детални ишчи бир соат ичида ишлаб чиқаради.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43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uz-Cyrl-UZ" sz="4000" b="1" i="1" dirty="0">
                <a:latin typeface="Times New Roman" panose="02020603050405020304" pitchFamily="18" charset="0"/>
                <a:cs typeface="Times New Roman" panose="02020603050405020304" pitchFamily="18" charset="0"/>
              </a:rPr>
              <a:t>Қийматли усул</a:t>
            </a:r>
            <a:endParaRPr lang="ru-RU" sz="40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535185"/>
            <a:ext cx="8543925" cy="482367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Ушбу усулдан маҳсулот ёки хизмат ҳажмини пулда ўлчаш орқали фойдаланилади. Турли нарх тоифаларидаги маҳсулотларни ишлаб чиқариш соҳасида кенг фойдаланилади. </a:t>
            </a:r>
          </a:p>
          <a:p>
            <a:pPr marL="0" indent="0" algn="just">
              <a:buNone/>
            </a:pPr>
            <a:r>
              <a:rPr lang="uz-Cyrl-UZ" sz="2400" dirty="0">
                <a:latin typeface="Times New Roman" panose="02020603050405020304" pitchFamily="18" charset="0"/>
                <a:cs typeface="Times New Roman" panose="02020603050405020304" pitchFamily="18" charset="0"/>
              </a:rPr>
              <a:t>Икки ходим бир кунда: биринчиси </a:t>
            </a:r>
            <a:r>
              <a:rPr lang="uz-Cyrl-UZ" sz="2400" b="1" dirty="0">
                <a:latin typeface="Times New Roman" panose="02020603050405020304" pitchFamily="18" charset="0"/>
                <a:cs typeface="Times New Roman" panose="02020603050405020304" pitchFamily="18" charset="0"/>
              </a:rPr>
              <a:t>1000000</a:t>
            </a:r>
            <a:r>
              <a:rPr lang="uz-Cyrl-UZ" sz="2400" dirty="0">
                <a:latin typeface="Times New Roman" panose="02020603050405020304" pitchFamily="18" charset="0"/>
                <a:cs typeface="Times New Roman" panose="02020603050405020304" pitchFamily="18" charset="0"/>
              </a:rPr>
              <a:t> сўмлик бир турдаги, иккинчиси </a:t>
            </a:r>
            <a:r>
              <a:rPr lang="uz-Cyrl-UZ" sz="2400" b="1" dirty="0">
                <a:latin typeface="Times New Roman" panose="02020603050405020304" pitchFamily="18" charset="0"/>
                <a:cs typeface="Times New Roman" panose="02020603050405020304" pitchFamily="18" charset="0"/>
              </a:rPr>
              <a:t>500000</a:t>
            </a:r>
            <a:r>
              <a:rPr lang="uz-Cyrl-UZ" sz="2400" dirty="0">
                <a:latin typeface="Times New Roman" panose="02020603050405020304" pitchFamily="18" charset="0"/>
                <a:cs typeface="Times New Roman" panose="02020603050405020304" pitchFamily="18" charset="0"/>
              </a:rPr>
              <a:t> сўмлик бошқа турдаги маҳсулот чиқарса, бир ходимнинг меҳнат унумдорлиги тоифа учун </a:t>
            </a:r>
            <a:br>
              <a:rPr lang="uz-Cyrl-UZ" sz="2400" dirty="0">
                <a:latin typeface="Times New Roman" panose="02020603050405020304" pitchFamily="18" charset="0"/>
                <a:cs typeface="Times New Roman" panose="02020603050405020304" pitchFamily="18" charset="0"/>
              </a:rPr>
            </a:br>
            <a:r>
              <a:rPr lang="uz-Cyrl-UZ" sz="2400" b="1" dirty="0">
                <a:latin typeface="Times New Roman" panose="02020603050405020304" pitchFamily="18" charset="0"/>
                <a:cs typeface="Times New Roman" panose="02020603050405020304" pitchFamily="18" charset="0"/>
              </a:rPr>
              <a:t>1000000/2</a:t>
            </a:r>
            <a:r>
              <a:rPr lang="uz-Cyrl-UZ" sz="2400" dirty="0">
                <a:latin typeface="Times New Roman" panose="02020603050405020304" pitchFamily="18" charset="0"/>
                <a:cs typeface="Times New Roman" panose="02020603050405020304" pitchFamily="18" charset="0"/>
              </a:rPr>
              <a:t> = </a:t>
            </a:r>
            <a:r>
              <a:rPr lang="uz-Cyrl-UZ" sz="2400" b="1" dirty="0">
                <a:latin typeface="Times New Roman" panose="02020603050405020304" pitchFamily="18" charset="0"/>
                <a:cs typeface="Times New Roman" panose="02020603050405020304" pitchFamily="18" charset="0"/>
              </a:rPr>
              <a:t>500000</a:t>
            </a:r>
            <a:r>
              <a:rPr lang="uz-Cyrl-UZ" sz="2400" dirty="0">
                <a:latin typeface="Times New Roman" panose="02020603050405020304" pitchFamily="18" charset="0"/>
                <a:cs typeface="Times New Roman" panose="02020603050405020304" pitchFamily="18" charset="0"/>
              </a:rPr>
              <a:t> сўм, иккинчиси учун: </a:t>
            </a:r>
            <a:r>
              <a:rPr lang="uz-Cyrl-UZ" sz="2400" b="1" dirty="0">
                <a:latin typeface="Times New Roman" panose="02020603050405020304" pitchFamily="18" charset="0"/>
                <a:cs typeface="Times New Roman" panose="02020603050405020304" pitchFamily="18" charset="0"/>
              </a:rPr>
              <a:t>500000/2</a:t>
            </a:r>
            <a:r>
              <a:rPr lang="uz-Cyrl-UZ" sz="2400" dirty="0">
                <a:latin typeface="Times New Roman" panose="02020603050405020304" pitchFamily="18" charset="0"/>
                <a:cs typeface="Times New Roman" panose="02020603050405020304" pitchFamily="18" charset="0"/>
              </a:rPr>
              <a:t> = </a:t>
            </a:r>
            <a:r>
              <a:rPr lang="uz-Cyrl-UZ" sz="2400" b="1" dirty="0">
                <a:latin typeface="Times New Roman" panose="02020603050405020304" pitchFamily="18" charset="0"/>
                <a:cs typeface="Times New Roman" panose="02020603050405020304" pitchFamily="18" charset="0"/>
              </a:rPr>
              <a:t>250000</a:t>
            </a:r>
            <a:r>
              <a:rPr lang="uz-Cyrl-UZ" sz="2400" dirty="0">
                <a:latin typeface="Times New Roman" panose="02020603050405020304" pitchFamily="18" charset="0"/>
                <a:cs typeface="Times New Roman" panose="02020603050405020304" pitchFamily="18" charset="0"/>
              </a:rPr>
              <a:t> сўмни ташкил қилади. Бу усулдан инвестициялар самарадорлигини солиштириш ва маълум бир маҳсулотни ишлаб чиқариш қанчалик фойдали эканлигини аниқлашда фойдаланиш мумкин.</a:t>
            </a:r>
            <a:endParaRPr lang="ru-RU" sz="2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38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F91A81-24D1-4F4D-BE30-FEEFB74140F8}"/>
              </a:ext>
            </a:extLst>
          </p:cNvPr>
          <p:cNvSpPr>
            <a:spLocks noGrp="1"/>
          </p:cNvSpPr>
          <p:nvPr>
            <p:ph type="title"/>
          </p:nvPr>
        </p:nvSpPr>
        <p:spPr>
          <a:xfrm>
            <a:off x="1377893" y="320310"/>
            <a:ext cx="9370502" cy="1424601"/>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Autofit/>
          </a:bodyPr>
          <a:lstStyle/>
          <a:p>
            <a:pPr algn="just"/>
            <a:r>
              <a:rPr lang="ru-RU" sz="2000" dirty="0" err="1">
                <a:latin typeface="Times New Roman" panose="02020603050405020304" pitchFamily="18" charset="0"/>
                <a:cs typeface="Times New Roman" panose="02020603050405020304" pitchFamily="18" charset="0"/>
              </a:rPr>
              <a:t>Бугунги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кунда</a:t>
            </a:r>
            <a:r>
              <a:rPr lang="ru-RU"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бозорда </a:t>
            </a:r>
            <a:r>
              <a:rPr lang="ru-RU" sz="2000" dirty="0" err="1">
                <a:latin typeface="Times New Roman" panose="02020603050405020304" pitchFamily="18" charset="0"/>
                <a:cs typeface="Times New Roman" panose="02020603050405020304" pitchFamily="18" charset="0"/>
              </a:rPr>
              <a:t>муваффақият</a:t>
            </a:r>
            <a:r>
              <a:rPr lang="uz-Cyrl-UZ" sz="2000" dirty="0">
                <a:latin typeface="Times New Roman" panose="02020603050405020304" pitchFamily="18" charset="0"/>
                <a:cs typeface="Times New Roman" panose="02020603050405020304" pitchFamily="18" charset="0"/>
              </a:rPr>
              <a:t> билан фаолият юритаётган </a:t>
            </a:r>
            <a:r>
              <a:rPr lang="ru-RU" sz="2000" dirty="0" err="1">
                <a:latin typeface="Times New Roman" panose="02020603050405020304" pitchFamily="18" charset="0"/>
                <a:cs typeface="Times New Roman" panose="02020603050405020304" pitchFamily="18" charset="0"/>
              </a:rPr>
              <a:t>юқори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технологияли</a:t>
            </a:r>
            <a:r>
              <a:rPr lang="ru-RU" sz="2000" dirty="0">
                <a:latin typeface="Times New Roman" panose="02020603050405020304" pitchFamily="18" charset="0"/>
                <a:cs typeface="Times New Roman" panose="02020603050405020304" pitchFamily="18" charset="0"/>
              </a:rPr>
              <a:t> компания</a:t>
            </a:r>
            <a:r>
              <a:rPr lang="uz-Cyrl-UZ" sz="2000" dirty="0">
                <a:latin typeface="Times New Roman" panose="02020603050405020304" pitchFamily="18" charset="0"/>
                <a:cs typeface="Times New Roman" panose="02020603050405020304" pitchFamily="18" charset="0"/>
              </a:rPr>
              <a:t>лар</a:t>
            </a:r>
            <a:r>
              <a:rPr lang="ru-RU" sz="2000" dirty="0" err="1">
                <a:latin typeface="Times New Roman" panose="02020603050405020304" pitchFamily="18" charset="0"/>
                <a:cs typeface="Times New Roman" panose="02020603050405020304" pitchFamily="18" charset="0"/>
              </a:rPr>
              <a:t>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бозор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қийматида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анъанавий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моддий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активларнинг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бинолар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иншоотлар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жиҳозлар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бошқалар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улуши</a:t>
            </a:r>
            <a:r>
              <a:rPr lang="ru-RU" sz="2000" dirty="0">
                <a:latin typeface="Times New Roman" panose="02020603050405020304" pitchFamily="18" charset="0"/>
                <a:cs typeface="Times New Roman" panose="02020603050405020304" pitchFamily="18" charset="0"/>
              </a:rPr>
              <a:t> 25% </a:t>
            </a:r>
            <a:r>
              <a:rPr lang="uz-Cyrl-UZ" sz="2000" dirty="0">
                <a:latin typeface="Times New Roman" panose="02020603050405020304" pitchFamily="18" charset="0"/>
                <a:cs typeface="Times New Roman" panose="02020603050405020304" pitchFamily="18" charset="0"/>
              </a:rPr>
              <a:t>гача бориб, қолган </a:t>
            </a:r>
            <a:r>
              <a:rPr lang="ru-RU" sz="2000" dirty="0" err="1">
                <a:latin typeface="Times New Roman" panose="02020603050405020304" pitchFamily="18" charset="0"/>
                <a:cs typeface="Times New Roman" panose="02020603050405020304" pitchFamily="18" charset="0"/>
              </a:rPr>
              <a:t>асосий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қисми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номоддий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активларга</a:t>
            </a:r>
            <a:r>
              <a:rPr lang="ru-RU" sz="2000" dirty="0">
                <a:latin typeface="Times New Roman" panose="02020603050405020304" pitchFamily="18" charset="0"/>
                <a:cs typeface="Times New Roman" panose="02020603050405020304" pitchFamily="18" charset="0"/>
              </a:rPr>
              <a:t>, шу </a:t>
            </a:r>
            <a:r>
              <a:rPr lang="ru-RU" sz="2000" dirty="0" err="1">
                <a:latin typeface="Times New Roman" panose="02020603050405020304" pitchFamily="18" charset="0"/>
                <a:cs typeface="Times New Roman" panose="02020603050405020304" pitchFamily="18" charset="0"/>
              </a:rPr>
              <a:t>жумладан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инсон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капиталига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тўғри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келади</a:t>
            </a:r>
            <a:r>
              <a:rPr lang="uz-Cyrl-UZ"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49A489C-57AB-400B-A964-D589FAEF172A}"/>
              </a:ext>
            </a:extLst>
          </p:cNvPr>
          <p:cNvSpPr/>
          <p:nvPr/>
        </p:nvSpPr>
        <p:spPr>
          <a:xfrm>
            <a:off x="1448242" y="2390431"/>
            <a:ext cx="4066898" cy="3416320"/>
          </a:xfrm>
          <a:prstGeom prst="rect">
            <a:avLst/>
          </a:prstGeom>
          <a:solidFill>
            <a:schemeClr val="accent6">
              <a:lumMod val="20000"/>
              <a:lumOff val="80000"/>
            </a:schemeClr>
          </a:solidFill>
          <a:ln>
            <a:solidFill>
              <a:schemeClr val="tx1"/>
            </a:solidFill>
          </a:ln>
        </p:spPr>
        <p:txBody>
          <a:bodyPr wrap="square">
            <a:spAutoFit/>
          </a:bodyPr>
          <a:lstStyle/>
          <a:p>
            <a:pPr algn="just"/>
            <a:r>
              <a:rPr lang="ru-RU" sz="2400" dirty="0" err="1">
                <a:latin typeface="Times New Roman" panose="02020603050405020304" pitchFamily="18" charset="0"/>
                <a:ea typeface="Calibri" panose="020F0502020204030204" pitchFamily="34" charset="0"/>
              </a:rPr>
              <a:t>Бойлик</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моддий</a:t>
            </a:r>
            <a:r>
              <a:rPr lang="ru-RU" sz="2400" dirty="0">
                <a:latin typeface="Times New Roman" panose="02020603050405020304" pitchFamily="18" charset="0"/>
                <a:ea typeface="Calibri" panose="020F0502020204030204" pitchFamily="34" charset="0"/>
              </a:rPr>
              <a:t> </a:t>
            </a:r>
            <a:r>
              <a:rPr lang="uz-Cyrl-UZ" sz="2400" dirty="0">
                <a:latin typeface="Times New Roman" panose="02020603050405020304" pitchFamily="18" charset="0"/>
                <a:ea typeface="Calibri" panose="020F0502020204030204" pitchFamily="34" charset="0"/>
              </a:rPr>
              <a:t>қимматликларга эга бўлиш ҳамма вақт ҳам </a:t>
            </a:r>
            <a:r>
              <a:rPr lang="ru-RU" sz="2400" dirty="0" err="1">
                <a:latin typeface="Times New Roman" panose="02020603050405020304" pitchFamily="18" charset="0"/>
                <a:ea typeface="Calibri" panose="020F0502020204030204" pitchFamily="34" charset="0"/>
              </a:rPr>
              <a:t>муваффақиятга</a:t>
            </a:r>
            <a:r>
              <a:rPr lang="uz-Cyrl-UZ" sz="2400" dirty="0">
                <a:latin typeface="Times New Roman" panose="02020603050405020304" pitchFamily="18" charset="0"/>
                <a:ea typeface="Calibri" panose="020F0502020204030204" pitchFamily="34" charset="0"/>
              </a:rPr>
              <a:t> эришини  к</a:t>
            </a:r>
            <a:r>
              <a:rPr lang="ru-RU" sz="2400" dirty="0" err="1">
                <a:latin typeface="Times New Roman" panose="02020603050405020304" pitchFamily="18" charset="0"/>
                <a:ea typeface="Calibri" panose="020F0502020204030204" pitchFamily="34" charset="0"/>
              </a:rPr>
              <a:t>афолат</a:t>
            </a:r>
            <a:r>
              <a:rPr lang="uz-Cyrl-UZ" sz="2400" dirty="0">
                <a:latin typeface="Times New Roman" panose="02020603050405020304" pitchFamily="18" charset="0"/>
                <a:ea typeface="Calibri" panose="020F0502020204030204" pitchFamily="34" charset="0"/>
              </a:rPr>
              <a:t>лай олмайди,  балки у</a:t>
            </a:r>
            <a:r>
              <a:rPr lang="ru-RU" sz="2400" dirty="0" err="1">
                <a:latin typeface="Times New Roman" panose="02020603050405020304" pitchFamily="18" charset="0"/>
                <a:ea typeface="Calibri" panose="020F0502020204030204" pitchFamily="34" charset="0"/>
              </a:rPr>
              <a:t>нинг</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ишончли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асосини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корхона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ходимлари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ва</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мутахассислари</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ташкил</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этади</a:t>
            </a:r>
            <a:r>
              <a:rPr lang="ru-RU" sz="2400" dirty="0">
                <a:latin typeface="Times New Roman" panose="02020603050405020304" pitchFamily="18" charset="0"/>
                <a:ea typeface="Calibri" panose="020F0502020204030204" pitchFamily="34" charset="0"/>
              </a:rPr>
              <a:t>.</a:t>
            </a:r>
            <a:endParaRPr lang="ru-RU" sz="2400" dirty="0"/>
          </a:p>
        </p:txBody>
      </p:sp>
      <p:grpSp>
        <p:nvGrpSpPr>
          <p:cNvPr id="12" name="Группа 11">
            <a:extLst>
              <a:ext uri="{FF2B5EF4-FFF2-40B4-BE49-F238E27FC236}">
                <a16:creationId xmlns:a16="http://schemas.microsoft.com/office/drawing/2014/main" id="{6B96D3DB-095D-49F6-AD65-1C1B4EAB289A}"/>
              </a:ext>
            </a:extLst>
          </p:cNvPr>
          <p:cNvGrpSpPr/>
          <p:nvPr/>
        </p:nvGrpSpPr>
        <p:grpSpPr>
          <a:xfrm>
            <a:off x="6036734" y="1921933"/>
            <a:ext cx="4312707" cy="4083578"/>
            <a:chOff x="334298" y="-477946"/>
            <a:chExt cx="3264887" cy="3473369"/>
          </a:xfrm>
        </p:grpSpPr>
        <p:sp>
          <p:nvSpPr>
            <p:cNvPr id="14" name="Овал 13">
              <a:extLst>
                <a:ext uri="{FF2B5EF4-FFF2-40B4-BE49-F238E27FC236}">
                  <a16:creationId xmlns:a16="http://schemas.microsoft.com/office/drawing/2014/main" id="{C7BD8B4F-09FE-4297-8BE2-90E6B19F2052}"/>
                </a:ext>
              </a:extLst>
            </p:cNvPr>
            <p:cNvSpPr/>
            <p:nvPr/>
          </p:nvSpPr>
          <p:spPr>
            <a:xfrm rot="2063833">
              <a:off x="339921" y="-390466"/>
              <a:ext cx="1872170" cy="1957552"/>
            </a:xfrm>
            <a:prstGeom prst="ellipse">
              <a:avLst/>
            </a:prstGeom>
            <a:noFill/>
            <a:ln w="12700" cap="flat" cmpd="sng" algn="ctr">
              <a:solidFill>
                <a:sysClr val="windowText" lastClr="000000"/>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z-Cyrl-UZ"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KAPITAL</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sp>
          <p:nvSpPr>
            <p:cNvPr id="15" name="Овал 14">
              <a:extLst>
                <a:ext uri="{FF2B5EF4-FFF2-40B4-BE49-F238E27FC236}">
                  <a16:creationId xmlns:a16="http://schemas.microsoft.com/office/drawing/2014/main" id="{E5FFE87C-CFB1-4EC8-8C2D-4D5B260041BE}"/>
                </a:ext>
              </a:extLst>
            </p:cNvPr>
            <p:cNvSpPr/>
            <p:nvPr/>
          </p:nvSpPr>
          <p:spPr>
            <a:xfrm rot="19760803">
              <a:off x="1628861" y="-477946"/>
              <a:ext cx="1893159" cy="2023739"/>
            </a:xfrm>
            <a:prstGeom prst="ellipse">
              <a:avLst/>
            </a:prstGeom>
            <a:noFill/>
            <a:ln w="12700" cap="flat" cmpd="sng" algn="ctr">
              <a:solidFill>
                <a:sysClr val="windowText" lastClr="000000"/>
              </a:solidFill>
              <a:prstDash val="solid"/>
              <a:miter lim="800000"/>
            </a:ln>
            <a:effectLst/>
          </p:spPr>
          <p:txBody>
            <a:bodyPr rot="0" spcFirstLastPara="0" vert="vert" wrap="square" lIns="91440" tIns="45720" rIns="91440" bIns="45720" numCol="1" spcCol="0" rtlCol="0" fromWordArt="0" anchor="ctr" anchorCtr="0" forceAA="0" compatLnSpc="1">
              <a:prstTxWarp prst="textNoShape">
                <a:avLst/>
              </a:prstTxWarp>
              <a:noAutofit/>
            </a:bodyPr>
            <a:lstStyle/>
            <a:p>
              <a:pPr>
                <a:lnSpc>
                  <a:spcPct val="107000"/>
                </a:lnSpc>
              </a:pPr>
              <a:r>
                <a:rPr lang="uz-Cyrl-U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YER</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Овал 15">
              <a:extLst>
                <a:ext uri="{FF2B5EF4-FFF2-40B4-BE49-F238E27FC236}">
                  <a16:creationId xmlns:a16="http://schemas.microsoft.com/office/drawing/2014/main" id="{35BDE71D-8E84-4D31-9F4E-73593D27110F}"/>
                </a:ext>
              </a:extLst>
            </p:cNvPr>
            <p:cNvSpPr/>
            <p:nvPr/>
          </p:nvSpPr>
          <p:spPr>
            <a:xfrm rot="19760803">
              <a:off x="334298" y="941457"/>
              <a:ext cx="1893159" cy="2023739"/>
            </a:xfrm>
            <a:prstGeom prst="ellipse">
              <a:avLst/>
            </a:prstGeom>
            <a:noFill/>
            <a:ln w="12700" cap="flat" cmpd="sng" algn="ctr">
              <a:solidFill>
                <a:sysClr val="windowText" lastClr="000000"/>
              </a:solidFill>
              <a:prstDash val="solid"/>
              <a:miter lim="800000"/>
            </a:ln>
            <a:effectLst/>
          </p:spPr>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MEHNAT</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sp>
          <p:nvSpPr>
            <p:cNvPr id="17" name="Овал 16">
              <a:extLst>
                <a:ext uri="{FF2B5EF4-FFF2-40B4-BE49-F238E27FC236}">
                  <a16:creationId xmlns:a16="http://schemas.microsoft.com/office/drawing/2014/main" id="{4F6BB467-69E2-4785-BF8E-3809143225AA}"/>
                </a:ext>
              </a:extLst>
            </p:cNvPr>
            <p:cNvSpPr/>
            <p:nvPr/>
          </p:nvSpPr>
          <p:spPr>
            <a:xfrm rot="2149415">
              <a:off x="1706026" y="883057"/>
              <a:ext cx="1893159" cy="2023739"/>
            </a:xfrm>
            <a:prstGeom prst="ellipse">
              <a:avLst/>
            </a:prstGeom>
            <a:noFill/>
            <a:ln w="12700" cap="flat" cmpd="sng" algn="ctr">
              <a:solidFill>
                <a:sysClr val="windowText" lastClr="000000"/>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z-Cyrl-UZ"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TADBIRKORLIK </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sp>
          <p:nvSpPr>
            <p:cNvPr id="18" name="Овал 17">
              <a:extLst>
                <a:ext uri="{FF2B5EF4-FFF2-40B4-BE49-F238E27FC236}">
                  <a16:creationId xmlns:a16="http://schemas.microsoft.com/office/drawing/2014/main" id="{E7117E6B-14EC-49AF-994A-A13205589D1E}"/>
                </a:ext>
              </a:extLst>
            </p:cNvPr>
            <p:cNvSpPr/>
            <p:nvPr/>
          </p:nvSpPr>
          <p:spPr>
            <a:xfrm rot="16200000">
              <a:off x="1499852" y="1173014"/>
              <a:ext cx="784010" cy="1710210"/>
            </a:xfrm>
            <a:prstGeom prst="ellipse">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pPr>
              <a:r>
                <a:rPr lang="uz-Cyrl-UZ"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INSON RESURSLARI</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sp>
          <p:nvSpPr>
            <p:cNvPr id="19" name="Овал 18">
              <a:extLst>
                <a:ext uri="{FF2B5EF4-FFF2-40B4-BE49-F238E27FC236}">
                  <a16:creationId xmlns:a16="http://schemas.microsoft.com/office/drawing/2014/main" id="{998B95DD-BA10-4B80-95D5-C4BFE9395C87}"/>
                </a:ext>
              </a:extLst>
            </p:cNvPr>
            <p:cNvSpPr/>
            <p:nvPr/>
          </p:nvSpPr>
          <p:spPr>
            <a:xfrm rot="16200000">
              <a:off x="1780957" y="2050742"/>
              <a:ext cx="493126" cy="1396236"/>
            </a:xfrm>
            <a:prstGeom prst="ellipse">
              <a:avLst/>
            </a:prstGeom>
            <a:solidFill>
              <a:schemeClr val="accent6">
                <a:lumMod val="20000"/>
                <a:lumOff val="80000"/>
              </a:schemeClr>
            </a:solidFill>
            <a:ln w="12700" cap="flat" cmpd="sng" algn="ctr">
              <a:solidFill>
                <a:sysClr val="windowText" lastClr="000000"/>
              </a:solidFill>
              <a:prstDash val="solid"/>
              <a:miter lim="800000"/>
            </a:ln>
            <a:effectLst/>
          </p:spPr>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pPr>
              <a:r>
                <a:rPr lang="uz-Cyrl-UZ"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BILIM</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Нижний колонтитул 3">
            <a:extLst>
              <a:ext uri="{FF2B5EF4-FFF2-40B4-BE49-F238E27FC236}">
                <a16:creationId xmlns:a16="http://schemas.microsoft.com/office/drawing/2014/main" id="{54FC70ED-F67C-4EAD-B6CE-905EE0F19B5B}"/>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108566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uz-Cyrl-UZ" sz="4000" b="1" i="1" dirty="0">
                <a:solidFill>
                  <a:prstClr val="black"/>
                </a:solidFill>
              </a:rPr>
              <a:t>Шартли-натурал усул</a:t>
            </a:r>
            <a:r>
              <a:rPr lang="uz-Cyrl-UZ" sz="4000" dirty="0">
                <a:solidFill>
                  <a:prstClr val="black"/>
                </a:solidFill>
              </a:rPr>
              <a:t>.</a:t>
            </a:r>
            <a:endParaRPr lang="ru-RU"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610687"/>
            <a:ext cx="8543925" cy="4395831"/>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uz-Cyrl-UZ" b="1" i="1" dirty="0">
                <a:latin typeface="Times New Roman" panose="02020603050405020304" pitchFamily="18" charset="0"/>
                <a:cs typeface="Times New Roman" panose="02020603050405020304" pitchFamily="18" charset="0"/>
              </a:rPr>
              <a:t>Шартли-натурал усул</a:t>
            </a:r>
            <a:r>
              <a:rPr lang="uz-Cyrl-UZ" dirty="0">
                <a:latin typeface="Times New Roman" panose="02020603050405020304" pitchFamily="18" charset="0"/>
                <a:cs typeface="Times New Roman" panose="02020603050405020304" pitchFamily="18" charset="0"/>
              </a:rPr>
              <a:t>. Бунда маҳсулотнинг нархи ҳисобга олинмайди ва ҳисоб-китоб шартли ҳисоб бирлиги сифатида қабул қилинади - маҳсулотнинг ўртача характеристикалари, масалан, хом ашё миқдори. Ўхшаш, аммо бир хил бўлмаган маҳсулотларни ишлаб чиқарадиган компаниялар учун қўл келади: металлургия, тўқимачилик, қурилиш материаллари, транспорт. Натижада бир ҳил хусусиятга эга маҳсулотлар бўйича меҳнат унумдорлиги кўрсаткичлари ўлчанади.</a:t>
            </a:r>
            <a:endParaRPr lang="ru-RU"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44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C99D4-74D3-4951-A1BC-7B54CC7539C1}"/>
              </a:ext>
            </a:extLst>
          </p:cNvPr>
          <p:cNvSpPr>
            <a:spLocks noGrp="1"/>
          </p:cNvSpPr>
          <p:nvPr>
            <p:ph type="title"/>
          </p:nvPr>
        </p:nvSpPr>
        <p:spPr>
          <a:xfrm>
            <a:off x="1824040" y="365128"/>
            <a:ext cx="8543925" cy="1010667"/>
          </a:xfr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uz-Cyrl-UZ" sz="4000" b="1" i="1" dirty="0">
                <a:latin typeface="Times New Roman" panose="02020603050405020304" pitchFamily="18" charset="0"/>
                <a:cs typeface="Times New Roman" panose="02020603050405020304" pitchFamily="18" charset="0"/>
              </a:rPr>
              <a:t>Меҳнат усули</a:t>
            </a:r>
            <a:r>
              <a:rPr lang="uz-Cyrl-UZ" sz="4000" dirty="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8A7AB5-0E42-4008-BDF5-06B0484CE349}"/>
              </a:ext>
            </a:extLst>
          </p:cNvPr>
          <p:cNvSpPr>
            <a:spLocks noGrp="1"/>
          </p:cNvSpPr>
          <p:nvPr>
            <p:ph idx="1"/>
          </p:nvPr>
        </p:nvSpPr>
        <p:spPr>
          <a:xfrm>
            <a:off x="1824040" y="1610687"/>
            <a:ext cx="8543925" cy="4395831"/>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uz-Cyrl-UZ" dirty="0">
                <a:latin typeface="Times New Roman" panose="02020603050405020304" pitchFamily="18" charset="0"/>
                <a:cs typeface="Times New Roman" panose="02020603050405020304" pitchFamily="18" charset="0"/>
              </a:rPr>
              <a:t>Ушбу усулда ҳисоб-китобни амалга ошириш учун бирор бир бўлим учун ишлаб чиқариш вақти меъёрлари ўрнатилади ва битта ходимнинг ҳақиқий ишлаши билан таққосланади. </a:t>
            </a:r>
          </a:p>
          <a:p>
            <a:pPr marL="0" indent="0" algn="just">
              <a:buNone/>
            </a:pPr>
            <a:r>
              <a:rPr lang="uz-Cyrl-UZ" dirty="0">
                <a:latin typeface="Times New Roman" panose="02020603050405020304" pitchFamily="18" charset="0"/>
                <a:cs typeface="Times New Roman" panose="02020603050405020304" pitchFamily="18" charset="0"/>
              </a:rPr>
              <a:t>Бу усул бўлимда турли даражадаги вазифалар ва ҳар бир ходимнинг иш жараёнини кузатишнинг мумкин эмаслиги туфайли камдан-кам қўлланилади.</a:t>
            </a:r>
            <a:endParaRPr lang="ru-RU"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745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61594" y="126124"/>
            <a:ext cx="4078014" cy="125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357686" y="99847"/>
            <a:ext cx="9234115" cy="12507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z-Cyrl-UZ" sz="2500" b="1" dirty="0">
                <a:latin typeface="Times New Roman" panose="02020603050405020304" pitchFamily="18" charset="0"/>
                <a:cs typeface="Times New Roman" panose="02020603050405020304" pitchFamily="18" charset="0"/>
              </a:rPr>
              <a:t>КОМПАНИЯДА КАДРЛАР СИЁСАТИ</a:t>
            </a:r>
            <a:endParaRPr lang="ru-RU" sz="2500" b="1" dirty="0">
              <a:latin typeface="Times New Roman" panose="02020603050405020304" pitchFamily="18" charset="0"/>
              <a:cs typeface="Times New Roman" panose="02020603050405020304" pitchFamily="18" charset="0"/>
            </a:endParaRPr>
          </a:p>
        </p:txBody>
      </p:sp>
      <p:graphicFrame>
        <p:nvGraphicFramePr>
          <p:cNvPr id="12" name="Схема 11"/>
          <p:cNvGraphicFramePr/>
          <p:nvPr/>
        </p:nvGraphicFramePr>
        <p:xfrm>
          <a:off x="1479331" y="1513491"/>
          <a:ext cx="9532882" cy="5160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450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sp>
        <p:nvSpPr>
          <p:cNvPr id="3" name="Заголовок 3"/>
          <p:cNvSpPr>
            <a:spLocks noGrp="1"/>
          </p:cNvSpPr>
          <p:nvPr>
            <p:ph type="title"/>
          </p:nvPr>
        </p:nvSpPr>
        <p:spPr>
          <a:xfrm>
            <a:off x="1437291" y="203541"/>
            <a:ext cx="9501351" cy="891692"/>
          </a:xfrm>
        </p:spPr>
        <p:txBody>
          <a:bodyPr>
            <a:normAutofit fontScale="90000"/>
          </a:bodyPr>
          <a:lstStyle/>
          <a:p>
            <a:pPr algn="ctr"/>
            <a:r>
              <a:rPr lang="uz-Cyrl-UZ" altLang="ru-RU" sz="4500" b="1" dirty="0">
                <a:solidFill>
                  <a:schemeClr val="tx1">
                    <a:lumMod val="75000"/>
                    <a:lumOff val="25000"/>
                  </a:schemeClr>
                </a:solidFill>
                <a:latin typeface="Times New Roman" panose="02020603050405020304" pitchFamily="18" charset="0"/>
                <a:cs typeface="Times New Roman" panose="02020603050405020304" pitchFamily="18" charset="0"/>
              </a:rPr>
              <a:t>Кадрлар сиёсатининг йўналишлари:</a:t>
            </a:r>
            <a:endParaRPr lang="uz-Cyrl-UZ" altLang="ru-RU" sz="39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4" name="Содержимое 7"/>
          <p:cNvGraphicFramePr>
            <a:graphicFrameLocks noGrp="1"/>
          </p:cNvGraphicFramePr>
          <p:nvPr>
            <p:ph idx="1"/>
          </p:nvPr>
        </p:nvGraphicFramePr>
        <p:xfrm>
          <a:off x="2063030" y="1250731"/>
          <a:ext cx="8339585" cy="560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94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sp>
        <p:nvSpPr>
          <p:cNvPr id="6" name="Содержимое 22"/>
          <p:cNvSpPr>
            <a:spLocks noGrp="1"/>
          </p:cNvSpPr>
          <p:nvPr>
            <p:ph idx="1"/>
          </p:nvPr>
        </p:nvSpPr>
        <p:spPr>
          <a:xfrm>
            <a:off x="1269406" y="2233033"/>
            <a:ext cx="9779595" cy="4309596"/>
          </a:xfrm>
          <a:solidFill>
            <a:schemeClr val="accent6">
              <a:lumMod val="20000"/>
              <a:lumOff val="80000"/>
            </a:schemeClr>
          </a:solidFill>
        </p:spPr>
        <p:txBody>
          <a:bodyPr>
            <a:normAutofit/>
          </a:bodyPr>
          <a:lstStyle/>
          <a:p>
            <a:pPr algn="just">
              <a:buFont typeface="Wingdings" panose="05000000000000000000" pitchFamily="2" charset="2"/>
              <a:buChar char="q"/>
            </a:pPr>
            <a:r>
              <a:rPr lang="ru-RU" altLang="ru-RU" sz="3400" dirty="0"/>
              <a:t> </a:t>
            </a:r>
            <a:r>
              <a:rPr lang="ru-RU" altLang="ru-RU" sz="3900" dirty="0"/>
              <a:t> </a:t>
            </a:r>
            <a:r>
              <a:rPr lang="uz-Cyrl-UZ" altLang="ru-RU" sz="3900" b="1" dirty="0">
                <a:latin typeface="Times New Roman" panose="02020603050405020304" pitchFamily="18" charset="0"/>
                <a:cs typeface="Times New Roman" panose="02020603050405020304" pitchFamily="18" charset="0"/>
              </a:rPr>
              <a:t>Изчиллик</a:t>
            </a:r>
            <a:r>
              <a:rPr lang="uz-Cyrl-UZ" sz="3900" b="1" dirty="0">
                <a:latin typeface="Times New Roman" panose="02020603050405020304" pitchFamily="18" charset="0"/>
                <a:cs typeface="Times New Roman" panose="02020603050405020304" pitchFamily="18" charset="0"/>
              </a:rPr>
              <a:t> – </a:t>
            </a:r>
            <a:r>
              <a:rPr lang="uz-Cyrl-UZ" sz="2700" b="1" dirty="0">
                <a:latin typeface="Times New Roman" panose="02020603050405020304" pitchFamily="18" charset="0"/>
                <a:cs typeface="Times New Roman" panose="02020603050405020304" pitchFamily="18" charset="0"/>
              </a:rPr>
              <a:t>кадрлар ишининг алоҳида таркибий қисмларининг ўзаро боғлиқлиги ва ўзаро муносабатларини ҳисобга олишлик.</a:t>
            </a:r>
            <a:endParaRPr lang="uz-Cyrl-UZ" altLang="ru-RU" sz="27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uz-Cyrl-UZ" altLang="ru-RU" sz="3900" b="1" dirty="0">
                <a:latin typeface="Times New Roman" panose="02020603050405020304" pitchFamily="18" charset="0"/>
                <a:cs typeface="Times New Roman" panose="02020603050405020304" pitchFamily="18" charset="0"/>
              </a:rPr>
              <a:t>Мураккаблик - </a:t>
            </a:r>
            <a:r>
              <a:rPr lang="uz-Cyrl-UZ" altLang="ru-RU" sz="2700" b="1" dirty="0">
                <a:latin typeface="Times New Roman" panose="02020603050405020304" pitchFamily="18" charset="0"/>
                <a:cs typeface="Times New Roman" panose="02020603050405020304" pitchFamily="18" charset="0"/>
              </a:rPr>
              <a:t>кадрлар фаолиятининг барча соҳаларига бўлган эҳтиёж.</a:t>
            </a:r>
          </a:p>
          <a:p>
            <a:pPr algn="just">
              <a:buFont typeface="Wingdings" panose="05000000000000000000" pitchFamily="2" charset="2"/>
              <a:buChar char="q"/>
            </a:pPr>
            <a:r>
              <a:rPr lang="uz-Cyrl-UZ" altLang="ru-RU" sz="3900" b="1" dirty="0">
                <a:latin typeface="Times New Roman" panose="02020603050405020304" pitchFamily="18" charset="0"/>
                <a:cs typeface="Times New Roman" panose="02020603050405020304" pitchFamily="18" charset="0"/>
              </a:rPr>
              <a:t>Самарадорлик - </a:t>
            </a:r>
            <a:r>
              <a:rPr lang="uz-Cyrl-UZ" altLang="ru-RU" sz="2700" b="1" dirty="0">
                <a:latin typeface="Times New Roman" panose="02020603050405020304" pitchFamily="18" charset="0"/>
                <a:cs typeface="Times New Roman" panose="02020603050405020304" pitchFamily="18" charset="0"/>
              </a:rPr>
              <a:t>ушбу соҳадага йўналтирилган ҳар қандай харажатлар иқтисодий фаолият натижалари бўйича қопланиши керак. </a:t>
            </a:r>
          </a:p>
          <a:p>
            <a:endParaRPr lang="ru-RU" altLang="ru-RU" dirty="0">
              <a:solidFill>
                <a:schemeClr val="bg1"/>
              </a:solidFill>
            </a:endParaRPr>
          </a:p>
        </p:txBody>
      </p:sp>
      <p:sp>
        <p:nvSpPr>
          <p:cNvPr id="9" name="Прямоугольник 8"/>
          <p:cNvSpPr/>
          <p:nvPr/>
        </p:nvSpPr>
        <p:spPr>
          <a:xfrm>
            <a:off x="2498465" y="649486"/>
            <a:ext cx="7998743" cy="12402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z-Cyrl-UZ" sz="2500" b="1" dirty="0">
                <a:latin typeface="Times New Roman" panose="02020603050405020304" pitchFamily="18" charset="0"/>
                <a:cs typeface="Times New Roman" panose="02020603050405020304" pitchFamily="18" charset="0"/>
              </a:rPr>
              <a:t>Кадрлар сиёсатини шакллантиришнинг асосий тамойиллари</a:t>
            </a:r>
            <a:endParaRPr lang="ru-RU" sz="25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768" y="655648"/>
            <a:ext cx="1107697" cy="1227895"/>
          </a:xfrm>
          <a:prstGeom prst="rect">
            <a:avLst/>
          </a:prstGeom>
        </p:spPr>
      </p:pic>
      <p:sp>
        <p:nvSpPr>
          <p:cNvPr id="2" name="Прямоугольник 1"/>
          <p:cNvSpPr/>
          <p:nvPr/>
        </p:nvSpPr>
        <p:spPr>
          <a:xfrm>
            <a:off x="1390768" y="126883"/>
            <a:ext cx="9421749" cy="461665"/>
          </a:xfrm>
          <a:prstGeom prst="rect">
            <a:avLst/>
          </a:prstGeom>
        </p:spPr>
        <p:txBody>
          <a:bodyPr wrap="square">
            <a:spAutoFit/>
          </a:bodyPr>
          <a:lstStyle/>
          <a:p>
            <a:pPr algn="ctr" fontAlgn="t"/>
            <a:r>
              <a:rPr lang="ru-RU" sz="2400" b="1" dirty="0">
                <a:latin typeface="Times New Roman" panose="02020603050405020304" pitchFamily="18" charset="0"/>
                <a:cs typeface="Times New Roman" panose="02020603050405020304" pitchFamily="18" charset="0"/>
              </a:rPr>
              <a:t>3.Кадрлар </a:t>
            </a:r>
            <a:r>
              <a:rPr lang="ru-RU" sz="2400" b="1" dirty="0" err="1">
                <a:latin typeface="Times New Roman" panose="02020603050405020304" pitchFamily="18" charset="0"/>
                <a:cs typeface="Times New Roman" panose="02020603050405020304" pitchFamily="18" charset="0"/>
              </a:rPr>
              <a:t>сиёсатини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шакллантиришнинг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тамойиллари</a:t>
            </a:r>
            <a:r>
              <a:rPr lang="ru-RU"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1512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sp>
        <p:nvSpPr>
          <p:cNvPr id="9" name="Прямоугольник 8"/>
          <p:cNvSpPr/>
          <p:nvPr/>
        </p:nvSpPr>
        <p:spPr>
          <a:xfrm>
            <a:off x="2622780" y="605520"/>
            <a:ext cx="8148188" cy="97103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z-Cyrl-UZ" sz="3200" b="1" dirty="0">
                <a:solidFill>
                  <a:srgbClr val="FFC000"/>
                </a:solidFill>
                <a:latin typeface="Times New Roman" panose="02020603050405020304" pitchFamily="18" charset="0"/>
                <a:cs typeface="Times New Roman" panose="02020603050405020304" pitchFamily="18" charset="0"/>
              </a:rPr>
              <a:t>Кадрлар сиёсатининг турлари:</a:t>
            </a:r>
          </a:p>
        </p:txBody>
      </p:sp>
      <p:sp>
        <p:nvSpPr>
          <p:cNvPr id="3" name="Прямоугольник 2"/>
          <p:cNvSpPr/>
          <p:nvPr/>
        </p:nvSpPr>
        <p:spPr>
          <a:xfrm>
            <a:off x="1267317" y="1944459"/>
            <a:ext cx="9503651" cy="4755148"/>
          </a:xfrm>
          <a:prstGeom prst="rect">
            <a:avLst/>
          </a:prstGeom>
        </p:spPr>
        <p:txBody>
          <a:bodyPr wrap="square">
            <a:spAutoFit/>
          </a:bodyPr>
          <a:lstStyle/>
          <a:p>
            <a:pPr algn="just"/>
            <a:r>
              <a:rPr lang="uz-Cyrl-UZ" sz="2500" b="1" dirty="0">
                <a:latin typeface="Times New Roman" panose="02020603050405020304" pitchFamily="18" charset="0"/>
                <a:cs typeface="Times New Roman" panose="02020603050405020304" pitchFamily="18" charset="0"/>
              </a:rPr>
              <a:t>        1. </a:t>
            </a:r>
            <a:r>
              <a:rPr lang="uz-Cyrl-UZ" sz="2300" b="1" dirty="0">
                <a:latin typeface="Times New Roman" panose="02020603050405020304" pitchFamily="18" charset="0"/>
                <a:cs typeface="Times New Roman" panose="02020603050405020304" pitchFamily="18" charset="0"/>
              </a:rPr>
              <a:t>Фаол кадрлар сиёсати</a:t>
            </a:r>
            <a:r>
              <a:rPr lang="uz-Cyrl-UZ" sz="2300" dirty="0">
                <a:latin typeface="Times New Roman" panose="02020603050405020304" pitchFamily="18" charset="0"/>
                <a:cs typeface="Times New Roman" panose="02020603050405020304" pitchFamily="18" charset="0"/>
              </a:rPr>
              <a:t> - </a:t>
            </a:r>
            <a:r>
              <a:rPr lang="uz-Cyrl-UZ" sz="2300" b="1" i="1" dirty="0">
                <a:latin typeface="Times New Roman" panose="02020603050405020304" pitchFamily="18" charset="0"/>
                <a:cs typeface="Times New Roman" panose="02020603050405020304" pitchFamily="18" charset="0"/>
              </a:rPr>
              <a:t>бу нафақат инқирозли вазиятларнинг ривожланишини олдиндан кўра билиш, балки уларга таъсир ўтказиш воситаларига эга бўлиши ва бошқарув инқирозга қарши кадрлар дастурларини ишлаб чиқилиши, вазиятни таҳлил қилиши ва ташқи вазиятдаги (конъюнктур) ўзгаришларга ва ички омилларга мувофиқ тузатишлар киритиши характеририга эга бўлшдир.</a:t>
            </a:r>
          </a:p>
          <a:p>
            <a:pPr algn="just"/>
            <a:r>
              <a:rPr lang="uz-Cyrl-UZ" sz="2500" b="1" dirty="0">
                <a:latin typeface="Times New Roman" panose="02020603050405020304" pitchFamily="18" charset="0"/>
                <a:cs typeface="Times New Roman" panose="02020603050405020304" pitchFamily="18" charset="0"/>
              </a:rPr>
              <a:t>        2. </a:t>
            </a:r>
            <a:r>
              <a:rPr lang="uz-Cyrl-UZ" sz="2300" b="1" dirty="0">
                <a:latin typeface="Times New Roman" panose="02020603050405020304" pitchFamily="18" charset="0"/>
                <a:cs typeface="Times New Roman" panose="02020603050405020304" pitchFamily="18" charset="0"/>
              </a:rPr>
              <a:t>Пассив кадрлар сиёсати </a:t>
            </a:r>
            <a:r>
              <a:rPr lang="uz-Cyrl-UZ" sz="2300" b="1" i="1" dirty="0">
                <a:latin typeface="Times New Roman" panose="02020603050405020304" pitchFamily="18" charset="0"/>
                <a:cs typeface="Times New Roman" panose="02020603050405020304" pitchFamily="18" charset="0"/>
              </a:rPr>
              <a:t>- ташкилот раҳбариятида ходимлар учун ҳаракат дастури мавжуд эмаслиги. Кадрлар ташқи таъсирларнинг салбий оқибатларини бартараф этиш учун қаратилмаслиги. Ташкилотда кадрлар эҳтиёжлари прогнози, ходимларнинг бизнесни баҳолаш воситалари, ходимларни рағбатлантиришни тизимининг тўғри йўлга қўилмаганлиги билан тавсифланади.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18" y="605519"/>
            <a:ext cx="1355463" cy="1012646"/>
          </a:xfrm>
          <a:prstGeom prst="rect">
            <a:avLst/>
          </a:prstGeom>
        </p:spPr>
      </p:pic>
    </p:spTree>
    <p:extLst>
      <p:ext uri="{BB962C8B-B14F-4D97-AF65-F5344CB8AC3E}">
        <p14:creationId xmlns:p14="http://schemas.microsoft.com/office/powerpoint/2010/main" val="812349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sp>
        <p:nvSpPr>
          <p:cNvPr id="9" name="Прямоугольник 8"/>
          <p:cNvSpPr/>
          <p:nvPr/>
        </p:nvSpPr>
        <p:spPr>
          <a:xfrm>
            <a:off x="2498464" y="324999"/>
            <a:ext cx="8471709" cy="12402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z-Cyrl-UZ" sz="3200" b="1" dirty="0">
                <a:solidFill>
                  <a:srgbClr val="FFC000"/>
                </a:solidFill>
                <a:latin typeface="Times New Roman" panose="02020603050405020304" pitchFamily="18" charset="0"/>
                <a:cs typeface="Times New Roman" panose="02020603050405020304" pitchFamily="18" charset="0"/>
              </a:rPr>
              <a:t>Кадрлар сиёсати турлари: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4999"/>
            <a:ext cx="1355463" cy="1240221"/>
          </a:xfrm>
          <a:prstGeom prst="rect">
            <a:avLst/>
          </a:prstGeom>
        </p:spPr>
      </p:pic>
      <p:sp>
        <p:nvSpPr>
          <p:cNvPr id="2" name="Прямоугольник 1"/>
          <p:cNvSpPr/>
          <p:nvPr/>
        </p:nvSpPr>
        <p:spPr>
          <a:xfrm>
            <a:off x="1374229" y="2107858"/>
            <a:ext cx="9396248" cy="4339650"/>
          </a:xfrm>
          <a:prstGeom prst="rect">
            <a:avLst/>
          </a:prstGeom>
        </p:spPr>
        <p:txBody>
          <a:bodyPr wrap="square">
            <a:spAutoFit/>
          </a:bodyPr>
          <a:lstStyle/>
          <a:p>
            <a:pPr algn="just"/>
            <a:r>
              <a:rPr lang="ru-RU" sz="2300" b="1" dirty="0">
                <a:latin typeface="Times New Roman" panose="02020603050405020304" pitchFamily="18" charset="0"/>
                <a:cs typeface="Times New Roman" panose="02020603050405020304" pitchFamily="18" charset="0"/>
              </a:rPr>
              <a:t>	3. </a:t>
            </a:r>
            <a:r>
              <a:rPr lang="uz-Cyrl-UZ" sz="2300" b="1" dirty="0">
                <a:latin typeface="Times New Roman" panose="02020603050405020304" pitchFamily="18" charset="0"/>
                <a:cs typeface="Times New Roman" panose="02020603050405020304" pitchFamily="18" charset="0"/>
              </a:rPr>
              <a:t>Профилактик кадрлар сиёсати- </a:t>
            </a:r>
            <a:r>
              <a:rPr lang="uz-Cyrl-UZ" sz="2300" b="1" i="1" dirty="0">
                <a:latin typeface="Times New Roman" panose="02020603050405020304" pitchFamily="18" charset="0"/>
                <a:cs typeface="Times New Roman" panose="02020603050405020304" pitchFamily="18" charset="0"/>
              </a:rPr>
              <a:t>Раҳбарият ва менежмент тизими инқирозли вазиятларнинг юзага келиши тўғрисида оқилона прогнозларга эгалиги. Бироқ, ташкилотнинг Кадрлар (</a:t>
            </a:r>
            <a:r>
              <a:rPr lang="en-US" sz="2300" b="1" i="1" dirty="0">
                <a:latin typeface="Times New Roman" panose="02020603050405020304" pitchFamily="18" charset="0"/>
                <a:cs typeface="Times New Roman" panose="02020603050405020304" pitchFamily="18" charset="0"/>
              </a:rPr>
              <a:t>HR</a:t>
            </a:r>
            <a:r>
              <a:rPr lang="uz-Cyrl-UZ" sz="2300" b="1" i="1" dirty="0">
                <a:latin typeface="Times New Roman" panose="02020603050405020304" pitchFamily="18" charset="0"/>
                <a:cs typeface="Times New Roman" panose="02020603050405020304" pitchFamily="18" charset="0"/>
              </a:rPr>
              <a:t>) хизмати салбий вазиятга таъсир қилиш воситаларига эга эмаслиг билан характерланади.</a:t>
            </a:r>
          </a:p>
          <a:p>
            <a:pPr algn="just"/>
            <a:endParaRPr lang="uz-Cyrl-UZ" sz="2300" b="1" i="1" dirty="0">
              <a:latin typeface="Times New Roman" panose="02020603050405020304" pitchFamily="18" charset="0"/>
              <a:cs typeface="Times New Roman" panose="02020603050405020304" pitchFamily="18" charset="0"/>
            </a:endParaRPr>
          </a:p>
          <a:p>
            <a:pPr algn="just"/>
            <a:r>
              <a:rPr lang="uz-Cyrl-UZ" sz="2300" b="1" i="1" dirty="0">
                <a:latin typeface="Times New Roman" panose="02020603050405020304" pitchFamily="18" charset="0"/>
                <a:cs typeface="Times New Roman" panose="02020603050405020304" pitchFamily="18" charset="0"/>
              </a:rPr>
              <a:t>	</a:t>
            </a:r>
            <a:r>
              <a:rPr lang="uz-Cyrl-UZ" sz="2300" b="1" dirty="0">
                <a:latin typeface="Times New Roman" panose="02020603050405020304" pitchFamily="18" charset="0"/>
                <a:cs typeface="Times New Roman" panose="02020603050405020304" pitchFamily="18" charset="0"/>
              </a:rPr>
              <a:t>4. Реактив кадрлар сиёсати- </a:t>
            </a:r>
            <a:r>
              <a:rPr lang="uz-Cyrl-UZ" sz="2300" b="1" i="1" dirty="0">
                <a:latin typeface="Times New Roman" panose="02020603050405020304" pitchFamily="18" charset="0"/>
                <a:cs typeface="Times New Roman" panose="02020603050405020304" pitchFamily="18" charset="0"/>
              </a:rPr>
              <a:t>Ташкилот раҳбарияти ходимлар билан муносабатларда салбий ҳолатларнинг пайдо бўлишини кўрсатадиган омилларни олдини олиш ва назорат қилишга интилиш билан ифода қилинади. Ходимлар хизмати, қоида тариқасида, бундай вазиятларни аниқлаш ва фавқулодда чораларни кўриш учун воситаларга эга бўлишлиги билан белгиланади.</a:t>
            </a:r>
          </a:p>
        </p:txBody>
      </p:sp>
    </p:spTree>
    <p:extLst>
      <p:ext uri="{BB962C8B-B14F-4D97-AF65-F5344CB8AC3E}">
        <p14:creationId xmlns:p14="http://schemas.microsoft.com/office/powerpoint/2010/main" val="4214540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sp>
        <p:nvSpPr>
          <p:cNvPr id="8" name="Заголовок 1"/>
          <p:cNvSpPr>
            <a:spLocks noGrp="1"/>
          </p:cNvSpPr>
          <p:nvPr>
            <p:ph type="title"/>
          </p:nvPr>
        </p:nvSpPr>
        <p:spPr>
          <a:xfrm>
            <a:off x="30595" y="-959526"/>
            <a:ext cx="10589774" cy="685491"/>
          </a:xfrm>
          <a:solidFill>
            <a:schemeClr val="bg1"/>
          </a:solidFill>
        </p:spPr>
        <p:txBody>
          <a:bodyPr>
            <a:normAutofit/>
          </a:bodyPr>
          <a:lstStyle/>
          <a:p>
            <a:pPr eaLnBrk="1" hangingPunct="1"/>
            <a:r>
              <a:rPr lang="ru-RU" altLang="ru-RU" sz="2500" b="1">
                <a:solidFill>
                  <a:srgbClr val="FF0000"/>
                </a:solidFill>
                <a:latin typeface="Book Antiqua" panose="02040602050305030304" pitchFamily="18" charset="0"/>
              </a:rPr>
              <a:t>Виды кадровой политики организации</a:t>
            </a:r>
            <a:endParaRPr lang="ru-RU" altLang="ru-RU" sz="2500">
              <a:solidFill>
                <a:srgbClr val="FF0000"/>
              </a:solidFill>
            </a:endParaRPr>
          </a:p>
        </p:txBody>
      </p:sp>
      <p:graphicFrame>
        <p:nvGraphicFramePr>
          <p:cNvPr id="9" name="Содержимое 3"/>
          <p:cNvGraphicFramePr>
            <a:graphicFrameLocks noGrp="1"/>
          </p:cNvGraphicFramePr>
          <p:nvPr>
            <p:ph idx="1"/>
          </p:nvPr>
        </p:nvGraphicFramePr>
        <p:xfrm>
          <a:off x="1269406" y="773214"/>
          <a:ext cx="9608145" cy="608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2483754" y="7880"/>
            <a:ext cx="8565247" cy="7831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z-Cyrl-UZ" sz="3200" b="1" dirty="0">
                <a:solidFill>
                  <a:srgbClr val="FFC000"/>
                </a:solidFill>
                <a:latin typeface="Times New Roman" panose="02020603050405020304" pitchFamily="18" charset="0"/>
                <a:cs typeface="Times New Roman" panose="02020603050405020304" pitchFamily="18" charset="0"/>
              </a:rPr>
              <a:t>Кадрлар сиёсати турлари:</a:t>
            </a: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849" y="7880"/>
            <a:ext cx="1355463" cy="783141"/>
          </a:xfrm>
          <a:prstGeom prst="rect">
            <a:avLst/>
          </a:prstGeom>
        </p:spPr>
      </p:pic>
    </p:spTree>
    <p:extLst>
      <p:ext uri="{BB962C8B-B14F-4D97-AF65-F5344CB8AC3E}">
        <p14:creationId xmlns:p14="http://schemas.microsoft.com/office/powerpoint/2010/main" val="2426642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A3466-C801-44B6-BFB9-87741567F3E7}"/>
              </a:ext>
            </a:extLst>
          </p:cNvPr>
          <p:cNvSpPr>
            <a:spLocks noGrp="1"/>
          </p:cNvSpPr>
          <p:nvPr>
            <p:ph type="title"/>
          </p:nvPr>
        </p:nvSpPr>
        <p:spPr>
          <a:xfrm>
            <a:off x="1338532" y="140978"/>
            <a:ext cx="9514936" cy="808066"/>
          </a:xfrm>
          <a:solidFill>
            <a:schemeClr val="bg1">
              <a:lumMod val="95000"/>
            </a:schemeClr>
          </a:solidFill>
          <a:ln>
            <a:solidFill>
              <a:schemeClr val="accent1"/>
            </a:solidFill>
          </a:ln>
        </p:spPr>
        <p:txBody>
          <a:bodyPr>
            <a:noAutofit/>
          </a:bodyPr>
          <a:lstStyle/>
          <a:p>
            <a:pPr algn="ctr"/>
            <a:r>
              <a:rPr lang="ru-RU" sz="3200" b="1" dirty="0" err="1">
                <a:latin typeface="Times New Roman" panose="02020603050405020304" pitchFamily="18" charset="0"/>
                <a:cs typeface="Times New Roman" panose="02020603050405020304" pitchFamily="18" charset="0"/>
              </a:rPr>
              <a:t>Очиқ</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ёпиқ</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кадрлар</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сиёсатининг</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фарқланиши</a:t>
            </a:r>
            <a:endParaRPr lang="ru-RU" sz="3200" b="1" dirty="0">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77D0C872-7D10-475D-A1B1-F07159167C9F}"/>
              </a:ext>
            </a:extLst>
          </p:cNvPr>
          <p:cNvGraphicFramePr>
            <a:graphicFrameLocks noGrp="1"/>
          </p:cNvGraphicFramePr>
          <p:nvPr/>
        </p:nvGraphicFramePr>
        <p:xfrm>
          <a:off x="1298275" y="1173193"/>
          <a:ext cx="9514936" cy="5139796"/>
        </p:xfrm>
        <a:graphic>
          <a:graphicData uri="http://schemas.openxmlformats.org/drawingml/2006/table">
            <a:tbl>
              <a:tblPr firstRow="1" firstCol="1" bandRow="1"/>
              <a:tblGrid>
                <a:gridCol w="2014711">
                  <a:extLst>
                    <a:ext uri="{9D8B030D-6E8A-4147-A177-3AD203B41FA5}">
                      <a16:colId xmlns:a16="http://schemas.microsoft.com/office/drawing/2014/main" val="2568642674"/>
                    </a:ext>
                  </a:extLst>
                </a:gridCol>
                <a:gridCol w="3894094">
                  <a:extLst>
                    <a:ext uri="{9D8B030D-6E8A-4147-A177-3AD203B41FA5}">
                      <a16:colId xmlns:a16="http://schemas.microsoft.com/office/drawing/2014/main" val="104464547"/>
                    </a:ext>
                  </a:extLst>
                </a:gridCol>
                <a:gridCol w="3606131">
                  <a:extLst>
                    <a:ext uri="{9D8B030D-6E8A-4147-A177-3AD203B41FA5}">
                      <a16:colId xmlns:a16="http://schemas.microsoft.com/office/drawing/2014/main" val="484803810"/>
                    </a:ext>
                  </a:extLst>
                </a:gridCol>
              </a:tblGrid>
              <a:tr h="401780">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Кадрлар билан ишлаш жараёни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Очиқ кадрлар сиёсати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Ёпиқ кадрлар сиёсати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2393244"/>
                  </a:ext>
                </a:extLst>
              </a:tr>
              <a:tr h="514452">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Ишга қабул қилиш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Меҳнат бозорида юқори рақобатли вазият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Ишчи кучи танқислиги ҳолати, янги ишчилар оқимининг пастлиги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3939287"/>
                  </a:ext>
                </a:extLst>
              </a:tr>
              <a:tr h="863115">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Ходимларни мослаштириш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Рақобат муносабатларига тез мослашиш, ташкилотга янги келган ходимлар томонидан таклиф қилинган янги ёндашувларни жорий этиш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Самарали мослашиш нафақат мураббийлар ёрдамида, балки ходимларнинг юқори даражадаги уйғунлиги билан ҳам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0895317"/>
                  </a:ext>
                </a:extLst>
              </a:tr>
              <a:tr h="688783">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Кадрлар тайёрлаш ва ривожлантириш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Кўпинча янги қарз олиш учун ташкилотдан ташқарида амалга оширилади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Aсосан умумий қарашларни, умумий технологияни шакллантириш мақсадида ташкилот ичида содир бўлади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5366508"/>
                  </a:ext>
                </a:extLst>
              </a:tr>
              <a:tr h="1037446">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Ходимларни лавозимида кўтариш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Ишга қабул қилиш тенденцияси устунлик қилганлиги сабабли хизмат лавозимига кўтариш масаласига кам эътибор қаратилади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Юқори лавозимларга тайинлашда ҳар доим компания ходимларига устунлик берилади, мартабани режалаштириш амалга оширилади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7603139"/>
                  </a:ext>
                </a:extLst>
              </a:tr>
              <a:tr h="1037446">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Ходимларни рағбатлантириш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Рағбатлантириш масалаларига устунлик берилади (ташқи мотивaция)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Мотивaция масалаларига устунлик берилади яъни хавфсизлик, барқарорлик, ижтимоий кафолат ва бошқаларга бўлган эҳтиёжни қондириш.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6127600"/>
                  </a:ext>
                </a:extLst>
              </a:tr>
              <a:tr h="514452">
                <a:tc>
                  <a:txBody>
                    <a:bodyPr/>
                    <a:lstStyle/>
                    <a:p>
                      <a:pPr algn="ctr">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Инновaцияларни жорий этиш</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a:effectLst/>
                          <a:latin typeface="Times New Roman" panose="02020603050405020304" pitchFamily="18" charset="0"/>
                          <a:ea typeface="Calibri" panose="020F0502020204030204" pitchFamily="34" charset="0"/>
                          <a:cs typeface="Times New Roman" panose="02020603050405020304" pitchFamily="18" charset="0"/>
                        </a:rPr>
                        <a:t>Янги ходимлар томонидан таклиф қилинган инновaцияларни жорий этиш рағбатлантирилади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uz-Cyrl-UZ" sz="1400" dirty="0">
                          <a:effectLst/>
                          <a:latin typeface="Times New Roman" panose="02020603050405020304" pitchFamily="18" charset="0"/>
                          <a:ea typeface="Calibri" panose="020F0502020204030204" pitchFamily="34" charset="0"/>
                          <a:cs typeface="Times New Roman" panose="02020603050405020304" pitchFamily="18" charset="0"/>
                        </a:rPr>
                        <a:t>Инновaцион ривожланишда ташаббус кўрсатиш зарурати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4835707"/>
                  </a:ext>
                </a:extLst>
              </a:tr>
            </a:tbl>
          </a:graphicData>
        </a:graphic>
      </p:graphicFrame>
      <p:sp>
        <p:nvSpPr>
          <p:cNvPr id="3" name="Нижний колонтитул 2">
            <a:extLst>
              <a:ext uri="{FF2B5EF4-FFF2-40B4-BE49-F238E27FC236}">
                <a16:creationId xmlns:a16="http://schemas.microsoft.com/office/drawing/2014/main" id="{4888CE41-3F2A-4D2F-99BB-6CBF342A5717}"/>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458061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1699" y="1114969"/>
            <a:ext cx="9143999"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uz-Cyrl-UZ" b="1" dirty="0">
                <a:latin typeface="Times New Roman" panose="02020603050405020304" pitchFamily="18" charset="0"/>
                <a:cs typeface="Times New Roman" panose="02020603050405020304" pitchFamily="18" charset="0"/>
              </a:rPr>
              <a:t>	 1.Номзодларни тўплаш – </a:t>
            </a:r>
            <a:r>
              <a:rPr lang="uz-Cyrl-UZ" dirty="0">
                <a:latin typeface="Times New Roman" panose="02020603050405020304" pitchFamily="18" charset="0"/>
                <a:cs typeface="Times New Roman" panose="02020603050405020304" pitchFamily="18" charset="0"/>
              </a:rPr>
              <a:t>корхонанинг миссияси, мақсади, вазифаси ва функциясидан келиб чиқиб, зарур ходимларни шакллантириш мақсадида ишга олиш учун йиғиладиган номзодларга гурухига тушунилади.</a:t>
            </a:r>
            <a:r>
              <a:rPr lang="uz-Cyrl-UZ" b="1" dirty="0">
                <a:latin typeface="Times New Roman" panose="02020603050405020304" pitchFamily="18" charset="0"/>
                <a:cs typeface="Times New Roman" panose="02020603050405020304" pitchFamily="18" charset="0"/>
              </a:rPr>
              <a:t>  </a:t>
            </a:r>
          </a:p>
          <a:p>
            <a:pPr algn="just"/>
            <a:r>
              <a:rPr lang="uz-Cyrl-UZ" b="1" dirty="0">
                <a:latin typeface="Times New Roman" panose="02020603050405020304" pitchFamily="18" charset="0"/>
                <a:cs typeface="Times New Roman" panose="02020603050405020304" pitchFamily="18" charset="0"/>
              </a:rPr>
              <a:t>                 2.Ходимларни танлаш </a:t>
            </a:r>
            <a:r>
              <a:rPr lang="uz-Cyrl-UZ" dirty="0">
                <a:latin typeface="Times New Roman" panose="02020603050405020304" pitchFamily="18" charset="0"/>
                <a:cs typeface="Times New Roman" panose="02020603050405020304" pitchFamily="18" charset="0"/>
              </a:rPr>
              <a:t>- бу жараён компаниянинг шароитларини ҳисобга олган ҳолда бўш лавозимга танлов мезонларига энг мос келадиган бир ёки бир нечта номзодлардан бирини танлашдир.</a:t>
            </a:r>
            <a:r>
              <a:rPr lang="uz-Cyrl-UZ" b="1" dirty="0">
                <a:latin typeface="Times New Roman" panose="02020603050405020304" pitchFamily="18" charset="0"/>
                <a:cs typeface="Times New Roman" panose="02020603050405020304" pitchFamily="18" charset="0"/>
              </a:rPr>
              <a:t> </a:t>
            </a:r>
            <a:endParaRPr lang="uz-Cyrl-UZ" dirty="0">
              <a:latin typeface="Times New Roman" panose="02020603050405020304" pitchFamily="18" charset="0"/>
              <a:cs typeface="Times New Roman" panose="02020603050405020304" pitchFamily="18" charset="0"/>
            </a:endParaRPr>
          </a:p>
          <a:p>
            <a:pPr algn="just"/>
            <a:r>
              <a:rPr lang="uz-Cyrl-UZ" b="1" dirty="0">
                <a:latin typeface="Times New Roman" panose="02020603050405020304" pitchFamily="18" charset="0"/>
                <a:cs typeface="Times New Roman" panose="02020603050405020304" pitchFamily="18" charset="0"/>
              </a:rPr>
              <a:t>	 3.Ишга қабул қилиш – </a:t>
            </a:r>
            <a:r>
              <a:rPr lang="uz-Cyrl-UZ" dirty="0">
                <a:latin typeface="Times New Roman" panose="02020603050405020304" pitchFamily="18" charset="0"/>
                <a:cs typeface="Times New Roman" panose="02020603050405020304" pitchFamily="18" charset="0"/>
              </a:rPr>
              <a:t>бу</a:t>
            </a:r>
            <a:r>
              <a:rPr lang="uz-Cyrl-UZ" b="1"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барча лавозимлар учун зарур бўлган кадрлар захирани яратишдир.</a:t>
            </a:r>
          </a:p>
          <a:p>
            <a:pPr algn="just"/>
            <a:r>
              <a:rPr lang="uz-Cyrl-UZ" b="1" dirty="0">
                <a:latin typeface="Times New Roman" panose="02020603050405020304" pitchFamily="18" charset="0"/>
                <a:cs typeface="Times New Roman" panose="02020603050405020304" pitchFamily="18" charset="0"/>
              </a:rPr>
              <a:t>	3.Кадрлар заҳираси </a:t>
            </a:r>
            <a:r>
              <a:rPr lang="uz-Cyrl-UZ" dirty="0">
                <a:latin typeface="Times New Roman" panose="02020603050405020304" pitchFamily="18" charset="0"/>
                <a:cs typeface="Times New Roman" panose="02020603050405020304" pitchFamily="18" charset="0"/>
              </a:rPr>
              <a:t>– ўз амалий шахсий сифатлари бўйича муаян даражадаги раҳбарга қўйиладиган талабларга жавоб берадиган, саралашдан, махсус бошқарув ва касбий тайёргарликдан ўтган ҳамда раҳбарлик фаолиятини оширишга қодир бўлган ходимларнинг махсус шакллантирилган  гуруҳи тушунилади.</a:t>
            </a:r>
          </a:p>
        </p:txBody>
      </p:sp>
      <p:pic>
        <p:nvPicPr>
          <p:cNvPr id="5" name="Рисунок 4"/>
          <p:cNvPicPr>
            <a:picLocks noChangeAspect="1"/>
          </p:cNvPicPr>
          <p:nvPr/>
        </p:nvPicPr>
        <p:blipFill>
          <a:blip r:embed="rId2">
            <a:lum/>
            <a:alphaModFix/>
          </a:blip>
          <a:srcRect/>
          <a:stretch>
            <a:fillRect/>
          </a:stretch>
        </p:blipFill>
        <p:spPr>
          <a:xfrm>
            <a:off x="5278777" y="4513249"/>
            <a:ext cx="4692912" cy="2244436"/>
          </a:xfrm>
          <a:prstGeom prst="rect">
            <a:avLst/>
          </a:prstGeom>
          <a:noFill/>
          <a:ln>
            <a:noFill/>
          </a:ln>
        </p:spPr>
      </p:pic>
      <p:sp>
        <p:nvSpPr>
          <p:cNvPr id="4" name="Прямоугольник 3"/>
          <p:cNvSpPr/>
          <p:nvPr/>
        </p:nvSpPr>
        <p:spPr>
          <a:xfrm>
            <a:off x="3126043" y="474241"/>
            <a:ext cx="4783682"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 </a:t>
            </a:r>
            <a:r>
              <a:rPr lang="uz-Cyrl-UZ" sz="3200" b="1" dirty="0">
                <a:solidFill>
                  <a:srgbClr val="002060"/>
                </a:solidFill>
                <a:latin typeface="Times New Roman" panose="02020603050405020304" pitchFamily="18" charset="0"/>
                <a:cs typeface="Times New Roman" panose="02020603050405020304" pitchFamily="18" charset="0"/>
              </a:rPr>
              <a:t>ИРБни шакллантириш:</a:t>
            </a:r>
            <a:endParaRPr lang="ru-RU" sz="3200" b="1" dirty="0">
              <a:solidFill>
                <a:srgbClr val="002060"/>
              </a:solidFill>
            </a:endParaRPr>
          </a:p>
        </p:txBody>
      </p:sp>
      <p:sp>
        <p:nvSpPr>
          <p:cNvPr id="3" name="Нижний колонтитул 2">
            <a:extLst>
              <a:ext uri="{FF2B5EF4-FFF2-40B4-BE49-F238E27FC236}">
                <a16:creationId xmlns:a16="http://schemas.microsoft.com/office/drawing/2014/main" id="{91B24BA7-8953-4938-9753-DD69FA92D439}"/>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11932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184EB-D46D-4D3A-8A4D-D5ADFBBEE586}"/>
              </a:ext>
            </a:extLst>
          </p:cNvPr>
          <p:cNvSpPr>
            <a:spLocks noGrp="1"/>
          </p:cNvSpPr>
          <p:nvPr>
            <p:ph type="title"/>
          </p:nvPr>
        </p:nvSpPr>
        <p:spPr>
          <a:xfrm>
            <a:off x="1824040" y="365127"/>
            <a:ext cx="8543925" cy="1184274"/>
          </a:xfrm>
          <a:solidFill>
            <a:srgbClr val="002060"/>
          </a:solidFill>
        </p:spPr>
        <p:txBody>
          <a:bodyPr>
            <a:normAutofit fontScale="90000"/>
          </a:bodyPr>
          <a:lstStyle/>
          <a:p>
            <a:pPr algn="ctr"/>
            <a:r>
              <a:rPr lang="uz-Cyrl-UZ"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Инсон ресурсларининг ўзига хос хусусиятлари:</a:t>
            </a:r>
            <a:endParaRPr lang="ru-RU" b="1" dirty="0">
              <a:solidFill>
                <a:schemeClr val="bg1"/>
              </a:solidFill>
            </a:endParaRPr>
          </a:p>
        </p:txBody>
      </p:sp>
      <p:sp>
        <p:nvSpPr>
          <p:cNvPr id="3" name="Объект 2">
            <a:extLst>
              <a:ext uri="{FF2B5EF4-FFF2-40B4-BE49-F238E27FC236}">
                <a16:creationId xmlns:a16="http://schemas.microsoft.com/office/drawing/2014/main" id="{9DC7814C-D799-4811-A5B2-47D2713BF44A}"/>
              </a:ext>
            </a:extLst>
          </p:cNvPr>
          <p:cNvSpPr>
            <a:spLocks noGrp="1"/>
          </p:cNvSpPr>
          <p:nvPr>
            <p:ph idx="1"/>
          </p:nvPr>
        </p:nvSpPr>
        <p:spPr>
          <a:solidFill>
            <a:schemeClr val="accent6">
              <a:lumMod val="20000"/>
              <a:lumOff val="80000"/>
            </a:schemeClr>
          </a:solidFill>
        </p:spPr>
        <p:txBody>
          <a:bodyPr>
            <a:normAutofit/>
          </a:bodyPr>
          <a:lstStyle/>
          <a:p>
            <a:pPr algn="just">
              <a:lnSpc>
                <a:spcPct val="150000"/>
              </a:lnSpc>
            </a:pPr>
            <a:r>
              <a:rPr lang="uz-Cyrl-UZ" sz="1800" b="1" i="1" dirty="0">
                <a:latin typeface="Times New Roman" panose="02020603050405020304" pitchFamily="18" charset="0"/>
                <a:ea typeface="Calibri" panose="020F0502020204030204" pitchFamily="34" charset="0"/>
                <a:cs typeface="Times New Roman" panose="02020603050405020304" pitchFamily="18" charset="0"/>
              </a:rPr>
              <a:t>фаол табиати</a:t>
            </a:r>
            <a:r>
              <a:rPr lang="uz-Cyrl-UZ" sz="1800" dirty="0">
                <a:latin typeface="Times New Roman" panose="02020603050405020304" pitchFamily="18" charset="0"/>
                <a:ea typeface="Calibri" panose="020F0502020204030204" pitchFamily="34" charset="0"/>
                <a:cs typeface="Times New Roman" panose="02020603050405020304" pitchFamily="18" charset="0"/>
              </a:rPr>
              <a:t>: инсон ресурслари ташкилотнинг барча бошқа ресурсларини (моддий, молиявий, ахборот) бошқаради;</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uz-Cyrl-UZ" sz="1800" b="1" i="1" dirty="0">
                <a:latin typeface="Times New Roman" panose="02020603050405020304" pitchFamily="18" charset="0"/>
                <a:ea typeface="Calibri" panose="020F0502020204030204" pitchFamily="34" charset="0"/>
                <a:cs typeface="Times New Roman" panose="02020603050405020304" pitchFamily="18" charset="0"/>
              </a:rPr>
              <a:t>ижодкорлик</a:t>
            </a:r>
            <a:r>
              <a:rPr lang="uz-Cyrl-UZ" sz="1800" i="1" dirty="0">
                <a:latin typeface="Times New Roman" panose="02020603050405020304" pitchFamily="18" charset="0"/>
                <a:ea typeface="Calibri" panose="020F0502020204030204" pitchFamily="34" charset="0"/>
                <a:cs typeface="Times New Roman" panose="02020603050405020304" pitchFamily="18" charset="0"/>
              </a:rPr>
              <a:t>:</a:t>
            </a:r>
            <a:r>
              <a:rPr lang="uz-Cyrl-UZ" sz="1800" dirty="0">
                <a:latin typeface="Times New Roman" panose="02020603050405020304" pitchFamily="18" charset="0"/>
                <a:ea typeface="Calibri" panose="020F0502020204030204" pitchFamily="34" charset="0"/>
                <a:cs typeface="Times New Roman" panose="02020603050405020304" pitchFamily="18" charset="0"/>
              </a:rPr>
              <a:t> фақат инсонгина янги нарсаларни яратиш, технологияни ривожлантириш, стратегиялар ва инновatsiяларни ишлаб чиқиш қобилиятига эга;</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uz-Cyrl-UZ" sz="1800" b="1" i="1" dirty="0">
                <a:latin typeface="Times New Roman" panose="02020603050405020304" pitchFamily="18" charset="0"/>
                <a:ea typeface="Calibri" panose="020F0502020204030204" pitchFamily="34" charset="0"/>
                <a:cs typeface="Times New Roman" panose="02020603050405020304" pitchFamily="18" charset="0"/>
              </a:rPr>
              <a:t>ўзгарувчанлик</a:t>
            </a:r>
            <a:r>
              <a:rPr lang="uz-Cyrl-UZ" sz="1800" i="1" dirty="0">
                <a:latin typeface="Times New Roman" panose="02020603050405020304" pitchFamily="18" charset="0"/>
                <a:ea typeface="Calibri" panose="020F0502020204030204" pitchFamily="34" charset="0"/>
                <a:cs typeface="Times New Roman" panose="02020603050405020304" pitchFamily="18" charset="0"/>
              </a:rPr>
              <a:t>:</a:t>
            </a:r>
            <a:r>
              <a:rPr lang="uz-Cyrl-UZ" sz="1800" dirty="0">
                <a:latin typeface="Times New Roman" panose="02020603050405020304" pitchFamily="18" charset="0"/>
                <a:ea typeface="Calibri" panose="020F0502020204030204" pitchFamily="34" charset="0"/>
                <a:cs typeface="Times New Roman" panose="02020603050405020304" pitchFamily="18" charset="0"/>
              </a:rPr>
              <a:t> ходимларнинг билим ва кўникмаларини ўқитиш ва малака ошириш орқали янгилаш ва яхшилаш мумкин;</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uz-Cyrl-UZ" sz="1800" b="1" i="1" dirty="0">
                <a:latin typeface="Times New Roman" panose="02020603050405020304" pitchFamily="18" charset="0"/>
                <a:ea typeface="Calibri" panose="020F0502020204030204" pitchFamily="34" charset="0"/>
                <a:cs typeface="Times New Roman" panose="02020603050405020304" pitchFamily="18" charset="0"/>
              </a:rPr>
              <a:t>ҳиссийлик</a:t>
            </a:r>
            <a:r>
              <a:rPr lang="uz-Cyrl-UZ" sz="1800" i="1" dirty="0">
                <a:latin typeface="Times New Roman" panose="02020603050405020304" pitchFamily="18" charset="0"/>
                <a:ea typeface="Calibri" panose="020F0502020204030204" pitchFamily="34" charset="0"/>
                <a:cs typeface="Times New Roman" panose="02020603050405020304" pitchFamily="18" charset="0"/>
              </a:rPr>
              <a:t>:</a:t>
            </a:r>
            <a:r>
              <a:rPr lang="uz-Cyrl-UZ" sz="1800" dirty="0">
                <a:latin typeface="Times New Roman" panose="02020603050405020304" pitchFamily="18" charset="0"/>
                <a:ea typeface="Calibri" panose="020F0502020204030204" pitchFamily="34" charset="0"/>
                <a:cs typeface="Times New Roman" panose="02020603050405020304" pitchFamily="18" charset="0"/>
              </a:rPr>
              <a:t> одамлар ўзларининг шахсий эҳтиёжлари, мотивaцияси, ҳис-туйғулари ва умидларига эга, бу уларнинг меҳнати самарадорлигига ва ишдан қониқишига таъсир қилади;</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uz-Cyrl-UZ" sz="1800" b="1" i="1" dirty="0">
                <a:latin typeface="Times New Roman" panose="02020603050405020304" pitchFamily="18" charset="0"/>
                <a:ea typeface="Calibri" panose="020F0502020204030204" pitchFamily="34" charset="0"/>
                <a:cs typeface="Times New Roman" panose="02020603050405020304" pitchFamily="18" charset="0"/>
              </a:rPr>
              <a:t>ижтимоийлик</a:t>
            </a:r>
            <a:r>
              <a:rPr lang="uz-Cyrl-UZ" sz="1800" dirty="0">
                <a:latin typeface="Times New Roman" panose="02020603050405020304" pitchFamily="18" charset="0"/>
                <a:ea typeface="Calibri" panose="020F0502020204030204" pitchFamily="34" charset="0"/>
                <a:cs typeface="Times New Roman" panose="02020603050405020304" pitchFamily="18" charset="0"/>
              </a:rPr>
              <a:t>: инсон ресурслари маданий, ижтимоий ва иқтисодий шароитларга қараб ривожланади.</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Нижний колонтитул 4">
            <a:extLst>
              <a:ext uri="{FF2B5EF4-FFF2-40B4-BE49-F238E27FC236}">
                <a16:creationId xmlns:a16="http://schemas.microsoft.com/office/drawing/2014/main" id="{D6C5BE79-9501-4375-B978-8BC38BE76DB0}"/>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49140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graphicFrame>
        <p:nvGraphicFramePr>
          <p:cNvPr id="4" name="Схема 3"/>
          <p:cNvGraphicFramePr/>
          <p:nvPr/>
        </p:nvGraphicFramePr>
        <p:xfrm>
          <a:off x="1269405" y="440308"/>
          <a:ext cx="5086727" cy="103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2666016" y="3995678"/>
            <a:ext cx="8324193"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z-Cyrl-UZ" b="1" dirty="0">
                <a:latin typeface="Times New Roman" panose="02020603050405020304" pitchFamily="18" charset="0"/>
                <a:cs typeface="Times New Roman" panose="02020603050405020304" pitchFamily="18" charset="0"/>
              </a:rPr>
              <a:t>1-усул. Рекрутинг.</a:t>
            </a:r>
          </a:p>
          <a:p>
            <a:pPr algn="just"/>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Рекрутинг умумий мижозлар (ишлаб чиқариш, хизмат кўрсатиш) билан бевосита ишловчи ходимларини танлаш усули ҳисобланади. </a:t>
            </a:r>
          </a:p>
          <a:p>
            <a:pPr algn="just"/>
            <a:r>
              <a:rPr lang="uz-Cyrl-UZ" b="1" dirty="0">
                <a:latin typeface="Times New Roman" panose="02020603050405020304" pitchFamily="18" charset="0"/>
                <a:cs typeface="Times New Roman" panose="02020603050405020304" pitchFamily="18" charset="0"/>
              </a:rPr>
              <a:t>          Ишга қабул қилишнинг умумий тавсифи тузилиб, ушбу тавсифлар потенциал номзодлар (иш қидирувчи) ёки ходимларни қидириш билан шуғулланадиган интернет сайтлар, меҳнат ярмаркаларига маълумот жойлаштирилади.</a:t>
            </a:r>
          </a:p>
          <a:p>
            <a:pPr algn="just"/>
            <a:r>
              <a:rPr lang="uz-Cyrl-UZ" b="1" dirty="0">
                <a:latin typeface="Times New Roman" panose="02020603050405020304" pitchFamily="18" charset="0"/>
                <a:cs typeface="Times New Roman" panose="02020603050405020304" pitchFamily="18" charset="0"/>
              </a:rPr>
              <a:t>         Бу ҳолатда эътибор дарҳол иш топииш жараёнида бўлган номзодларга қаратилади.</a:t>
            </a:r>
          </a:p>
          <a:p>
            <a:pPr algn="just"/>
            <a:endParaRPr lang="uz-Cyrl-UZ"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890549" y="955879"/>
            <a:ext cx="7608175" cy="30008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uz-Cyrl-UZ" b="1" dirty="0">
                <a:solidFill>
                  <a:srgbClr val="002060"/>
                </a:solidFill>
                <a:latin typeface="Times New Roman" panose="02020603050405020304" pitchFamily="18" charset="0"/>
                <a:cs typeface="Times New Roman" panose="02020603050405020304" pitchFamily="18" charset="0"/>
              </a:rPr>
              <a:t>НОМЗОДЛАРНИ ТЎПЛАШ УСУЛЛАРИ</a:t>
            </a:r>
            <a:r>
              <a:rPr lang="en-US" b="1" dirty="0">
                <a:solidFill>
                  <a:srgbClr val="002060"/>
                </a:solidFill>
                <a:latin typeface="Times New Roman" panose="02020603050405020304" pitchFamily="18" charset="0"/>
                <a:cs typeface="Times New Roman" panose="02020603050405020304" pitchFamily="18" charset="0"/>
              </a:rPr>
              <a:t> [5]</a:t>
            </a:r>
            <a:endParaRPr lang="uz-Cyrl-UZ" b="1"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z-Cyrl-UZ" b="1" dirty="0">
                <a:latin typeface="Times New Roman" panose="02020603050405020304" pitchFamily="18" charset="0"/>
                <a:cs typeface="Times New Roman" panose="02020603050405020304" pitchFamily="18" charset="0"/>
              </a:rPr>
              <a:t>Рекрутинг</a:t>
            </a:r>
          </a:p>
          <a:p>
            <a:pPr marL="285750" indent="-285750" algn="just">
              <a:lnSpc>
                <a:spcPct val="150000"/>
              </a:lnSpc>
              <a:buFont typeface="Wingdings" panose="05000000000000000000" pitchFamily="2" charset="2"/>
              <a:buChar char="ü"/>
            </a:pPr>
            <a:r>
              <a:rPr lang="uz-Cyrl-UZ" b="1" dirty="0">
                <a:latin typeface="Times New Roman" panose="02020603050405020304" pitchFamily="18" charset="0"/>
                <a:cs typeface="Times New Roman" panose="02020603050405020304" pitchFamily="18" charset="0"/>
              </a:rPr>
              <a:t>Ижроий орган раҳбарлигига қидирув</a:t>
            </a:r>
          </a:p>
          <a:p>
            <a:pPr marL="285750" indent="-285750" algn="just">
              <a:lnSpc>
                <a:spcPct val="150000"/>
              </a:lnSpc>
              <a:buFont typeface="Wingdings" panose="05000000000000000000" pitchFamily="2" charset="2"/>
              <a:buChar char="ü"/>
            </a:pPr>
            <a:r>
              <a:rPr lang="uz-Cyrl-UZ" b="1" dirty="0">
                <a:latin typeface="Times New Roman" panose="02020603050405020304" pitchFamily="18" charset="0"/>
                <a:cs typeface="Times New Roman" panose="02020603050405020304" pitchFamily="18" charset="0"/>
              </a:rPr>
              <a:t>Headhunting (бош овловчи)</a:t>
            </a:r>
          </a:p>
          <a:p>
            <a:pPr marL="285750" indent="-285750" algn="just">
              <a:lnSpc>
                <a:spcPct val="150000"/>
              </a:lnSpc>
              <a:buFont typeface="Wingdings" panose="05000000000000000000" pitchFamily="2" charset="2"/>
              <a:buChar char="ü"/>
            </a:pPr>
            <a:r>
              <a:rPr lang="uz-Cyrl-UZ" b="1" dirty="0">
                <a:latin typeface="Times New Roman" panose="02020603050405020304" pitchFamily="18" charset="0"/>
                <a:cs typeface="Times New Roman" panose="02020603050405020304" pitchFamily="18" charset="0"/>
              </a:rPr>
              <a:t>Скрининг</a:t>
            </a:r>
          </a:p>
          <a:p>
            <a:pPr marL="285750" indent="-285750" algn="just">
              <a:lnSpc>
                <a:spcPct val="150000"/>
              </a:lnSpc>
              <a:buFont typeface="Wingdings" panose="05000000000000000000" pitchFamily="2" charset="2"/>
              <a:buChar char="ü"/>
            </a:pPr>
            <a:r>
              <a:rPr lang="uz-Cyrl-UZ" b="1" dirty="0">
                <a:latin typeface="Times New Roman" panose="02020603050405020304" pitchFamily="18" charset="0"/>
                <a:cs typeface="Times New Roman" panose="02020603050405020304" pitchFamily="18" charset="0"/>
              </a:rPr>
              <a:t>Дастлабки</a:t>
            </a:r>
          </a:p>
          <a:p>
            <a:endParaRPr lang="uz-Cyrl-UZ" b="1" dirty="0">
              <a:latin typeface="Times New Roman" panose="02020603050405020304" pitchFamily="18" charset="0"/>
              <a:cs typeface="Times New Roman" panose="02020603050405020304" pitchFamily="18" charset="0"/>
            </a:endParaRPr>
          </a:p>
          <a:p>
            <a:r>
              <a:rPr lang="uz-Cyrl-UZ" b="1" dirty="0">
                <a:latin typeface="Times New Roman" panose="02020603050405020304" pitchFamily="18" charset="0"/>
                <a:cs typeface="Times New Roman" panose="02020603050405020304" pitchFamily="18" charset="0"/>
              </a:rPr>
              <a:t>  </a:t>
            </a:r>
          </a:p>
        </p:txBody>
      </p:sp>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1" y="3468674"/>
            <a:ext cx="1581807" cy="2059768"/>
          </a:xfrm>
          <a:prstGeom prst="rect">
            <a:avLst/>
          </a:prstGeom>
        </p:spPr>
      </p:pic>
      <p:sp>
        <p:nvSpPr>
          <p:cNvPr id="3" name="Нижний колонтитул 2">
            <a:extLst>
              <a:ext uri="{FF2B5EF4-FFF2-40B4-BE49-F238E27FC236}">
                <a16:creationId xmlns:a16="http://schemas.microsoft.com/office/drawing/2014/main" id="{57059B28-E8D2-4A41-B1B8-CDEDAF9277C8}"/>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644439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graphicFrame>
        <p:nvGraphicFramePr>
          <p:cNvPr id="4" name="Схема 3"/>
          <p:cNvGraphicFramePr/>
          <p:nvPr/>
        </p:nvGraphicFramePr>
        <p:xfrm>
          <a:off x="1269405" y="440308"/>
          <a:ext cx="5086727" cy="103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868467" y="440308"/>
            <a:ext cx="756914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z-Cyrl-UZ" b="1" dirty="0">
                <a:latin typeface="Times New Roman" panose="02020603050405020304" pitchFamily="18" charset="0"/>
                <a:cs typeface="Times New Roman" panose="02020603050405020304" pitchFamily="18" charset="0"/>
              </a:rPr>
              <a:t>2-усул. </a:t>
            </a:r>
          </a:p>
          <a:p>
            <a:r>
              <a:rPr lang="uz-Cyrl-UZ" b="1" dirty="0">
                <a:latin typeface="Times New Roman" panose="02020603050405020304" pitchFamily="18" charset="0"/>
                <a:cs typeface="Times New Roman" panose="02020603050405020304" pitchFamily="18" charset="0"/>
              </a:rPr>
              <a:t>Ижроий орган раҳбарлигига қидируви (Executive Search) </a:t>
            </a:r>
          </a:p>
          <a:p>
            <a:pPr algn="just"/>
            <a:r>
              <a:rPr lang="uz-Cyrl-UZ" dirty="0">
                <a:latin typeface="Times New Roman" panose="02020603050405020304" pitchFamily="18" charset="0"/>
                <a:cs typeface="Times New Roman" panose="02020603050405020304" pitchFamily="18" charset="0"/>
              </a:rPr>
              <a:t>           Ижроия органи раҳбар ходимларини танлаш – ижроя органи раҳбари, ўринбосари, минтақавий бўлинма раҳбарлари, бўлим бошлиқлари лавозимларига қидирув тушунилдаи.</a:t>
            </a:r>
          </a:p>
          <a:p>
            <a:pPr algn="just"/>
            <a:r>
              <a:rPr lang="uz-Cyrl-UZ" dirty="0">
                <a:latin typeface="Times New Roman" panose="02020603050405020304" pitchFamily="18" charset="0"/>
                <a:cs typeface="Times New Roman" panose="02020603050405020304" pitchFamily="18" charset="0"/>
              </a:rPr>
              <a:t>            </a:t>
            </a:r>
          </a:p>
        </p:txBody>
      </p:sp>
      <p:sp>
        <p:nvSpPr>
          <p:cNvPr id="8" name="Прямоугольник 7"/>
          <p:cNvSpPr/>
          <p:nvPr/>
        </p:nvSpPr>
        <p:spPr>
          <a:xfrm>
            <a:off x="2868468" y="3783219"/>
            <a:ext cx="7392235"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z-Cyrl-UZ" b="1" dirty="0">
                <a:latin typeface="Times New Roman" panose="02020603050405020304" pitchFamily="18" charset="0"/>
                <a:cs typeface="Times New Roman" panose="02020603050405020304" pitchFamily="18" charset="0"/>
              </a:rPr>
              <a:t>3-усул. </a:t>
            </a:r>
          </a:p>
          <a:p>
            <a:pPr algn="just"/>
            <a:r>
              <a:rPr lang="uz-Cyrl-UZ" b="1" dirty="0">
                <a:latin typeface="Times New Roman" panose="02020603050405020304" pitchFamily="18" charset="0"/>
                <a:cs typeface="Times New Roman" panose="02020603050405020304" pitchFamily="18" charset="0"/>
              </a:rPr>
              <a:t>Headhunting (бош овловчи)</a:t>
            </a:r>
          </a:p>
          <a:p>
            <a:pPr algn="just"/>
            <a:r>
              <a:rPr lang="uz-Cyrl-UZ" dirty="0">
                <a:latin typeface="Times New Roman" panose="02020603050405020304" pitchFamily="18" charset="0"/>
                <a:cs typeface="Times New Roman" panose="02020603050405020304" pitchFamily="18" charset="0"/>
              </a:rPr>
              <a:t>       Муайян мутахассисни (ўз соҳасидаги таниқли) бир компаниядан бошқасига қидириш ёки жалб қилиш усули бўлиб ҳисобланади. </a:t>
            </a:r>
          </a:p>
          <a:p>
            <a:pPr algn="just"/>
            <a:r>
              <a:rPr lang="uz-Cyrl-UZ" dirty="0">
                <a:latin typeface="Times New Roman" panose="02020603050405020304" pitchFamily="18" charset="0"/>
                <a:cs typeface="Times New Roman" panose="02020603050405020304" pitchFamily="18" charset="0"/>
              </a:rPr>
              <a:t>       Ушбу усул юқори малака даражадаги ходимлар ўзлари иш изламайдилар ва баъзан уни ўзгартириш ҳақида ўйламайдилар деган асосга асосланади. "Овчи" нинг вазифаси – ишга қабул қилиш агентлиги ходими – номзодни рақобатдош ташкилотдан янада қулай шароитларда ёки ривожланиш истиқболларида қизиқтириш орқали ишга жалб қилади.</a:t>
            </a:r>
          </a:p>
        </p:txBody>
      </p:sp>
      <p:sp>
        <p:nvSpPr>
          <p:cNvPr id="9" name="Прямоугольник 8"/>
          <p:cNvSpPr/>
          <p:nvPr/>
        </p:nvSpPr>
        <p:spPr>
          <a:xfrm>
            <a:off x="1393231" y="2258457"/>
            <a:ext cx="922128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uz-Cyrl-UZ" dirty="0">
                <a:latin typeface="Times New Roman" panose="02020603050405020304" pitchFamily="18" charset="0"/>
                <a:cs typeface="Times New Roman" panose="02020603050405020304" pitchFamily="18" charset="0"/>
              </a:rPr>
              <a:t>          Ишга қабул қилишдан фарқли ўлароқ, ушбу усулда юқори турувчи органлар (манфаатдор компания)нинг фаол ҳаракатларни ўз ичига олади. Хорижий тажрибада одатда, ушбу турдаги ишга қабул қилиш билан ихтисослашган ишга қабул қилиш агентликлари шуғулланади.</a:t>
            </a:r>
          </a:p>
        </p:txBody>
      </p:sp>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457" y="3783218"/>
            <a:ext cx="1709104" cy="1731450"/>
          </a:xfrm>
          <a:prstGeom prst="rect">
            <a:avLst/>
          </a:prstGeom>
          <a:effectLst>
            <a:outerShdw blurRad="50800" dist="50800" dir="5400000" algn="ctr" rotWithShape="0">
              <a:schemeClr val="accent1">
                <a:lumMod val="60000"/>
                <a:lumOff val="40000"/>
              </a:schemeClr>
            </a:outerShdw>
          </a:effectLst>
        </p:spPr>
      </p:pic>
      <p:sp>
        <p:nvSpPr>
          <p:cNvPr id="2" name="Нижний колонтитул 1">
            <a:extLst>
              <a:ext uri="{FF2B5EF4-FFF2-40B4-BE49-F238E27FC236}">
                <a16:creationId xmlns:a16="http://schemas.microsoft.com/office/drawing/2014/main" id="{B0F5E8A0-229E-4C78-B179-5322DBC277A2}"/>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991145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descr="Картинки по запросу корпоративное управление"/>
          <p:cNvSpPr>
            <a:spLocks noChangeAspect="1" noChangeArrowheads="1"/>
          </p:cNvSpPr>
          <p:nvPr/>
        </p:nvSpPr>
        <p:spPr bwMode="auto">
          <a:xfrm>
            <a:off x="1269405" y="525563"/>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ru-RU" altLang="ru-RU" sz="1463"/>
          </a:p>
        </p:txBody>
      </p:sp>
      <p:graphicFrame>
        <p:nvGraphicFramePr>
          <p:cNvPr id="4" name="Схема 3"/>
          <p:cNvGraphicFramePr/>
          <p:nvPr/>
        </p:nvGraphicFramePr>
        <p:xfrm>
          <a:off x="1269405" y="440308"/>
          <a:ext cx="5086727" cy="103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400427" y="589701"/>
            <a:ext cx="7115502"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uz-Cyrl-UZ" b="1" dirty="0">
                <a:latin typeface="Times New Roman" panose="02020603050405020304" pitchFamily="18" charset="0"/>
                <a:cs typeface="Times New Roman" panose="02020603050405020304" pitchFamily="18" charset="0"/>
              </a:rPr>
              <a:t>4-усул. Скрининг.</a:t>
            </a:r>
          </a:p>
          <a:p>
            <a:pPr algn="just"/>
            <a:r>
              <a:rPr lang="uz-Cyrl-UZ" dirty="0">
                <a:latin typeface="Times New Roman" panose="02020603050405020304" pitchFamily="18" charset="0"/>
                <a:cs typeface="Times New Roman" panose="02020603050405020304" pitchFamily="18" charset="0"/>
              </a:rPr>
              <a:t>     Расмий асосларда номзодларни тезкор танлаш. Скрининг усулида психологик хусусиятлар, мотивация, шахсий хусусиятлар ҳисобга олинмайди: ходимларни бундай қидиришнинг асосий мезони бу тезликдир.</a:t>
            </a: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231" y="279610"/>
            <a:ext cx="1883370" cy="1875012"/>
          </a:xfrm>
          <a:prstGeom prst="rect">
            <a:avLst/>
          </a:prstGeom>
        </p:spPr>
      </p:pic>
      <p:sp>
        <p:nvSpPr>
          <p:cNvPr id="8" name="Прямоугольник 7"/>
          <p:cNvSpPr/>
          <p:nvPr/>
        </p:nvSpPr>
        <p:spPr>
          <a:xfrm>
            <a:off x="1723697" y="2324357"/>
            <a:ext cx="866840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z-Cyrl-UZ" dirty="0">
                <a:latin typeface="Times New Roman" panose="02020603050405020304" pitchFamily="18" charset="0"/>
                <a:cs typeface="Times New Roman" panose="02020603050405020304" pitchFamily="18" charset="0"/>
              </a:rPr>
              <a:t>Скрининг даври бир неча кун. Ушбу усулда котибалар, савдо (ҳизмат) бўйича маслаҳатчи кабиларни ишга жалб қилишда қўлланилади.</a:t>
            </a:r>
          </a:p>
        </p:txBody>
      </p:sp>
      <p:sp>
        <p:nvSpPr>
          <p:cNvPr id="12" name="Прямоугольник 11"/>
          <p:cNvSpPr/>
          <p:nvPr/>
        </p:nvSpPr>
        <p:spPr>
          <a:xfrm>
            <a:off x="3276602" y="3618783"/>
            <a:ext cx="711550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z-Cyrl-UZ" b="1" dirty="0">
                <a:latin typeface="Times New Roman" panose="02020603050405020304" pitchFamily="18" charset="0"/>
                <a:cs typeface="Times New Roman" panose="02020603050405020304" pitchFamily="18" charset="0"/>
              </a:rPr>
              <a:t>5-усул. </a:t>
            </a:r>
            <a:r>
              <a:rPr lang="en-US" b="1" dirty="0" err="1">
                <a:latin typeface="Times New Roman" panose="02020603050405020304" pitchFamily="18" charset="0"/>
                <a:cs typeface="Times New Roman" panose="02020603050405020304" pitchFamily="18" charset="0"/>
              </a:rPr>
              <a:t>Preliminaring</a:t>
            </a:r>
            <a:r>
              <a:rPr lang="en-US"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прелиминаринг</a:t>
            </a:r>
            <a:r>
              <a:rPr lang="ru-RU" b="1" dirty="0">
                <a:latin typeface="Times New Roman" panose="02020603050405020304" pitchFamily="18" charset="0"/>
                <a:cs typeface="Times New Roman" panose="02020603050405020304" pitchFamily="18" charset="0"/>
              </a:rPr>
              <a:t>).</a:t>
            </a:r>
            <a:r>
              <a:rPr lang="ru-RU" dirty="0"/>
              <a:t> </a:t>
            </a:r>
          </a:p>
          <a:p>
            <a:pPr algn="just"/>
            <a:r>
              <a:rPr lang="uz-Cyrl-UZ" dirty="0">
                <a:latin typeface="Times New Roman" panose="02020603050405020304" pitchFamily="18" charset="0"/>
                <a:cs typeface="Times New Roman" panose="02020603050405020304" pitchFamily="18" charset="0"/>
              </a:rPr>
              <a:t>       Ёш мутахассисларни (ихтисослашган олий ўқув юрти битирувчилари) амалий ўқитиш орқали лавозимларга номзодларни жалб қилишдир. Ушбу усулда ташкилот келажагидаги “мувофаққиятли” ходимни танлашда номзодларнинг маълум психологик ва шахсий фазилатлари эътиборга олинади.</a:t>
            </a:r>
          </a:p>
          <a:p>
            <a:pPr algn="just"/>
            <a:r>
              <a:rPr lang="uz-Cyrl-UZ" dirty="0">
                <a:latin typeface="Times New Roman" panose="02020603050405020304" pitchFamily="18" charset="0"/>
                <a:cs typeface="Times New Roman" panose="02020603050405020304" pitchFamily="18" charset="0"/>
              </a:rPr>
              <a:t> </a:t>
            </a:r>
          </a:p>
        </p:txBody>
      </p:sp>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3231" y="3325092"/>
            <a:ext cx="1788777" cy="1922797"/>
          </a:xfrm>
          <a:prstGeom prst="rect">
            <a:avLst/>
          </a:prstGeom>
        </p:spPr>
      </p:pic>
      <p:sp>
        <p:nvSpPr>
          <p:cNvPr id="13" name="Прямоугольник 12"/>
          <p:cNvSpPr/>
          <p:nvPr/>
        </p:nvSpPr>
        <p:spPr>
          <a:xfrm>
            <a:off x="1723697" y="5806634"/>
            <a:ext cx="8668406"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Ушбу усул компаниянинг узоқ муддатли бизнес-режасига эътибор қаратилиб, кучли ва самарали меҳнат жамоасини яратишнинг энг истиқболли усули ҳисобланади</a:t>
            </a:r>
            <a:r>
              <a:rPr lang="uz-Cyrl-UZ" dirty="0">
                <a:latin typeface="Times New Roman" panose="02020603050405020304" pitchFamily="18" charset="0"/>
                <a:cs typeface="Times New Roman" panose="02020603050405020304" pitchFamily="18" charset="0"/>
              </a:rPr>
              <a:t>.</a:t>
            </a:r>
          </a:p>
        </p:txBody>
      </p:sp>
      <p:sp>
        <p:nvSpPr>
          <p:cNvPr id="2" name="Нижний колонтитул 1">
            <a:extLst>
              <a:ext uri="{FF2B5EF4-FFF2-40B4-BE49-F238E27FC236}">
                <a16:creationId xmlns:a16="http://schemas.microsoft.com/office/drawing/2014/main" id="{701BD35B-A833-49F9-8272-67727AF8387B}"/>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982508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20211" y="1310671"/>
            <a:ext cx="9001656"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uz-Cyrl-UZ" sz="2100" dirty="0">
                <a:latin typeface="Times New Roman" panose="02020603050405020304" pitchFamily="18" charset="0"/>
                <a:cs typeface="Times New Roman" panose="02020603050405020304" pitchFamily="18" charset="0"/>
              </a:rPr>
              <a:t>	</a:t>
            </a:r>
            <a:r>
              <a:rPr lang="uz-Cyrl-UZ" sz="2100" b="1" dirty="0">
                <a:latin typeface="Times New Roman" panose="02020603050405020304" pitchFamily="18" charset="0"/>
                <a:cs typeface="Times New Roman" panose="02020603050405020304" pitchFamily="18" charset="0"/>
              </a:rPr>
              <a:t>Суҳбат жараёнлари</a:t>
            </a:r>
            <a:r>
              <a:rPr lang="uz-Cyrl-UZ" sz="2100" dirty="0">
                <a:latin typeface="Times New Roman" panose="02020603050405020304" pitchFamily="18" charset="0"/>
                <a:cs typeface="Times New Roman" panose="02020603050405020304" pitchFamily="18" charset="0"/>
              </a:rPr>
              <a:t> - хар-ҳил усуллар билан олиб борилади. Баъзи лавозимларга номзодларнинг ўзи билан учрашиб суҳбат ўтказилиши лозим. Бошқа ҳолларда ходимлар бўлими ходими билан телефон орқали сухбат кейин ҳам етарли бўлади.</a:t>
            </a:r>
          </a:p>
          <a:p>
            <a:pPr algn="just" fontAlgn="base">
              <a:spcBef>
                <a:spcPct val="0"/>
              </a:spcBef>
              <a:spcAft>
                <a:spcPct val="0"/>
              </a:spcAft>
            </a:pPr>
            <a:r>
              <a:rPr lang="uz-Cyrl-UZ" sz="2100" dirty="0">
                <a:latin typeface="Times New Roman" panose="02020603050405020304" pitchFamily="18" charset="0"/>
                <a:cs typeface="Times New Roman" panose="02020603050405020304" pitchFamily="18" charset="0"/>
              </a:rPr>
              <a:t>	</a:t>
            </a:r>
            <a:r>
              <a:rPr lang="uz-Cyrl-UZ" sz="2100" b="1" dirty="0">
                <a:latin typeface="Times New Roman" panose="02020603050405020304" pitchFamily="18" charset="0"/>
                <a:cs typeface="Times New Roman" panose="02020603050405020304" pitchFamily="18" charset="0"/>
              </a:rPr>
              <a:t>Дастлабки суҳбат</a:t>
            </a:r>
            <a:r>
              <a:rPr lang="uz-Cyrl-UZ" sz="2100" dirty="0">
                <a:latin typeface="Times New Roman" panose="02020603050405020304" pitchFamily="18" charset="0"/>
                <a:cs typeface="Times New Roman" panose="02020603050405020304" pitchFamily="18" charset="0"/>
              </a:rPr>
              <a:t>дан асосий мақсад – суҳбат жараёнида танлаб олинаётган номзоднинг лавозимга тайёргарлик даражаси ва уни лидерлик ва шахс сифатлар аниқлаш хисобланади.</a:t>
            </a:r>
          </a:p>
          <a:p>
            <a:pPr algn="just" fontAlgn="base">
              <a:spcBef>
                <a:spcPct val="0"/>
              </a:spcBef>
              <a:spcAft>
                <a:spcPct val="0"/>
              </a:spcAft>
            </a:pPr>
            <a:r>
              <a:rPr lang="uz-Cyrl-UZ" sz="2100" dirty="0">
                <a:latin typeface="Times New Roman" panose="02020603050405020304" pitchFamily="18" charset="0"/>
                <a:cs typeface="Times New Roman" panose="02020603050405020304" pitchFamily="18" charset="0"/>
              </a:rPr>
              <a:t>	Шуни таъкидлаш керакки – юзма-юз суҳбат орқали ходимнмнг аниқроқ дунёқараши намоён бўлади.</a:t>
            </a:r>
          </a:p>
        </p:txBody>
      </p:sp>
      <p:sp>
        <p:nvSpPr>
          <p:cNvPr id="2" name="Прямоугольник 1"/>
          <p:cNvSpPr/>
          <p:nvPr/>
        </p:nvSpPr>
        <p:spPr>
          <a:xfrm>
            <a:off x="3507829" y="164796"/>
            <a:ext cx="4007893" cy="1015663"/>
          </a:xfrm>
          <a:prstGeom prst="rect">
            <a:avLst/>
          </a:prstGeom>
        </p:spPr>
        <p:txBody>
          <a:bodyPr wrap="square">
            <a:spAutoFit/>
          </a:bodyPr>
          <a:lstStyle/>
          <a:p>
            <a:pPr indent="450850" algn="just" fontAlgn="base">
              <a:spcBef>
                <a:spcPct val="0"/>
              </a:spcBef>
              <a:spcAft>
                <a:spcPct val="0"/>
              </a:spcAft>
            </a:pPr>
            <a:r>
              <a:rPr lang="uz-Cyrl-UZ" sz="3000" b="1" dirty="0">
                <a:solidFill>
                  <a:srgbClr val="002060"/>
                </a:solidFill>
                <a:latin typeface="Times New Roman" panose="02020603050405020304" pitchFamily="18" charset="0"/>
                <a:cs typeface="Times New Roman" panose="02020603050405020304" pitchFamily="18" charset="0"/>
              </a:rPr>
              <a:t>1-босқич. </a:t>
            </a:r>
          </a:p>
          <a:p>
            <a:pPr indent="450850" algn="just" fontAlgn="base">
              <a:spcBef>
                <a:spcPct val="0"/>
              </a:spcBef>
              <a:spcAft>
                <a:spcPct val="0"/>
              </a:spcAft>
            </a:pPr>
            <a:r>
              <a:rPr lang="uz-Cyrl-UZ" sz="3000" b="1" dirty="0">
                <a:solidFill>
                  <a:srgbClr val="002060"/>
                </a:solidFill>
                <a:latin typeface="Times New Roman" panose="02020603050405020304" pitchFamily="18" charset="0"/>
                <a:cs typeface="Times New Roman" panose="02020603050405020304" pitchFamily="18" charset="0"/>
              </a:rPr>
              <a:t>Дастлабки суҳбат.</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211" y="164796"/>
            <a:ext cx="1961492" cy="1015663"/>
          </a:xfrm>
          <a:prstGeom prst="rect">
            <a:avLst/>
          </a:prstGeom>
        </p:spPr>
      </p:pic>
      <p:sp>
        <p:nvSpPr>
          <p:cNvPr id="4" name="Прямоугольник 3"/>
          <p:cNvSpPr/>
          <p:nvPr/>
        </p:nvSpPr>
        <p:spPr>
          <a:xfrm>
            <a:off x="1279026" y="4311491"/>
            <a:ext cx="8954962" cy="2077492"/>
          </a:xfrm>
          <a:prstGeom prst="rect">
            <a:avLst/>
          </a:prstGeom>
        </p:spPr>
        <p:txBody>
          <a:bodyPr wrap="square">
            <a:spAutoFit/>
          </a:bodyPr>
          <a:lstStyle/>
          <a:p>
            <a:pPr algn="just" fontAlgn="base">
              <a:spcBef>
                <a:spcPct val="0"/>
              </a:spcBef>
              <a:spcAft>
                <a:spcPct val="0"/>
              </a:spcAft>
            </a:pPr>
            <a:r>
              <a:rPr lang="uz-Cyrl-UZ" b="1" dirty="0">
                <a:solidFill>
                  <a:srgbClr val="FFFF00"/>
                </a:solidFill>
                <a:latin typeface="Times New Roman" panose="02020603050405020304" pitchFamily="18" charset="0"/>
                <a:cs typeface="Times New Roman" panose="02020603050405020304" pitchFamily="18" charset="0"/>
              </a:rPr>
              <a:t>                                          </a:t>
            </a:r>
            <a:r>
              <a:rPr lang="uz-Cyrl-UZ" sz="2400" b="1" dirty="0">
                <a:latin typeface="Times New Roman" panose="02020603050405020304" pitchFamily="18" charset="0"/>
                <a:cs typeface="Times New Roman" panose="02020603050405020304" pitchFamily="18" charset="0"/>
              </a:rPr>
              <a:t>Суҳбатнинг бир неча тури бор:</a:t>
            </a:r>
          </a:p>
          <a:p>
            <a:pPr algn="just" fontAlgn="base">
              <a:spcBef>
                <a:spcPct val="0"/>
              </a:spcBef>
              <a:spcAft>
                <a:spcPct val="0"/>
              </a:spcAft>
            </a:pPr>
            <a:r>
              <a:rPr lang="uz-Cyrl-UZ" sz="1500" b="1" dirty="0">
                <a:latin typeface="Times New Roman" panose="02020603050405020304" pitchFamily="18" charset="0"/>
                <a:cs typeface="Times New Roman" panose="02020603050405020304" pitchFamily="18" charset="0"/>
              </a:rPr>
              <a:t>       Биографик усул</a:t>
            </a:r>
            <a:r>
              <a:rPr lang="uz-Cyrl-UZ" sz="1500" dirty="0">
                <a:latin typeface="Times New Roman" panose="02020603050405020304" pitchFamily="18" charset="0"/>
                <a:cs typeface="Times New Roman" panose="02020603050405020304" pitchFamily="18" charset="0"/>
              </a:rPr>
              <a:t>, бунда ишга кираётган шахснинг олдинги иш тажрибаси ўрганилади ва унинг профессионал сифатлари аниқланади.</a:t>
            </a:r>
          </a:p>
          <a:p>
            <a:pPr algn="just" fontAlgn="base">
              <a:spcBef>
                <a:spcPct val="0"/>
              </a:spcBef>
              <a:spcAft>
                <a:spcPct val="0"/>
              </a:spcAft>
            </a:pPr>
            <a:r>
              <a:rPr lang="uz-Cyrl-UZ" sz="1500" b="1" dirty="0">
                <a:latin typeface="Times New Roman" panose="02020603050405020304" pitchFamily="18" charset="0"/>
                <a:cs typeface="Times New Roman" panose="02020603050405020304" pitchFamily="18" charset="0"/>
              </a:rPr>
              <a:t>      Вазиятли (ситуацион) усулда </a:t>
            </a:r>
            <a:r>
              <a:rPr lang="uz-Cyrl-UZ" sz="1500" dirty="0">
                <a:latin typeface="Times New Roman" panose="02020603050405020304" pitchFamily="18" charset="0"/>
                <a:cs typeface="Times New Roman" panose="02020603050405020304" pitchFamily="18" charset="0"/>
              </a:rPr>
              <a:t>ишга кирувчига иш жараёнига таалуқли саволлар берилади ва унинг аналитик ва бошқа сифатлари ўрганилади.</a:t>
            </a:r>
          </a:p>
          <a:p>
            <a:pPr algn="just" fontAlgn="base">
              <a:spcBef>
                <a:spcPct val="0"/>
              </a:spcBef>
              <a:spcAft>
                <a:spcPct val="0"/>
              </a:spcAft>
            </a:pPr>
            <a:r>
              <a:rPr lang="uz-Cyrl-UZ" sz="1500" b="1" dirty="0">
                <a:latin typeface="Times New Roman" panose="02020603050405020304" pitchFamily="18" charset="0"/>
                <a:cs typeface="Times New Roman" panose="02020603050405020304" pitchFamily="18" charset="0"/>
              </a:rPr>
              <a:t>       Структурали усулда</a:t>
            </a:r>
            <a:r>
              <a:rPr lang="uz-Cyrl-UZ" sz="1500" dirty="0">
                <a:latin typeface="Times New Roman" panose="02020603050405020304" pitchFamily="18" charset="0"/>
                <a:cs typeface="Times New Roman" panose="02020603050405020304" pitchFamily="18" charset="0"/>
              </a:rPr>
              <a:t> -  суҳбат аввалдан тузилган суҳбат саволлари берилади.</a:t>
            </a:r>
          </a:p>
          <a:p>
            <a:pPr algn="just" fontAlgn="base">
              <a:spcBef>
                <a:spcPct val="0"/>
              </a:spcBef>
              <a:spcAft>
                <a:spcPct val="0"/>
              </a:spcAft>
            </a:pPr>
            <a:r>
              <a:rPr lang="uz-Cyrl-UZ" sz="1500" b="1" dirty="0">
                <a:latin typeface="Times New Roman" panose="02020603050405020304" pitchFamily="18" charset="0"/>
                <a:cs typeface="Times New Roman" panose="02020603050405020304" pitchFamily="18" charset="0"/>
              </a:rPr>
              <a:t>       Стресс усулида</a:t>
            </a:r>
            <a:r>
              <a:rPr lang="uz-Cyrl-UZ" sz="1500" dirty="0">
                <a:latin typeface="Times New Roman" panose="02020603050405020304" pitchFamily="18" charset="0"/>
                <a:cs typeface="Times New Roman" panose="02020603050405020304" pitchFamily="18" charset="0"/>
              </a:rPr>
              <a:t> - ходимнинг стрессга чидамлилиги текширилади. Бундан ишга кираётган шахснинг првокацион ва ностандарт вазиятларга мойиллик даражаси аниқланади.</a:t>
            </a:r>
          </a:p>
        </p:txBody>
      </p:sp>
      <p:sp>
        <p:nvSpPr>
          <p:cNvPr id="5" name="Нижний колонтитул 4">
            <a:extLst>
              <a:ext uri="{FF2B5EF4-FFF2-40B4-BE49-F238E27FC236}">
                <a16:creationId xmlns:a16="http://schemas.microsoft.com/office/drawing/2014/main" id="{02F67603-5D64-44DC-BBA1-3CFD00DD89B9}"/>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077568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89841" y="1102992"/>
            <a:ext cx="8881468"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uz-Cyrl-UZ" sz="2400" b="1" dirty="0">
                <a:latin typeface="Times New Roman" panose="02020603050405020304" pitchFamily="18" charset="0"/>
                <a:cs typeface="Times New Roman" panose="02020603050405020304" pitchFamily="18" charset="0"/>
              </a:rPr>
              <a:t>2-БОСҚИЧ. Интервью.</a:t>
            </a:r>
          </a:p>
          <a:p>
            <a:pPr indent="450850" algn="just" fontAlgn="base">
              <a:spcBef>
                <a:spcPct val="0"/>
              </a:spcBef>
              <a:spcAft>
                <a:spcPct val="0"/>
              </a:spcAft>
            </a:pPr>
            <a:endParaRPr lang="uz-Cyrl-UZ" sz="2000" b="1" dirty="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uz-Cyrl-UZ" sz="2000" dirty="0">
                <a:latin typeface="Times New Roman" panose="02020603050405020304" pitchFamily="18" charset="0"/>
                <a:cs typeface="Times New Roman" panose="02020603050405020304" pitchFamily="18" charset="0"/>
              </a:rPr>
              <a:t>	Дастлабки суҳбатдан ижобий ўтган номзод билан бўлим ходимлари ўртасида интервью олиб борилади. Суҳбат жараёнида ишга кираётган ходим хақида кўпроқ маълумот ўрганилади ва унга лавозимининг мажбуриятлари тушунтирилади. Шунингдек, иш жараёнидаги корпоратив маданият тушунтирилади.</a:t>
            </a:r>
          </a:p>
          <a:p>
            <a:pPr algn="just" fontAlgn="base">
              <a:spcBef>
                <a:spcPct val="0"/>
              </a:spcBef>
              <a:spcAft>
                <a:spcPct val="0"/>
              </a:spcAft>
            </a:pPr>
            <a:endParaRPr lang="uz-Cyrl-UZ" sz="2000" dirty="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uz-Cyrl-UZ" sz="2000" dirty="0">
                <a:latin typeface="Times New Roman" panose="02020603050405020304" pitchFamily="18" charset="0"/>
                <a:cs typeface="Times New Roman" panose="02020603050405020304" pitchFamily="18" charset="0"/>
              </a:rPr>
              <a:t>	</a:t>
            </a:r>
            <a:r>
              <a:rPr lang="uz-Cyrl-UZ" sz="2000" b="1" dirty="0">
                <a:latin typeface="Times New Roman" panose="02020603050405020304" pitchFamily="18" charset="0"/>
                <a:cs typeface="Times New Roman" panose="02020603050405020304" pitchFamily="18" charset="0"/>
              </a:rPr>
              <a:t>Шуни эътиборга олиш керакки</a:t>
            </a:r>
            <a:r>
              <a:rPr lang="uz-Cyrl-UZ" sz="2000" dirty="0">
                <a:latin typeface="Times New Roman" panose="02020603050405020304" pitchFamily="18" charset="0"/>
                <a:cs typeface="Times New Roman" panose="02020603050405020304" pitchFamily="18" charset="0"/>
              </a:rPr>
              <a:t>, бу босқичда хатога йўл қўймаслик керак. Номзодга шахсий ёнбосишларсиз энг муносибини танлаш лозим.</a:t>
            </a:r>
          </a:p>
          <a:p>
            <a:pPr algn="just" fontAlgn="base">
              <a:spcBef>
                <a:spcPct val="0"/>
              </a:spcBef>
              <a:spcAft>
                <a:spcPct val="0"/>
              </a:spcAft>
            </a:pPr>
            <a:endParaRPr lang="uz-Cyrl-UZ" sz="2000" dirty="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uz-Cyrl-UZ" sz="2000" dirty="0">
                <a:latin typeface="Times New Roman" panose="02020603050405020304" pitchFamily="18" charset="0"/>
                <a:cs typeface="Times New Roman" panose="02020603050405020304" pitchFamily="18" charset="0"/>
              </a:rPr>
              <a:t>              Танланган номзодни тўлиқ синовдан ўтказиш керак ва агар у муҳим талаблар бўйича белгиланган мезонларга жавоб бермаса, уни ишга олишдан ортиқча (қийноққа солиш, хийла-найранг) саволларсиз бош тортишингиз керак.</a:t>
            </a:r>
            <a:r>
              <a:rPr lang="uz-Cyrl-UZ" dirty="0">
                <a:latin typeface="Times New Roman" panose="02020603050405020304" pitchFamily="18" charset="0"/>
                <a:cs typeface="Times New Roman" panose="02020603050405020304" pitchFamily="18" charset="0"/>
              </a:rPr>
              <a:t>             </a:t>
            </a:r>
            <a:br>
              <a:rPr lang="uz-Cyrl-UZ" dirty="0">
                <a:latin typeface="Times New Roman" panose="02020603050405020304" pitchFamily="18" charset="0"/>
                <a:cs typeface="Times New Roman" panose="02020603050405020304" pitchFamily="18" charset="0"/>
              </a:rPr>
            </a:br>
            <a:endParaRPr lang="uz-Cyrl-UZ" sz="2300" dirty="0">
              <a:latin typeface="Times New Roman" pitchFamily="18" charset="0"/>
              <a:cs typeface="Times New Roman" pitchFamily="18" charset="0"/>
            </a:endParaRPr>
          </a:p>
        </p:txBody>
      </p:sp>
      <p:sp>
        <p:nvSpPr>
          <p:cNvPr id="2" name="Нижний колонтитул 1">
            <a:extLst>
              <a:ext uri="{FF2B5EF4-FFF2-40B4-BE49-F238E27FC236}">
                <a16:creationId xmlns:a16="http://schemas.microsoft.com/office/drawing/2014/main" id="{48DDA26C-D0D0-44B5-BB40-05113B08023E}"/>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10501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995056" y="846118"/>
            <a:ext cx="8493433"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uz-Cyrl-UZ" sz="2800" b="1" dirty="0">
                <a:latin typeface="Times New Roman" panose="02020603050405020304" pitchFamily="18" charset="0"/>
                <a:cs typeface="Times New Roman" panose="02020603050405020304" pitchFamily="18" charset="0"/>
              </a:rPr>
              <a:t>3-босқич. Профессионал тестлаш</a:t>
            </a:r>
          </a:p>
          <a:p>
            <a:pPr indent="450850" algn="just" fontAlgn="base">
              <a:spcBef>
                <a:spcPct val="0"/>
              </a:spcBef>
              <a:spcAft>
                <a:spcPct val="0"/>
              </a:spcAft>
            </a:pPr>
            <a:endParaRPr lang="uz-Cyrl-UZ" sz="2800" b="1" dirty="0">
              <a:solidFill>
                <a:srgbClr val="FFFF00"/>
              </a:solidFill>
              <a:latin typeface="Times New Roman" panose="02020603050405020304" pitchFamily="18" charset="0"/>
              <a:cs typeface="Times New Roman" panose="02020603050405020304" pitchFamily="18" charset="0"/>
            </a:endParaRPr>
          </a:p>
          <a:p>
            <a:pPr indent="450850" algn="just" fontAlgn="base">
              <a:spcBef>
                <a:spcPct val="0"/>
              </a:spcBef>
              <a:spcAft>
                <a:spcPct val="0"/>
              </a:spcAft>
            </a:pPr>
            <a:r>
              <a:rPr lang="uz-Cyrl-UZ" sz="2800" dirty="0">
                <a:latin typeface="Times New Roman" panose="02020603050405020304" pitchFamily="18" charset="0"/>
                <a:cs typeface="Times New Roman" panose="02020603050405020304" pitchFamily="18" charset="0"/>
              </a:rPr>
              <a:t>-Тестдан ўтказиш натижасида ходимнинг профессионал билимлари текширилади. Тест натижаларига қараб ходимнинг фикрлаш доираси ва унинг ишга бўлган услубияти ўрганилади.</a:t>
            </a:r>
          </a:p>
          <a:p>
            <a:pPr indent="450850" algn="just" fontAlgn="base">
              <a:spcBef>
                <a:spcPct val="0"/>
              </a:spcBef>
              <a:spcAft>
                <a:spcPct val="0"/>
              </a:spcAft>
            </a:pPr>
            <a:r>
              <a:rPr lang="uz-Cyrl-UZ" sz="2800" dirty="0">
                <a:latin typeface="Times New Roman" panose="02020603050405020304" pitchFamily="18" charset="0"/>
                <a:cs typeface="Times New Roman" panose="02020603050405020304" pitchFamily="18" charset="0"/>
              </a:rPr>
              <a:t>-Шуни эътиборга олиш керакки профессионал тестлаш, конунчилик ва хуқуқий нормалар доирасидан чиқиши керак эмас.</a:t>
            </a:r>
          </a:p>
          <a:p>
            <a:pPr indent="450850" algn="just" fontAlgn="base">
              <a:spcBef>
                <a:spcPct val="0"/>
              </a:spcBef>
              <a:spcAft>
                <a:spcPct val="0"/>
              </a:spcAft>
            </a:pPr>
            <a:endParaRPr lang="uz-Cyrl-UZ" sz="2800" dirty="0">
              <a:latin typeface="Times New Roman" panose="02020603050405020304" pitchFamily="18" charset="0"/>
              <a:cs typeface="Times New Roman" panose="02020603050405020304" pitchFamily="18" charset="0"/>
            </a:endParaRPr>
          </a:p>
          <a:p>
            <a:pPr indent="450850" algn="just" fontAlgn="base">
              <a:spcBef>
                <a:spcPct val="0"/>
              </a:spcBef>
              <a:spcAft>
                <a:spcPct val="0"/>
              </a:spcAft>
            </a:pPr>
            <a:br>
              <a:rPr lang="en-US" sz="2800" dirty="0">
                <a:latin typeface="Times New Roman" panose="02020603050405020304" pitchFamily="18" charset="0"/>
                <a:cs typeface="Times New Roman" panose="02020603050405020304" pitchFamily="18" charset="0"/>
              </a:rPr>
            </a:br>
            <a:endParaRPr lang="ru-RU" sz="2800" dirty="0">
              <a:latin typeface="Times New Roman" pitchFamily="18" charset="0"/>
              <a:cs typeface="Times New Roman" pitchFamily="18" charset="0"/>
            </a:endParaRPr>
          </a:p>
        </p:txBody>
      </p:sp>
      <p:sp>
        <p:nvSpPr>
          <p:cNvPr id="2" name="Нижний колонтитул 1">
            <a:extLst>
              <a:ext uri="{FF2B5EF4-FFF2-40B4-BE49-F238E27FC236}">
                <a16:creationId xmlns:a16="http://schemas.microsoft.com/office/drawing/2014/main" id="{BEF0F47B-9C85-4CED-91C2-D5DCCFA0DBFE}"/>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85838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z-Cyrl-UZ" sz="3600" b="1" i="1" dirty="0">
                <a:latin typeface="Times New Roman" panose="02020603050405020304" pitchFamily="18" charset="0"/>
                <a:cs typeface="Times New Roman" panose="02020603050405020304" pitchFamily="18" charset="0"/>
              </a:rPr>
              <a:t>4- босқич.Олдинги ишлаган жойларини текшириш</a:t>
            </a:r>
            <a:endParaRPr lang="uz-Latn-UZ" sz="36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just">
              <a:buNone/>
            </a:pPr>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Бу хақда </a:t>
            </a:r>
            <a:r>
              <a:rPr lang="uz-Cyrl-UZ" dirty="0">
                <a:latin typeface="Times New Roman" panose="02020603050405020304" pitchFamily="18" charset="0"/>
                <a:cs typeface="Times New Roman" panose="02020603050405020304" pitchFamily="18" charset="0"/>
              </a:rPr>
              <a:t>тўлиқ маълумотга эга бўлиш учун ходимнинг олдинги иш жойидаги ходимлар билан сухбатлашиш керак.Купинча ходим ўз хохиши билан бўшаган деб ёзилган бўлиши мумкин, лекин аслида бошқача булиши хам мумкин.</a:t>
            </a:r>
          </a:p>
          <a:p>
            <a:pPr marL="0" indent="0" algn="just">
              <a:buNone/>
            </a:pPr>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Бу усулдан </a:t>
            </a:r>
            <a:r>
              <a:rPr lang="uz-Cyrl-UZ" dirty="0">
                <a:latin typeface="Times New Roman" panose="02020603050405020304" pitchFamily="18" charset="0"/>
                <a:cs typeface="Times New Roman" panose="02020603050405020304" pitchFamily="18" charset="0"/>
              </a:rPr>
              <a:t>ишга кабул килувчи компания билан маслахатлашган холда, ходимнинг олдинги иш жойи билан танишиш, персонал йиғиш сифатини яхшилайди.</a:t>
            </a:r>
          </a:p>
          <a:p>
            <a:pPr marL="0" indent="0" algn="just">
              <a:buNone/>
            </a:pPr>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Уларнинг</a:t>
            </a:r>
            <a:r>
              <a:rPr lang="uz-Cyrl-UZ" dirty="0">
                <a:latin typeface="Times New Roman" panose="02020603050405020304" pitchFamily="18" charset="0"/>
                <a:cs typeface="Times New Roman" panose="02020603050405020304" pitchFamily="18" charset="0"/>
              </a:rPr>
              <a:t> олдинги иш жойидан характеристикаси ва бошқа маълумот олиш зарар қилмайди.</a:t>
            </a:r>
          </a:p>
          <a:p>
            <a:pPr algn="just"/>
            <a:endParaRPr lang="uz-Latn-UZ" dirty="0">
              <a:latin typeface="Times New Roman" panose="02020603050405020304" pitchFamily="18" charset="0"/>
              <a:cs typeface="Times New Roman" panose="02020603050405020304" pitchFamily="18" charset="0"/>
            </a:endParaRPr>
          </a:p>
        </p:txBody>
      </p:sp>
      <p:sp>
        <p:nvSpPr>
          <p:cNvPr id="4" name="Нижний колонтитул 3">
            <a:extLst>
              <a:ext uri="{FF2B5EF4-FFF2-40B4-BE49-F238E27FC236}">
                <a16:creationId xmlns:a16="http://schemas.microsoft.com/office/drawing/2014/main" id="{6DAB454B-8AE9-406C-A6E1-862D734658DE}"/>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790741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513294" y="-1067737"/>
            <a:ext cx="8525334"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br>
              <a:rPr lang="en-US" sz="2200" dirty="0">
                <a:latin typeface="Times New Roman" panose="02020603050405020304" pitchFamily="18" charset="0"/>
                <a:cs typeface="Times New Roman" panose="02020603050405020304" pitchFamily="18" charset="0"/>
              </a:rPr>
            </a:br>
            <a:endParaRPr lang="uz-Cyrl-UZ" sz="2200" dirty="0">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uz-Cyrl-UZ" sz="2200" b="1" dirty="0">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uz-Cyrl-UZ" sz="2200" b="1" dirty="0">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uz-Cyrl-UZ" sz="2200" b="1" dirty="0">
              <a:latin typeface="Times New Roman" panose="02020603050405020304" pitchFamily="18" charset="0"/>
              <a:cs typeface="Times New Roman" panose="02020603050405020304" pitchFamily="18" charset="0"/>
            </a:endParaRPr>
          </a:p>
          <a:p>
            <a:pPr algn="ctr" fontAlgn="base">
              <a:spcBef>
                <a:spcPct val="0"/>
              </a:spcBef>
              <a:spcAft>
                <a:spcPct val="0"/>
              </a:spcAft>
            </a:pPr>
            <a:r>
              <a:rPr lang="uz-Cyrl-UZ" sz="2800" b="1" dirty="0">
                <a:latin typeface="Times New Roman" panose="02020603050405020304" pitchFamily="18" charset="0"/>
                <a:cs typeface="Times New Roman" panose="02020603050405020304" pitchFamily="18" charset="0"/>
              </a:rPr>
              <a:t>5-босқич.Қарор қабул қилиш</a:t>
            </a:r>
          </a:p>
          <a:p>
            <a:pPr algn="ctr" fontAlgn="base">
              <a:spcBef>
                <a:spcPct val="0"/>
              </a:spcBef>
              <a:spcAft>
                <a:spcPct val="0"/>
              </a:spcAft>
            </a:pPr>
            <a:endParaRPr lang="uz-Cyrl-UZ" sz="2800" b="1" dirty="0">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uz-Cyrl-UZ" sz="2800" b="1" dirty="0">
              <a:latin typeface="Times New Roman" panose="02020603050405020304" pitchFamily="18" charset="0"/>
              <a:cs typeface="Times New Roman" panose="02020603050405020304" pitchFamily="18" charset="0"/>
            </a:endParaRPr>
          </a:p>
          <a:p>
            <a:pPr marL="457200" indent="-457200" algn="just" fontAlgn="base">
              <a:spcBef>
                <a:spcPct val="0"/>
              </a:spcBef>
              <a:spcAft>
                <a:spcPct val="0"/>
              </a:spcAft>
              <a:buFontTx/>
              <a:buChar char="-"/>
            </a:pPr>
            <a:r>
              <a:rPr lang="uz-Cyrl-UZ" sz="2200" b="1" dirty="0">
                <a:latin typeface="Times New Roman" panose="02020603050405020304" pitchFamily="18" charset="0"/>
                <a:cs typeface="Times New Roman" panose="02020603050405020304" pitchFamily="18" charset="0"/>
              </a:rPr>
              <a:t>       Солиштириш натижасида профессионал талаблари ва коллективга қўшилиб кета олиш даражасига қараб қарор қабул қилинади.</a:t>
            </a:r>
          </a:p>
          <a:p>
            <a:pPr algn="just" fontAlgn="base">
              <a:spcBef>
                <a:spcPct val="0"/>
              </a:spcBef>
              <a:spcAft>
                <a:spcPct val="0"/>
              </a:spcAft>
            </a:pPr>
            <a:br>
              <a:rPr lang="uz-Cyrl-UZ" sz="2200" b="1" dirty="0">
                <a:latin typeface="Times New Roman" panose="02020603050405020304" pitchFamily="18" charset="0"/>
                <a:cs typeface="Times New Roman" panose="02020603050405020304" pitchFamily="18" charset="0"/>
              </a:rPr>
            </a:br>
            <a:endParaRPr lang="uz-Cyrl-UZ" sz="2200" b="1" dirty="0">
              <a:latin typeface="Times New Roman" panose="02020603050405020304" pitchFamily="18" charset="0"/>
              <a:cs typeface="Times New Roman" panose="02020603050405020304" pitchFamily="18" charset="0"/>
            </a:endParaRPr>
          </a:p>
          <a:p>
            <a:pPr marL="457200" indent="-457200" algn="just" fontAlgn="base">
              <a:spcBef>
                <a:spcPct val="0"/>
              </a:spcBef>
              <a:spcAft>
                <a:spcPct val="0"/>
              </a:spcAft>
              <a:buFontTx/>
              <a:buChar char="-"/>
            </a:pPr>
            <a:r>
              <a:rPr lang="uz-Cyrl-UZ" sz="2200" b="1" dirty="0">
                <a:latin typeface="Times New Roman" panose="02020603050405020304" pitchFamily="18" charset="0"/>
                <a:cs typeface="Times New Roman" panose="02020603050405020304" pitchFamily="18" charset="0"/>
              </a:rPr>
              <a:t>      Қарор қабул қилинганлиги хақида ходимга ёзма ёки оғзаки хабар берилади.</a:t>
            </a:r>
          </a:p>
          <a:p>
            <a:pPr marL="457200" indent="-457200" algn="just" fontAlgn="base">
              <a:spcBef>
                <a:spcPct val="0"/>
              </a:spcBef>
              <a:spcAft>
                <a:spcPct val="0"/>
              </a:spcAft>
              <a:buFontTx/>
              <a:buChar char="-"/>
            </a:pPr>
            <a:endParaRPr lang="uz-Cyrl-UZ" sz="2200" b="1" dirty="0">
              <a:latin typeface="Times New Roman" panose="02020603050405020304" pitchFamily="18" charset="0"/>
              <a:cs typeface="Times New Roman" panose="02020603050405020304" pitchFamily="18" charset="0"/>
            </a:endParaRPr>
          </a:p>
          <a:p>
            <a:pPr marL="457200" indent="-457200" algn="just" fontAlgn="base">
              <a:spcBef>
                <a:spcPct val="0"/>
              </a:spcBef>
              <a:spcAft>
                <a:spcPct val="0"/>
              </a:spcAft>
              <a:buFontTx/>
              <a:buChar char="-"/>
            </a:pPr>
            <a:r>
              <a:rPr lang="uz-Cyrl-UZ" sz="2200" b="1" dirty="0">
                <a:latin typeface="Times New Roman" panose="02020603050405020304" pitchFamily="18" charset="0"/>
                <a:cs typeface="Times New Roman" panose="02020603050405020304" pitchFamily="18" charset="0"/>
              </a:rPr>
              <a:t>      Ишга қабул қилинган ходим иш жараёни, иш вақти , ойлик маоши ва бошқа маълумотлар хақида тўлиқ маълумотга эга бўлиши керак.</a:t>
            </a:r>
            <a:endParaRPr lang="ru-RU" sz="2200" b="1" dirty="0">
              <a:latin typeface="Times New Roman" pitchFamily="18" charset="0"/>
              <a:cs typeface="Times New Roman" pitchFamily="18" charset="0"/>
            </a:endParaRPr>
          </a:p>
        </p:txBody>
      </p:sp>
      <p:sp>
        <p:nvSpPr>
          <p:cNvPr id="2" name="Нижний колонтитул 1">
            <a:extLst>
              <a:ext uri="{FF2B5EF4-FFF2-40B4-BE49-F238E27FC236}">
                <a16:creationId xmlns:a16="http://schemas.microsoft.com/office/drawing/2014/main" id="{CE655C50-A697-460A-BAA3-EB35AA11DCAE}"/>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599417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14028-BC57-4ABC-8AAD-BDFAA7A25DFE}"/>
              </a:ext>
            </a:extLst>
          </p:cNvPr>
          <p:cNvSpPr txBox="1"/>
          <p:nvPr/>
        </p:nvSpPr>
        <p:spPr>
          <a:xfrm>
            <a:off x="1048374" y="618651"/>
            <a:ext cx="9431864" cy="5262979"/>
          </a:xfrm>
          <a:prstGeom prst="rect">
            <a:avLst/>
          </a:prstGeom>
          <a:solidFill>
            <a:schemeClr val="bg1">
              <a:lumMod val="95000"/>
            </a:schemeClr>
          </a:solid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9075" algn="l"/>
                <a:tab pos="270510" algn="l"/>
              </a:tabLst>
              <a:defRPr/>
            </a:pPr>
            <a:r>
              <a:rPr kumimoji="0" lang="uz-Cyrl-UZ" sz="24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Адабиётлар:</a:t>
            </a:r>
          </a:p>
          <a:p>
            <a:pPr marL="0" marR="0" lvl="0" indent="0" algn="just" defTabSz="914400" rtl="0" eaLnBrk="1" fontAlgn="auto" latinLnBrk="0" hangingPunct="1">
              <a:lnSpc>
                <a:spcPct val="100000"/>
              </a:lnSpc>
              <a:spcBef>
                <a:spcPts val="0"/>
              </a:spcBef>
              <a:spcAft>
                <a:spcPts val="0"/>
              </a:spcAft>
              <a:buClrTx/>
              <a:buSzTx/>
              <a:buFontTx/>
              <a:buNone/>
              <a:tabLst>
                <a:tab pos="219075" algn="l"/>
                <a:tab pos="270510" algn="l"/>
              </a:tabLst>
              <a:defRPr/>
            </a:pPr>
            <a:r>
              <a:rPr kumimoji="0" lang="uz-Cyrl-UZ" sz="2400" b="1" i="1"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Асосий</a:t>
            </a:r>
            <a:r>
              <a:rPr kumimoji="0" lang="uz-Cyrl-UZ" sz="24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uz-Cyrl-UZ" sz="24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1.Qodirov T.U. Inson resurslarini boshqarish. Darslik.// T.U. Qodirov. – T.: “Dimal”, 2025. -572 bet.</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z-Cyrl-UZ" sz="24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2.Гончарова Н. В. Управление человеческими ресурсами организaции в условиях современного ринка труда : учебное пособие / Н. В. Гончарова, Л. В. Дайнеко, Э. В. Зайцева. под обш. ред. Э. В. Зайцевой/– Екатеринбург : Изд–во Урал. ун–та, 2021. – 162 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z-Cyrl-UZ" sz="2400" b="1" i="1"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Қўшимча</a:t>
            </a:r>
            <a:r>
              <a:rPr kumimoji="0" lang="uz-Cyrl-UZ" sz="24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1. Лапшова О. А. Управление человеческими ресурсами: учебник и практикум для вузов / О. А. Лапшова [и др.];  под обшей редакцией О. А. Лапшовой. – Москва: Юрайт, 2024. – 406 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z-Cyrl-UZ"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2.Пугачев В. П.  Управление персоналом организaции: учебник и практикум для вузов / В. П. Пугачев. – 3–е изд., перераб. и доп. — Москва: Издательство Юрайт, 2024. – 523 с.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8985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43723" y="4716966"/>
            <a:ext cx="9500838" cy="2029522"/>
          </a:xfrm>
        </p:spPr>
        <p:txBody>
          <a:bodyPr>
            <a:normAutofit fontScale="25000" lnSpcReduction="20000"/>
          </a:bodyPr>
          <a:lstStyle/>
          <a:p>
            <a:endParaRPr lang="uz-Cyrl-UZ" dirty="0"/>
          </a:p>
          <a:p>
            <a:endParaRPr lang="uz-Cyrl-UZ" sz="3600" b="1" dirty="0"/>
          </a:p>
          <a:p>
            <a:r>
              <a:rPr lang="uz-Cyrl-UZ" sz="8000" b="1" dirty="0">
                <a:latin typeface="Times New Roman" panose="02020603050405020304" pitchFamily="18" charset="0"/>
                <a:cs typeface="Times New Roman" panose="02020603050405020304" pitchFamily="18" charset="0"/>
              </a:rPr>
              <a:t>“ИЗЛАНИНГ  ВА  ИЗЛАНИШДАН </a:t>
            </a:r>
          </a:p>
          <a:p>
            <a:r>
              <a:rPr lang="uz-Cyrl-UZ" sz="8000" b="1" dirty="0">
                <a:latin typeface="Times New Roman" panose="02020603050405020304" pitchFamily="18" charset="0"/>
                <a:cs typeface="Times New Roman" panose="02020603050405020304" pitchFamily="18" charset="0"/>
              </a:rPr>
              <a:t>                                       ХЕЧ  ҚАЧОН  ТЎХТАМАНГ”  </a:t>
            </a:r>
          </a:p>
          <a:p>
            <a:pPr algn="r"/>
            <a:r>
              <a:rPr lang="uz-Cyrl-UZ" sz="8000" b="1" i="1" dirty="0">
                <a:latin typeface="Times New Roman" panose="02020603050405020304" pitchFamily="18" charset="0"/>
                <a:cs typeface="Times New Roman" panose="02020603050405020304" pitchFamily="18" charset="0"/>
              </a:rPr>
              <a:t>Стив Жобс- экономист,</a:t>
            </a:r>
          </a:p>
          <a:p>
            <a:pPr algn="r"/>
            <a:r>
              <a:rPr lang="uz-Cyrl-UZ" sz="8000" b="1" i="1" dirty="0">
                <a:latin typeface="Times New Roman" panose="02020603050405020304" pitchFamily="18" charset="0"/>
                <a:cs typeface="Times New Roman" panose="02020603050405020304" pitchFamily="18" charset="0"/>
              </a:rPr>
              <a:t> </a:t>
            </a:r>
            <a:r>
              <a:rPr lang="ru-RU" sz="8000" b="1" i="1" dirty="0" err="1">
                <a:latin typeface="Times New Roman" panose="02020603050405020304" pitchFamily="18" charset="0"/>
                <a:cs typeface="Times New Roman" panose="02020603050405020304" pitchFamily="18" charset="0"/>
              </a:rPr>
              <a:t>Apple</a:t>
            </a:r>
            <a:r>
              <a:rPr lang="ru-RU" sz="8000" b="1" i="1" dirty="0">
                <a:latin typeface="Times New Roman" panose="02020603050405020304" pitchFamily="18" charset="0"/>
                <a:cs typeface="Times New Roman" panose="02020603050405020304" pitchFamily="18" charset="0"/>
              </a:rPr>
              <a:t>  </a:t>
            </a:r>
            <a:r>
              <a:rPr lang="ru-RU" sz="8000" b="1" i="1" dirty="0" err="1">
                <a:latin typeface="Times New Roman" panose="02020603050405020304" pitchFamily="18" charset="0"/>
                <a:cs typeface="Times New Roman" panose="02020603050405020304" pitchFamily="18" charset="0"/>
              </a:rPr>
              <a:t>компанияси</a:t>
            </a:r>
            <a:r>
              <a:rPr lang="ru-RU" sz="8000" b="1" i="1" dirty="0">
                <a:latin typeface="Times New Roman" panose="02020603050405020304" pitchFamily="18" charset="0"/>
                <a:cs typeface="Times New Roman" panose="02020603050405020304" pitchFamily="18" charset="0"/>
              </a:rPr>
              <a:t>  </a:t>
            </a:r>
            <a:r>
              <a:rPr lang="ru-RU" sz="8000" b="1" i="1" dirty="0" err="1">
                <a:latin typeface="Times New Roman" panose="02020603050405020304" pitchFamily="18" charset="0"/>
                <a:cs typeface="Times New Roman" panose="02020603050405020304" pitchFamily="18" charset="0"/>
              </a:rPr>
              <a:t>асосчиси</a:t>
            </a:r>
            <a:r>
              <a:rPr lang="ru-RU" sz="8000" b="1" i="1" dirty="0">
                <a:latin typeface="Times New Roman" panose="02020603050405020304" pitchFamily="18" charset="0"/>
                <a:cs typeface="Times New Roman" panose="02020603050405020304" pitchFamily="18" charset="0"/>
              </a:rPr>
              <a:t>.</a:t>
            </a:r>
            <a:r>
              <a:rPr lang="uz-Cyrl-UZ" sz="8000" b="1" i="1" dirty="0">
                <a:latin typeface="Times New Roman" panose="02020603050405020304" pitchFamily="18" charset="0"/>
                <a:cs typeface="Times New Roman" panose="02020603050405020304" pitchFamily="18" charset="0"/>
              </a:rPr>
              <a:t>                </a:t>
            </a:r>
            <a:endParaRPr lang="ru-RU" sz="8000" b="1" i="1" dirty="0">
              <a:latin typeface="Times New Roman" panose="02020603050405020304" pitchFamily="18" charset="0"/>
              <a:cs typeface="Times New Roman" panose="02020603050405020304" pitchFamily="18" charset="0"/>
            </a:endParaRPr>
          </a:p>
        </p:txBody>
      </p:sp>
      <p:pic>
        <p:nvPicPr>
          <p:cNvPr id="4" name="Рисунок 3" descr="0303.jpg"/>
          <p:cNvPicPr>
            <a:picLocks noChangeAspect="1"/>
          </p:cNvPicPr>
          <p:nvPr/>
        </p:nvPicPr>
        <p:blipFill>
          <a:blip r:embed="rId2"/>
          <a:stretch>
            <a:fillRect/>
          </a:stretch>
        </p:blipFill>
        <p:spPr>
          <a:xfrm>
            <a:off x="1524000" y="0"/>
            <a:ext cx="9144000" cy="4572008"/>
          </a:xfrm>
          <a:prstGeom prst="rect">
            <a:avLst/>
          </a:prstGeom>
        </p:spPr>
      </p:pic>
    </p:spTree>
    <p:extLst>
      <p:ext uri="{BB962C8B-B14F-4D97-AF65-F5344CB8AC3E}">
        <p14:creationId xmlns:p14="http://schemas.microsoft.com/office/powerpoint/2010/main" val="334816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E7168-AED8-4754-85DE-4B7BE2D0789D}"/>
              </a:ext>
            </a:extLst>
          </p:cNvPr>
          <p:cNvSpPr>
            <a:spLocks noGrp="1"/>
          </p:cNvSpPr>
          <p:nvPr>
            <p:ph type="title"/>
          </p:nvPr>
        </p:nvSpPr>
        <p:spPr>
          <a:xfrm>
            <a:off x="1824040" y="365127"/>
            <a:ext cx="8543925" cy="659341"/>
          </a:xfrm>
          <a:solidFill>
            <a:schemeClr val="accent5">
              <a:lumMod val="20000"/>
              <a:lumOff val="80000"/>
            </a:schemeClr>
          </a:solidFill>
          <a:ln>
            <a:solidFill>
              <a:schemeClr val="tx1"/>
            </a:solidFill>
          </a:ln>
        </p:spPr>
        <p:txBody>
          <a:bodyPr>
            <a:normAutofit fontScale="90000"/>
          </a:bodyPr>
          <a:lstStyle/>
          <a:p>
            <a:pPr algn="ctr"/>
            <a:r>
              <a:rPr lang="uz-Cyrl-UZ" b="1" dirty="0">
                <a:latin typeface="Times New Roman" panose="02020603050405020304" pitchFamily="18" charset="0"/>
                <a:ea typeface="Calibri" panose="020F0502020204030204" pitchFamily="34" charset="0"/>
                <a:cs typeface="Times New Roman" panose="02020603050405020304" pitchFamily="18" charset="0"/>
              </a:rPr>
              <a:t>Инсон ресурслари - бу </a:t>
            </a:r>
            <a:endParaRPr lang="ru-RU" b="1" dirty="0"/>
          </a:p>
        </p:txBody>
      </p:sp>
      <p:sp>
        <p:nvSpPr>
          <p:cNvPr id="3" name="Объект 2">
            <a:extLst>
              <a:ext uri="{FF2B5EF4-FFF2-40B4-BE49-F238E27FC236}">
                <a16:creationId xmlns:a16="http://schemas.microsoft.com/office/drawing/2014/main" id="{9363BAF7-DD59-4763-83AF-E5BFBC317BA6}"/>
              </a:ext>
            </a:extLst>
          </p:cNvPr>
          <p:cNvSpPr>
            <a:spLocks noGrp="1"/>
          </p:cNvSpPr>
          <p:nvPr>
            <p:ph idx="1"/>
          </p:nvPr>
        </p:nvSpPr>
        <p:spPr>
          <a:xfrm>
            <a:off x="1824040" y="1244601"/>
            <a:ext cx="8543925" cy="4932363"/>
          </a:xfrm>
          <a:solidFill>
            <a:schemeClr val="accent6">
              <a:lumMod val="20000"/>
              <a:lumOff val="80000"/>
            </a:schemeClr>
          </a:solidFill>
          <a:ln>
            <a:solidFill>
              <a:schemeClr val="tx1"/>
            </a:solidFill>
          </a:ln>
        </p:spPr>
        <p:txBody>
          <a:bodyPr>
            <a:normAutofit fontScale="92500" lnSpcReduction="10000"/>
          </a:bodyPr>
          <a:lstStyle/>
          <a:p>
            <a:pPr algn="just">
              <a:lnSpc>
                <a:spcPct val="100000"/>
              </a:lnSpc>
            </a:pPr>
            <a:r>
              <a:rPr lang="uz-Cyrl-UZ" sz="2400" dirty="0">
                <a:latin typeface="Times New Roman" panose="02020603050405020304" pitchFamily="18" charset="0"/>
                <a:ea typeface="Calibri" panose="020F0502020204030204" pitchFamily="34" charset="0"/>
                <a:cs typeface="Times New Roman" panose="02020603050405020304" pitchFamily="18" charset="0"/>
              </a:rPr>
              <a:t>ташкилот мақсадларига эришиш учун ходимлар эга бўлган ва фойдаланадиган билим, кўникма, қобилият, мотивaция ҳамда бошқа хусусиятлар йиғиндисидир. Улар компаниянинг стратегик ва ноёб активи ҳисобланиб, узоқ муддатли истиқболда унинг рақобатбардошлиги ва муваффақиятини белгилайди.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uz-Cyrl-UZ" sz="2400" dirty="0">
                <a:latin typeface="Times New Roman" panose="02020603050405020304" pitchFamily="18" charset="0"/>
                <a:ea typeface="Calibri" panose="020F0502020204030204" pitchFamily="34" charset="0"/>
                <a:cs typeface="Times New Roman" panose="02020603050405020304" pitchFamily="18" charset="0"/>
              </a:rPr>
              <a:t> корхоналар, компаниялар ва корпорaцияларнинг ходимлари ҳисобланиб, уларга ижтимоий хусусиятлари, билим ва қобилиятлари, касбий компетенцияси, меҳнат мотивaцияси ва шахслараро муносабатларни ҳисобга олган ҳолда бошқарув объекти сифатида қаралади.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uz-Cyrl-UZ" sz="2400" dirty="0">
                <a:latin typeface="Times New Roman" panose="02020603050405020304" pitchFamily="18" charset="0"/>
                <a:ea typeface="Calibri" panose="020F0502020204030204" pitchFamily="34" charset="0"/>
                <a:cs typeface="Times New Roman" panose="02020603050405020304" pitchFamily="18" charset="0"/>
              </a:rPr>
              <a:t>ташкилот ходимларини сифат жиҳатидан тавсифловчи атама.</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uz-Cyrl-UZ" sz="2400" dirty="0">
                <a:latin typeface="Times New Roman" panose="02020603050405020304" pitchFamily="18" charset="0"/>
                <a:ea typeface="Calibri" panose="020F0502020204030204" pitchFamily="34" charset="0"/>
                <a:cs typeface="Times New Roman" panose="02020603050405020304" pitchFamily="18" charset="0"/>
              </a:rPr>
              <a:t>инсон салоҳиятининг моддий асоси ҳисобланувчи жисмоний, ақлий ва маънавий қобилиятларининг ривожланиш даражасини тавсифловчи меҳнатга лаёқатли аҳоли.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ru-RU" sz="3600" dirty="0">
              <a:latin typeface="Times New Roman" panose="02020603050405020304" pitchFamily="18" charset="0"/>
              <a:cs typeface="Times New Roman" panose="02020603050405020304" pitchFamily="18" charset="0"/>
            </a:endParaRPr>
          </a:p>
        </p:txBody>
      </p:sp>
      <p:sp>
        <p:nvSpPr>
          <p:cNvPr id="5" name="Нижний колонтитул 4">
            <a:extLst>
              <a:ext uri="{FF2B5EF4-FFF2-40B4-BE49-F238E27FC236}">
                <a16:creationId xmlns:a16="http://schemas.microsoft.com/office/drawing/2014/main" id="{EC11936A-30FC-4273-8240-959F9EEC4C33}"/>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59689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51670C-0C89-4F0D-8E9E-F8BB83B75250}"/>
              </a:ext>
            </a:extLst>
          </p:cNvPr>
          <p:cNvSpPr>
            <a:spLocks noGrp="1"/>
          </p:cNvSpPr>
          <p:nvPr>
            <p:ph type="title"/>
          </p:nvPr>
        </p:nvSpPr>
        <p:spPr>
          <a:xfrm>
            <a:off x="1824040" y="365127"/>
            <a:ext cx="8543925" cy="1065741"/>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r>
              <a:rPr lang="uz-Cyrl-UZ" b="1" dirty="0">
                <a:latin typeface="Times New Roman" panose="02020603050405020304" pitchFamily="18" charset="0"/>
                <a:cs typeface="Times New Roman" panose="02020603050405020304" pitchFamily="18" charset="0"/>
              </a:rPr>
              <a:t>Асосий тушунчалар</a:t>
            </a: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075399E-BDFD-425B-AF24-99BFE9AD0B34}"/>
              </a:ext>
            </a:extLst>
          </p:cNvPr>
          <p:cNvSpPr>
            <a:spLocks noGrp="1"/>
          </p:cNvSpPr>
          <p:nvPr>
            <p:ph idx="1"/>
          </p:nvPr>
        </p:nvSpPr>
        <p:spPr>
          <a:xfrm>
            <a:off x="1824040" y="1825625"/>
            <a:ext cx="8543925" cy="474450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nSpc>
                <a:spcPct val="120000"/>
              </a:lnSpc>
            </a:pPr>
            <a:r>
              <a:rPr lang="ru-RU" sz="1600" b="1" dirty="0" err="1">
                <a:latin typeface="Times New Roman" panose="02020603050405020304" pitchFamily="18" charset="0"/>
                <a:cs typeface="Times New Roman" panose="02020603050405020304" pitchFamily="18" charset="0"/>
              </a:rPr>
              <a:t>Бошқариш</a:t>
            </a:r>
            <a:r>
              <a:rPr lang="ru-RU"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management in a broad sense) </a:t>
            </a:r>
            <a:r>
              <a:rPr lang="en-US"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ташкилот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ёки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тизимнинг</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мақсадларига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эришиш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учун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ресурслар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моддий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молиявий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ахборот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инсон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ресурслари</a:t>
            </a:r>
            <a:r>
              <a:rPr lang="ru-RU" sz="1600" dirty="0">
                <a:latin typeface="Times New Roman" panose="02020603050405020304" pitchFamily="18" charset="0"/>
                <a:cs typeface="Times New Roman" panose="02020603050405020304" pitchFamily="18" charset="0"/>
              </a:rPr>
              <a:t>)ни </a:t>
            </a:r>
            <a:r>
              <a:rPr lang="ru-RU" sz="1600" dirty="0" err="1">
                <a:latin typeface="Times New Roman" panose="02020603050405020304" pitchFamily="18" charset="0"/>
                <a:cs typeface="Times New Roman" panose="02020603050405020304" pitchFamily="18" charset="0"/>
              </a:rPr>
              <a:t>режалаштириш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ташкил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этиш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мувофиқлаштириш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назорат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қилиш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жараёнларининг</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узвий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мажмуасидир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Замонавий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шароитда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бошқариш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фақат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маъмурий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таъсир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эмас</a:t>
            </a:r>
            <a:r>
              <a:rPr lang="ru-RU" sz="1600" dirty="0">
                <a:latin typeface="Times New Roman" panose="02020603050405020304" pitchFamily="18" charset="0"/>
                <a:cs typeface="Times New Roman" panose="02020603050405020304" pitchFamily="18" charset="0"/>
              </a:rPr>
              <a:t>, балки </a:t>
            </a:r>
            <a:r>
              <a:rPr lang="ru-RU" sz="1600" dirty="0" err="1">
                <a:latin typeface="Times New Roman" panose="02020603050405020304" pitchFamily="18" charset="0"/>
                <a:cs typeface="Times New Roman" panose="02020603050405020304" pitchFamily="18" charset="0"/>
              </a:rPr>
              <a:t>маълумотларга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асосланган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қарор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қабул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қилиш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рақамли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технологиялардан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фойдаланиш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тез </a:t>
            </a:r>
            <a:r>
              <a:rPr lang="ru-RU" sz="1600" dirty="0" err="1">
                <a:latin typeface="Times New Roman" panose="02020603050405020304" pitchFamily="18" charset="0"/>
                <a:cs typeface="Times New Roman" panose="02020603050405020304" pitchFamily="18" charset="0"/>
              </a:rPr>
              <a:t>ўзгарувчан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муҳитга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мослашувчанликни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таъминлашни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ҳам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ўз</a:t>
            </a:r>
            <a:r>
              <a:rPr lang="ru-RU" sz="1600" dirty="0">
                <a:latin typeface="Times New Roman" panose="02020603050405020304" pitchFamily="18" charset="0"/>
                <a:cs typeface="Times New Roman" panose="02020603050405020304" pitchFamily="18" charset="0"/>
              </a:rPr>
              <a:t> ичига </a:t>
            </a:r>
            <a:r>
              <a:rPr lang="ru-RU" sz="1600" dirty="0" err="1">
                <a:latin typeface="Times New Roman" panose="02020603050405020304" pitchFamily="18" charset="0"/>
                <a:cs typeface="Times New Roman" panose="02020603050405020304" pitchFamily="18" charset="0"/>
              </a:rPr>
              <a:t>олади</a:t>
            </a:r>
            <a:r>
              <a:rPr lang="ru-RU" sz="1600" dirty="0">
                <a:latin typeface="Times New Roman" panose="02020603050405020304" pitchFamily="18" charset="0"/>
                <a:cs typeface="Times New Roman" panose="02020603050405020304" pitchFamily="18" charset="0"/>
              </a:rPr>
              <a:t>.</a:t>
            </a:r>
          </a:p>
          <a:p>
            <a:pPr>
              <a:lnSpc>
                <a:spcPct val="120000"/>
              </a:lnSpc>
            </a:pPr>
            <a:r>
              <a:rPr lang="ru-RU" sz="1600" b="1" dirty="0" err="1">
                <a:latin typeface="Times New Roman" panose="02020603050405020304" pitchFamily="18" charset="0"/>
                <a:cs typeface="Times New Roman" panose="02020603050405020304" pitchFamily="18" charset="0"/>
              </a:rPr>
              <a:t>Менежмент</a:t>
            </a:r>
            <a:r>
              <a:rPr lang="ru-RU"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management as a scientific and practical discipline) </a:t>
            </a:r>
            <a:r>
              <a:rPr lang="en-US"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ташкилот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фаолиятини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самарали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ташкил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этишга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қаратилган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илмий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асосланган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усуллар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тамойиллар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инструментлар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тизими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бўлиб</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стратегик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операцион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қарорларни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ишлаб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чиқиш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ҳамда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амалга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оширишни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қамраб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Замонавий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менежмент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рақамли</a:t>
            </a:r>
            <a:r>
              <a:rPr lang="ru-RU" sz="1600" dirty="0">
                <a:latin typeface="Times New Roman" panose="02020603050405020304" pitchFamily="18" charset="0"/>
                <a:cs typeface="Times New Roman" panose="02020603050405020304" pitchFamily="18" charset="0"/>
              </a:rPr>
              <a:t> трансформация, </a:t>
            </a:r>
            <a:r>
              <a:rPr lang="ru-RU" sz="1600" dirty="0" err="1">
                <a:latin typeface="Times New Roman" panose="02020603050405020304" pitchFamily="18" charset="0"/>
                <a:cs typeface="Times New Roman" panose="02020603050405020304" pitchFamily="18" charset="0"/>
              </a:rPr>
              <a:t>инновациялар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маълумотларга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асосланган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бошқарув</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data-driven management)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барқарор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ривожланиш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тамойиллари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билан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чамбарчас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боғлиқ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ҳолда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ривожланмоқда</a:t>
            </a:r>
            <a:r>
              <a:rPr lang="ru-RU" sz="1600" dirty="0">
                <a:latin typeface="Times New Roman" panose="02020603050405020304" pitchFamily="18" charset="0"/>
                <a:cs typeface="Times New Roman" panose="02020603050405020304" pitchFamily="18" charset="0"/>
              </a:rPr>
              <a:t>.</a:t>
            </a:r>
          </a:p>
          <a:p>
            <a:pPr>
              <a:lnSpc>
                <a:spcPct val="120000"/>
              </a:lnSpc>
            </a:pPr>
            <a:r>
              <a:rPr lang="ru-RU" sz="1600" b="1" dirty="0" err="1">
                <a:latin typeface="Times New Roman" panose="02020603050405020304" pitchFamily="18" charset="0"/>
                <a:cs typeface="Times New Roman" panose="02020603050405020304" pitchFamily="18" charset="0"/>
              </a:rPr>
              <a:t>Инсон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ресурсларини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бошқариш</a:t>
            </a:r>
            <a:r>
              <a:rPr lang="ru-RU"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Human Resource Management, HRM) </a:t>
            </a:r>
            <a:r>
              <a:rPr lang="en-US"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ташкилотда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инсон</a:t>
            </a:r>
            <a:r>
              <a:rPr lang="ru-RU" sz="1600" dirty="0">
                <a:latin typeface="Times New Roman" panose="02020603050405020304" pitchFamily="18" charset="0"/>
                <a:cs typeface="Times New Roman" panose="02020603050405020304" pitchFamily="18" charset="0"/>
              </a:rPr>
              <a:t> капитали </a:t>
            </a:r>
            <a:r>
              <a:rPr lang="ru-RU" sz="1600" dirty="0" err="1">
                <a:latin typeface="Times New Roman" panose="02020603050405020304" pitchFamily="18" charset="0"/>
                <a:cs typeface="Times New Roman" panose="02020603050405020304" pitchFamily="18" charset="0"/>
              </a:rPr>
              <a:t>салоҳиятини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шакллантириш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ривожлантириш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самарали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фойдаланишга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қаратилган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бошқарув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фаолияти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бўлиб</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кадрларни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жалб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қилиш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танлаш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ўқитиш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мотивациялаш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баҳолаш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жараёнларини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қамраб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Замонавий</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HRM </a:t>
            </a:r>
            <a:r>
              <a:rPr lang="ru-RU" sz="1600" dirty="0" err="1">
                <a:latin typeface="Times New Roman" panose="02020603050405020304" pitchFamily="18" charset="0"/>
                <a:cs typeface="Times New Roman" panose="02020603050405020304" pitchFamily="18" charset="0"/>
              </a:rPr>
              <a:t>концепцияси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инсонни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стратегик</a:t>
            </a:r>
            <a:r>
              <a:rPr lang="ru-RU" sz="1600" dirty="0">
                <a:latin typeface="Times New Roman" panose="02020603050405020304" pitchFamily="18" charset="0"/>
                <a:cs typeface="Times New Roman" panose="02020603050405020304" pitchFamily="18" charset="0"/>
              </a:rPr>
              <a:t> ресурс </a:t>
            </a:r>
            <a:r>
              <a:rPr lang="ru-RU" sz="1600" dirty="0" err="1">
                <a:latin typeface="Times New Roman" panose="02020603050405020304" pitchFamily="18" charset="0"/>
                <a:cs typeface="Times New Roman" panose="02020603050405020304" pitchFamily="18" charset="0"/>
              </a:rPr>
              <a:t>сифатида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рақамли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технологиялар</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HR analytics, AI, </a:t>
            </a:r>
            <a:r>
              <a:rPr lang="ru-RU" sz="1600" dirty="0" err="1">
                <a:latin typeface="Times New Roman" panose="02020603050405020304" pitchFamily="18" charset="0"/>
                <a:cs typeface="Times New Roman" panose="02020603050405020304" pitchFamily="18" charset="0"/>
              </a:rPr>
              <a:t>автоматлаштирилган</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HR </a:t>
            </a:r>
            <a:r>
              <a:rPr lang="ru-RU" sz="1600" dirty="0" err="1">
                <a:latin typeface="Times New Roman" panose="02020603050405020304" pitchFamily="18" charset="0"/>
                <a:cs typeface="Times New Roman" panose="02020603050405020304" pitchFamily="18" charset="0"/>
              </a:rPr>
              <a:t>тизимлари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орқали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ходимлар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самарадорлигини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ошириш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ташкилот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рақобатбардошлигини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таъминлашга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йўналтирилган</a:t>
            </a:r>
            <a:r>
              <a:rPr lang="ru-RU" sz="1600" dirty="0">
                <a:latin typeface="Times New Roman" panose="02020603050405020304" pitchFamily="18" charset="0"/>
                <a:cs typeface="Times New Roman" panose="02020603050405020304" pitchFamily="18" charset="0"/>
              </a:rPr>
              <a:t>.</a:t>
            </a:r>
          </a:p>
        </p:txBody>
      </p:sp>
      <p:sp>
        <p:nvSpPr>
          <p:cNvPr id="4" name="Нижний колонтитул 3">
            <a:extLst>
              <a:ext uri="{FF2B5EF4-FFF2-40B4-BE49-F238E27FC236}">
                <a16:creationId xmlns:a16="http://schemas.microsoft.com/office/drawing/2014/main" id="{A18037EF-D236-451E-A6F8-C303E6C0AC0D}"/>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786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EF721F3F-9169-45B4-AD67-5DD43E37622A}"/>
              </a:ext>
            </a:extLst>
          </p:cNvPr>
          <p:cNvGrpSpPr/>
          <p:nvPr/>
        </p:nvGrpSpPr>
        <p:grpSpPr>
          <a:xfrm>
            <a:off x="5765334" y="830268"/>
            <a:ext cx="5007185" cy="5058805"/>
            <a:chOff x="0" y="-421801"/>
            <a:chExt cx="3733800" cy="3781283"/>
          </a:xfrm>
        </p:grpSpPr>
        <p:grpSp>
          <p:nvGrpSpPr>
            <p:cNvPr id="5" name="Группа 4">
              <a:extLst>
                <a:ext uri="{FF2B5EF4-FFF2-40B4-BE49-F238E27FC236}">
                  <a16:creationId xmlns:a16="http://schemas.microsoft.com/office/drawing/2014/main" id="{51B8637D-B016-4D88-B5F8-CD4BC43D412E}"/>
                </a:ext>
              </a:extLst>
            </p:cNvPr>
            <p:cNvGrpSpPr/>
            <p:nvPr/>
          </p:nvGrpSpPr>
          <p:grpSpPr>
            <a:xfrm>
              <a:off x="0" y="416257"/>
              <a:ext cx="3733800" cy="2943225"/>
              <a:chOff x="0" y="0"/>
              <a:chExt cx="3733800" cy="2943225"/>
            </a:xfrm>
          </p:grpSpPr>
          <p:grpSp>
            <p:nvGrpSpPr>
              <p:cNvPr id="9" name="Группа 8">
                <a:extLst>
                  <a:ext uri="{FF2B5EF4-FFF2-40B4-BE49-F238E27FC236}">
                    <a16:creationId xmlns:a16="http://schemas.microsoft.com/office/drawing/2014/main" id="{41C88DE7-759A-47B6-AA1A-515FB95601D4}"/>
                  </a:ext>
                </a:extLst>
              </p:cNvPr>
              <p:cNvGrpSpPr/>
              <p:nvPr/>
            </p:nvGrpSpPr>
            <p:grpSpPr>
              <a:xfrm>
                <a:off x="0" y="0"/>
                <a:ext cx="3733800" cy="2943225"/>
                <a:chOff x="0" y="0"/>
                <a:chExt cx="3733800" cy="2943225"/>
              </a:xfrm>
            </p:grpSpPr>
            <p:sp>
              <p:nvSpPr>
                <p:cNvPr id="19" name="Овал 18">
                  <a:extLst>
                    <a:ext uri="{FF2B5EF4-FFF2-40B4-BE49-F238E27FC236}">
                      <a16:creationId xmlns:a16="http://schemas.microsoft.com/office/drawing/2014/main" id="{73FA4BD3-CE97-4744-B700-C47AA495F9E1}"/>
                    </a:ext>
                  </a:extLst>
                </p:cNvPr>
                <p:cNvSpPr/>
                <p:nvPr/>
              </p:nvSpPr>
              <p:spPr>
                <a:xfrm>
                  <a:off x="1704975" y="0"/>
                  <a:ext cx="2028825" cy="199072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a:solidFill>
                        <a:srgbClr val="000000"/>
                      </a:solidFill>
                      <a:ea typeface="Calibri" panose="020F0502020204030204" pitchFamily="34" charset="0"/>
                      <a:cs typeface="Times New Roman" panose="02020603050405020304" pitchFamily="18" charset="0"/>
                    </a:rPr>
                    <a:t> </a:t>
                  </a:r>
                  <a:endParaRPr lang="ru-RU" sz="1100">
                    <a:ea typeface="Calibri" panose="020F0502020204030204" pitchFamily="34" charset="0"/>
                    <a:cs typeface="Times New Roman" panose="02020603050405020304" pitchFamily="18" charset="0"/>
                  </a:endParaRPr>
                </a:p>
              </p:txBody>
            </p:sp>
            <p:sp>
              <p:nvSpPr>
                <p:cNvPr id="20" name="Овал 19">
                  <a:extLst>
                    <a:ext uri="{FF2B5EF4-FFF2-40B4-BE49-F238E27FC236}">
                      <a16:creationId xmlns:a16="http://schemas.microsoft.com/office/drawing/2014/main" id="{E6D24373-4BA2-4835-BB78-F3E6D1EE9D0C}"/>
                    </a:ext>
                  </a:extLst>
                </p:cNvPr>
                <p:cNvSpPr/>
                <p:nvPr/>
              </p:nvSpPr>
              <p:spPr>
                <a:xfrm>
                  <a:off x="0" y="0"/>
                  <a:ext cx="2028825" cy="1990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a:solidFill>
                        <a:srgbClr val="000000"/>
                      </a:solidFill>
                      <a:ea typeface="Calibri" panose="020F0502020204030204" pitchFamily="34" charset="0"/>
                      <a:cs typeface="Times New Roman" panose="02020603050405020304" pitchFamily="18" charset="0"/>
                    </a:rPr>
                    <a:t> </a:t>
                  </a:r>
                  <a:endParaRPr lang="ru-RU" sz="1100">
                    <a:ea typeface="Calibri" panose="020F0502020204030204" pitchFamily="34" charset="0"/>
                    <a:cs typeface="Times New Roman" panose="02020603050405020304" pitchFamily="18" charset="0"/>
                  </a:endParaRPr>
                </a:p>
              </p:txBody>
            </p:sp>
            <p:sp>
              <p:nvSpPr>
                <p:cNvPr id="21" name="Овал 20">
                  <a:extLst>
                    <a:ext uri="{FF2B5EF4-FFF2-40B4-BE49-F238E27FC236}">
                      <a16:creationId xmlns:a16="http://schemas.microsoft.com/office/drawing/2014/main" id="{26830927-AD56-4062-A803-289545E87B64}"/>
                    </a:ext>
                  </a:extLst>
                </p:cNvPr>
                <p:cNvSpPr/>
                <p:nvPr/>
              </p:nvSpPr>
              <p:spPr>
                <a:xfrm>
                  <a:off x="866775" y="952500"/>
                  <a:ext cx="2028825" cy="199072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a:solidFill>
                        <a:srgbClr val="000000"/>
                      </a:solidFill>
                      <a:ea typeface="Calibri" panose="020F0502020204030204" pitchFamily="34" charset="0"/>
                      <a:cs typeface="Times New Roman" panose="02020603050405020304" pitchFamily="18" charset="0"/>
                    </a:rPr>
                    <a:t> </a:t>
                  </a:r>
                  <a:endParaRPr lang="ru-RU" sz="1100">
                    <a:ea typeface="Calibri" panose="020F0502020204030204" pitchFamily="34"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4D347597-F447-43FE-8A2A-AAEDD9F6D4ED}"/>
                    </a:ext>
                  </a:extLst>
                </p:cNvPr>
                <p:cNvSpPr/>
                <p:nvPr/>
              </p:nvSpPr>
              <p:spPr>
                <a:xfrm>
                  <a:off x="152400" y="628650"/>
                  <a:ext cx="141922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ТАШКИЛОТ</a:t>
                  </a:r>
                  <a:endParaRPr lang="ru-RU" sz="1100" dirty="0">
                    <a:ea typeface="Calibri" panose="020F0502020204030204" pitchFamily="34"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703F915E-97E0-4777-A9DE-34A96D7C8F73}"/>
                    </a:ext>
                  </a:extLst>
                </p:cNvPr>
                <p:cNvSpPr/>
                <p:nvPr/>
              </p:nvSpPr>
              <p:spPr>
                <a:xfrm>
                  <a:off x="2276475" y="628650"/>
                  <a:ext cx="119062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ГУРУҲЛАР</a:t>
                  </a:r>
                  <a:endParaRPr lang="ru-RU" sz="1100" dirty="0">
                    <a:ea typeface="Calibri" panose="020F0502020204030204" pitchFamily="34"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57F5A68D-06B1-49E2-86EF-2E704EF8276B}"/>
                    </a:ext>
                  </a:extLst>
                </p:cNvPr>
                <p:cNvSpPr/>
                <p:nvPr/>
              </p:nvSpPr>
              <p:spPr>
                <a:xfrm>
                  <a:off x="1076325" y="2152650"/>
                  <a:ext cx="1609725"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ИЖРОЧИЛАР</a:t>
                  </a:r>
                  <a:endParaRPr lang="ru-RU" sz="1100" dirty="0">
                    <a:ea typeface="Calibri" panose="020F0502020204030204" pitchFamily="34" charset="0"/>
                    <a:cs typeface="Times New Roman" panose="02020603050405020304" pitchFamily="18" charset="0"/>
                  </a:endParaRPr>
                </a:p>
              </p:txBody>
            </p:sp>
          </p:grpSp>
          <p:cxnSp>
            <p:nvCxnSpPr>
              <p:cNvPr id="10" name="Прямая соединительная линия 9">
                <a:extLst>
                  <a:ext uri="{FF2B5EF4-FFF2-40B4-BE49-F238E27FC236}">
                    <a16:creationId xmlns:a16="http://schemas.microsoft.com/office/drawing/2014/main" id="{6CE0FA3B-D867-4610-9BCC-7781F04C7EC5}"/>
                  </a:ext>
                </a:extLst>
              </p:cNvPr>
              <p:cNvCxnSpPr/>
              <p:nvPr/>
            </p:nvCxnSpPr>
            <p:spPr>
              <a:xfrm flipH="1">
                <a:off x="1713506" y="962108"/>
                <a:ext cx="7620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BDE0A19D-D8E0-42DD-AD78-02FAB2CF0807}"/>
                  </a:ext>
                </a:extLst>
              </p:cNvPr>
              <p:cNvCxnSpPr/>
              <p:nvPr/>
            </p:nvCxnSpPr>
            <p:spPr>
              <a:xfrm flipH="1">
                <a:off x="1741336" y="962108"/>
                <a:ext cx="150799" cy="298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727A7A97-B936-4692-AE7A-8D0C75586BAF}"/>
                  </a:ext>
                </a:extLst>
              </p:cNvPr>
              <p:cNvCxnSpPr/>
              <p:nvPr/>
            </p:nvCxnSpPr>
            <p:spPr>
              <a:xfrm flipH="1">
                <a:off x="1781093" y="962108"/>
                <a:ext cx="206733" cy="429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1CA609ED-77C6-4E9D-AA6F-FCA49E477064}"/>
                  </a:ext>
                </a:extLst>
              </p:cNvPr>
              <p:cNvCxnSpPr/>
              <p:nvPr/>
            </p:nvCxnSpPr>
            <p:spPr>
              <a:xfrm flipH="1">
                <a:off x="1836752" y="1101256"/>
                <a:ext cx="182714" cy="373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62CB7B0E-85F2-4972-8BAA-390973BDA368}"/>
                  </a:ext>
                </a:extLst>
              </p:cNvPr>
              <p:cNvCxnSpPr/>
              <p:nvPr/>
            </p:nvCxnSpPr>
            <p:spPr>
              <a:xfrm>
                <a:off x="1892411" y="966084"/>
                <a:ext cx="136994" cy="139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C0D3E83C-A599-4B32-8E33-86E16D40F1A8}"/>
                  </a:ext>
                </a:extLst>
              </p:cNvPr>
              <p:cNvCxnSpPr/>
              <p:nvPr/>
            </p:nvCxnSpPr>
            <p:spPr>
              <a:xfrm>
                <a:off x="1781093" y="974035"/>
                <a:ext cx="218660" cy="226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E2AB58C7-B0A1-479A-8DC1-488DB95B249B}"/>
                  </a:ext>
                </a:extLst>
              </p:cNvPr>
              <p:cNvCxnSpPr/>
              <p:nvPr/>
            </p:nvCxnSpPr>
            <p:spPr>
              <a:xfrm>
                <a:off x="1721458" y="1041621"/>
                <a:ext cx="262393" cy="26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8F37FEDB-72A4-406E-AD87-4FDD0B55FE77}"/>
                  </a:ext>
                </a:extLst>
              </p:cNvPr>
              <p:cNvCxnSpPr/>
              <p:nvPr/>
            </p:nvCxnSpPr>
            <p:spPr>
              <a:xfrm>
                <a:off x="1729409" y="1192696"/>
                <a:ext cx="214685" cy="198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28AC457B-5B6B-420C-8937-4690AC9387A3}"/>
                  </a:ext>
                </a:extLst>
              </p:cNvPr>
              <p:cNvCxnSpPr/>
              <p:nvPr/>
            </p:nvCxnSpPr>
            <p:spPr>
              <a:xfrm>
                <a:off x="1769166" y="1351722"/>
                <a:ext cx="139147" cy="111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Прямая соединительная линия 5">
              <a:extLst>
                <a:ext uri="{FF2B5EF4-FFF2-40B4-BE49-F238E27FC236}">
                  <a16:creationId xmlns:a16="http://schemas.microsoft.com/office/drawing/2014/main" id="{D790B5C3-0909-470A-9B65-7640071459BD}"/>
                </a:ext>
              </a:extLst>
            </p:cNvPr>
            <p:cNvCxnSpPr>
              <a:cxnSpLocks/>
            </p:cNvCxnSpPr>
            <p:nvPr/>
          </p:nvCxnSpPr>
          <p:spPr>
            <a:xfrm flipV="1">
              <a:off x="1917510" y="191069"/>
              <a:ext cx="313991" cy="1289714"/>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6378135E-C4F7-45A8-BA05-341BECC40D64}"/>
                </a:ext>
              </a:extLst>
            </p:cNvPr>
            <p:cNvSpPr/>
            <p:nvPr/>
          </p:nvSpPr>
          <p:spPr>
            <a:xfrm>
              <a:off x="1339755" y="-421801"/>
              <a:ext cx="1555844" cy="607326"/>
            </a:xfrm>
            <a:prstGeom prst="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ru-RU" sz="11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ОПТИМАЛ БОШҚАРИШ НУҚТАСИ</a:t>
              </a:r>
              <a:endParaRPr lang="ru-RU" sz="1100" dirty="0">
                <a:ea typeface="Calibri" panose="020F0502020204030204" pitchFamily="34" charset="0"/>
                <a:cs typeface="Times New Roman" panose="02020603050405020304" pitchFamily="18" charset="0"/>
              </a:endParaRPr>
            </a:p>
          </p:txBody>
        </p:sp>
      </p:grpSp>
      <p:sp>
        <p:nvSpPr>
          <p:cNvPr id="26" name="Прямоугольник 25">
            <a:extLst>
              <a:ext uri="{FF2B5EF4-FFF2-40B4-BE49-F238E27FC236}">
                <a16:creationId xmlns:a16="http://schemas.microsoft.com/office/drawing/2014/main" id="{453D19B6-4F19-42FB-A293-0925B334CDFA}"/>
              </a:ext>
            </a:extLst>
          </p:cNvPr>
          <p:cNvSpPr/>
          <p:nvPr/>
        </p:nvSpPr>
        <p:spPr>
          <a:xfrm>
            <a:off x="1289263" y="1415078"/>
            <a:ext cx="4252804" cy="3416320"/>
          </a:xfrm>
          <a:prstGeom prst="rect">
            <a:avLst/>
          </a:prstGeom>
          <a:solidFill>
            <a:schemeClr val="accent6">
              <a:lumMod val="20000"/>
              <a:lumOff val="80000"/>
            </a:schemeClr>
          </a:solidFill>
          <a:ln>
            <a:solidFill>
              <a:schemeClr val="tx1"/>
            </a:solidFill>
          </a:ln>
        </p:spPr>
        <p:txBody>
          <a:bodyPr wrap="square">
            <a:spAutoFit/>
          </a:bodyPr>
          <a:lstStyle/>
          <a:p>
            <a:pPr algn="ctr"/>
            <a:r>
              <a:rPr lang="ru-RU" sz="2400" dirty="0">
                <a:latin typeface="Times New Roman" panose="02020603050405020304" pitchFamily="18" charset="0"/>
                <a:cs typeface="Times New Roman" panose="02020603050405020304" pitchFamily="18" charset="0"/>
              </a:rPr>
              <a:t>ТАШКИЛОТ:</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яхлит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бирлашган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тизим</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гуруҳлар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уюшмаси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расмий</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бўлимлар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норасмий</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дўстона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компаниялар</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индивидуал </a:t>
            </a:r>
            <a:r>
              <a:rPr lang="ru-RU" sz="2400" dirty="0" err="1">
                <a:latin typeface="Times New Roman" panose="02020603050405020304" pitchFamily="18" charset="0"/>
                <a:cs typeface="Times New Roman" panose="02020603050405020304" pitchFamily="18" charset="0"/>
              </a:rPr>
              <a:t>ижрочилар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уюшмаси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сифатида</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044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0245C3-D3AA-427A-8F81-743001DCA66D}"/>
              </a:ext>
            </a:extLst>
          </p:cNvPr>
          <p:cNvSpPr>
            <a:spLocks noGrp="1"/>
          </p:cNvSpPr>
          <p:nvPr>
            <p:ph type="title"/>
          </p:nvPr>
        </p:nvSpPr>
        <p:spPr>
          <a:xfrm>
            <a:off x="1824036" y="88290"/>
            <a:ext cx="8543925" cy="817722"/>
          </a:xfrm>
          <a:solidFill>
            <a:schemeClr val="accent6">
              <a:lumMod val="20000"/>
              <a:lumOff val="80000"/>
            </a:schemeClr>
          </a:solidFill>
          <a:ln>
            <a:solidFill>
              <a:schemeClr val="tx1"/>
            </a:solidFill>
          </a:ln>
        </p:spPr>
        <p:txBody>
          <a:bodyPr>
            <a:noAutofit/>
          </a:bodyPr>
          <a:lstStyle/>
          <a:p>
            <a:pPr algn="ctr">
              <a:lnSpc>
                <a:spcPct val="115000"/>
              </a:lnSpc>
            </a:pPr>
            <a:r>
              <a:rPr lang="uz-Cyrl-UZ" sz="2400" b="1" dirty="0">
                <a:latin typeface="Times New Roman" panose="02020603050405020304" pitchFamily="18" charset="0"/>
                <a:ea typeface="Calibri" panose="020F0502020204030204" pitchFamily="34" charset="0"/>
                <a:cs typeface="Times New Roman" panose="02020603050405020304" pitchFamily="18" charset="0"/>
              </a:rPr>
              <a:t>Инсон ресурсларини бошқаришга оид илмий қарашларнинг ривожланиш босқичлари</a:t>
            </a:r>
            <a:endParaRPr lang="ru-RU" sz="2400" dirty="0"/>
          </a:p>
        </p:txBody>
      </p:sp>
      <p:graphicFrame>
        <p:nvGraphicFramePr>
          <p:cNvPr id="5" name="Таблица 4">
            <a:extLst>
              <a:ext uri="{FF2B5EF4-FFF2-40B4-BE49-F238E27FC236}">
                <a16:creationId xmlns:a16="http://schemas.microsoft.com/office/drawing/2014/main" id="{40C4B590-530C-4C58-A1D8-F5157B4A186B}"/>
              </a:ext>
            </a:extLst>
          </p:cNvPr>
          <p:cNvGraphicFramePr>
            <a:graphicFrameLocks noGrp="1"/>
          </p:cNvGraphicFramePr>
          <p:nvPr/>
        </p:nvGraphicFramePr>
        <p:xfrm>
          <a:off x="1584185" y="969156"/>
          <a:ext cx="9023624" cy="5800554"/>
        </p:xfrm>
        <a:graphic>
          <a:graphicData uri="http://schemas.openxmlformats.org/drawingml/2006/table">
            <a:tbl>
              <a:tblPr firstRow="1" firstCol="1" bandRow="1"/>
              <a:tblGrid>
                <a:gridCol w="441966">
                  <a:extLst>
                    <a:ext uri="{9D8B030D-6E8A-4147-A177-3AD203B41FA5}">
                      <a16:colId xmlns:a16="http://schemas.microsoft.com/office/drawing/2014/main" val="530674263"/>
                    </a:ext>
                  </a:extLst>
                </a:gridCol>
                <a:gridCol w="1310699">
                  <a:extLst>
                    <a:ext uri="{9D8B030D-6E8A-4147-A177-3AD203B41FA5}">
                      <a16:colId xmlns:a16="http://schemas.microsoft.com/office/drawing/2014/main" val="746615324"/>
                    </a:ext>
                  </a:extLst>
                </a:gridCol>
                <a:gridCol w="5581795">
                  <a:extLst>
                    <a:ext uri="{9D8B030D-6E8A-4147-A177-3AD203B41FA5}">
                      <a16:colId xmlns:a16="http://schemas.microsoft.com/office/drawing/2014/main" val="3986886863"/>
                    </a:ext>
                  </a:extLst>
                </a:gridCol>
                <a:gridCol w="1689164">
                  <a:extLst>
                    <a:ext uri="{9D8B030D-6E8A-4147-A177-3AD203B41FA5}">
                      <a16:colId xmlns:a16="http://schemas.microsoft.com/office/drawing/2014/main" val="3038664131"/>
                    </a:ext>
                  </a:extLst>
                </a:gridCol>
              </a:tblGrid>
              <a:tr h="224492">
                <a:tc>
                  <a:txBody>
                    <a:bodyPr/>
                    <a:lstStyle/>
                    <a:p>
                      <a:pPr algn="just">
                        <a:lnSpc>
                          <a:spcPct val="107000"/>
                        </a:lnSpc>
                        <a:spcAft>
                          <a:spcPts val="0"/>
                        </a:spcAft>
                      </a:pPr>
                      <a:r>
                        <a:rPr lang="uz-Cyrl-UZ"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uz-Cyrl-UZ" sz="1600" b="1"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Давр</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uz-Cyrl-UZ" sz="1600" b="1" dirty="0">
                          <a:effectLst/>
                          <a:latin typeface="Times New Roman" panose="02020603050405020304" pitchFamily="18" charset="0"/>
                          <a:ea typeface="Calibri" panose="020F0502020204030204" pitchFamily="34" charset="0"/>
                          <a:cs typeface="Times New Roman" panose="02020603050405020304" pitchFamily="18" charset="0"/>
                        </a:rPr>
                        <a:t>Моҳияти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uz-Cyrl-UZ" sz="1600" b="1"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Асосчилари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887546"/>
                  </a:ext>
                </a:extLst>
              </a:tr>
              <a:tr h="1187369">
                <a:tc>
                  <a:txBody>
                    <a:bodyPr/>
                    <a:lstStyle/>
                    <a:p>
                      <a:pPr algn="just">
                        <a:lnSpc>
                          <a:spcPct val="107000"/>
                        </a:lnSpc>
                        <a:spcAft>
                          <a:spcPts val="0"/>
                        </a:spcAft>
                      </a:pPr>
                      <a:r>
                        <a:rPr lang="ru-RU"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1880-1930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z-Cyrl-UZ"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йиллар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uz-Cyrl-UZ" sz="1600" b="1" dirty="0">
                          <a:effectLst/>
                          <a:latin typeface="Times New Roman" panose="02020603050405020304" pitchFamily="18" charset="0"/>
                          <a:ea typeface="Calibri" panose="020F0502020204030204" pitchFamily="34" charset="0"/>
                          <a:cs typeface="Times New Roman" panose="02020603050405020304" pitchFamily="18" charset="0"/>
                        </a:rPr>
                        <a:t>Классик назария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ХХ аср бошларида менежментга киритилган меҳнатни илмий ташкил этишга асосланиб, корхона ходимларини бошқаришга технократик ёндашувни назарда тутади.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Ф. Тейлор, А. Файоль,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Г. Эмерсон,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М. Вебер,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Г. Форд.</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294814"/>
                  </a:ext>
                </a:extLst>
              </a:tr>
              <a:tr h="1053457">
                <a:tc>
                  <a:txBody>
                    <a:bodyPr/>
                    <a:lstStyle/>
                    <a:p>
                      <a:pPr algn="just">
                        <a:lnSpc>
                          <a:spcPct val="107000"/>
                        </a:lnSpc>
                        <a:spcAft>
                          <a:spcPts val="0"/>
                        </a:spcAft>
                      </a:pPr>
                      <a:r>
                        <a:rPr lang="ru-RU"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r>
                        <a:rPr lang="uz-Cyrl-UZ"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930 йиллар боши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uz-Cyrl-UZ" sz="1600" b="1" dirty="0">
                          <a:effectLst/>
                          <a:latin typeface="Times New Roman" panose="02020603050405020304" pitchFamily="18" charset="0"/>
                          <a:ea typeface="Calibri" panose="020F0502020204030204" pitchFamily="34" charset="0"/>
                          <a:cs typeface="Times New Roman" panose="02020603050405020304" pitchFamily="18" charset="0"/>
                        </a:rPr>
                        <a:t>Инсон муносабатлари назарияси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Одамлар ташкилот учун фойдали ва зарур бўлишга интилишади, ходимлар тан олиниши, қадрланиши ва уни ривожлантириш жараёнларида иштирок этишни хоҳлашади.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8890" algn="ctr">
                        <a:lnSpc>
                          <a:spcPts val="123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Э. Мэйо,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indent="-8890" algn="ctr">
                        <a:lnSpc>
                          <a:spcPts val="123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К. Арджерис,</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Р. Блейк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46272288"/>
                  </a:ext>
                </a:extLst>
              </a:tr>
              <a:tr h="1428088">
                <a:tc>
                  <a:txBody>
                    <a:bodyPr/>
                    <a:lstStyle/>
                    <a:p>
                      <a:pPr algn="just">
                        <a:lnSpc>
                          <a:spcPct val="107000"/>
                        </a:lnSpc>
                        <a:spcAft>
                          <a:spcPts val="0"/>
                        </a:spcAft>
                      </a:pPr>
                      <a:r>
                        <a:rPr lang="ru-RU"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XX</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z-Cyrl-UZ"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асрнинг иккинчи ярими</a:t>
                      </a: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Инсон</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ресурслари</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назария</a:t>
                      </a:r>
                      <a:r>
                        <a:rPr lang="uz-Cyrl-UZ" sz="1600" b="1" dirty="0">
                          <a:effectLst/>
                          <a:latin typeface="Times New Roman" panose="02020603050405020304" pitchFamily="18" charset="0"/>
                          <a:ea typeface="Calibri" panose="020F0502020204030204" pitchFamily="34" charset="0"/>
                          <a:cs typeface="Times New Roman" panose="02020603050405020304" pitchFamily="18" charset="0"/>
                        </a:rPr>
                        <a:t>си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Меҳнатни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жалб</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қилиш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уни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шароитида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сақлаш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ўқитиш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ва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ҳатто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шахсга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хос</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бўлган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қобилиятларни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тўлиқроқ</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рўёбга чиқариш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учун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шарт-шароитларни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яратиш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билан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боғлиқ</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бўлган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инвестицияларнинг</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иқтисодий</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мақсадга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мувофиқлигини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тан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олади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8890" algn="ctr">
                        <a:lnSpc>
                          <a:spcPts val="123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А. Маслоу,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indent="-8890" algn="ctr">
                        <a:lnSpc>
                          <a:spcPts val="123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Ф. Герцберг,</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b="0" i="0" u="none" strike="noStrike" spc="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Д. Макгрегор</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6732254"/>
                  </a:ext>
                </a:extLst>
              </a:tr>
              <a:tr h="1668807">
                <a:tc>
                  <a:txBody>
                    <a:bodyPr/>
                    <a:lstStyle/>
                    <a:p>
                      <a:pPr algn="just">
                        <a:lnSpc>
                          <a:spcPct val="107000"/>
                        </a:lnSpc>
                        <a:spcAft>
                          <a:spcPts val="0"/>
                        </a:spcAft>
                      </a:pPr>
                      <a:r>
                        <a:rPr lang="ru-RU"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XX</a:t>
                      </a:r>
                      <a:r>
                        <a:rPr lang="en-US"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a:t>
                      </a:r>
                      <a:r>
                        <a:rPr lang="uz-Cyrl-UZ" sz="1600" b="0" i="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аср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Инсон</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капитали </a:t>
                      </a:r>
                      <a:r>
                        <a:rPr lang="ru-RU" sz="1600" b="1" dirty="0" err="1">
                          <a:effectLst/>
                          <a:latin typeface="Times New Roman" panose="02020603050405020304" pitchFamily="18" charset="0"/>
                          <a:ea typeface="Calibri" panose="020F0502020204030204" pitchFamily="34" charset="0"/>
                          <a:cs typeface="Times New Roman" panose="02020603050405020304" pitchFamily="18" charset="0"/>
                        </a:rPr>
                        <a:t>назария</a:t>
                      </a:r>
                      <a:r>
                        <a:rPr lang="uz-Cyrl-UZ" sz="1600" b="1" dirty="0">
                          <a:effectLst/>
                          <a:latin typeface="Times New Roman" panose="02020603050405020304" pitchFamily="18" charset="0"/>
                          <a:ea typeface="Calibri" panose="020F0502020204030204" pitchFamily="34" charset="0"/>
                          <a:cs typeface="Times New Roman" panose="02020603050405020304" pitchFamily="18" charset="0"/>
                        </a:rPr>
                        <a:t>си</a:t>
                      </a:r>
                      <a:r>
                        <a:rPr lang="uz-Cyrl-U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Инсон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капиталини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ривожлантириш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бу</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одамларга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уларнинг</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маҳсулдорлигини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ошириш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ва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ҳаёт</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сифатини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яхшилаш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учун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сармоя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киритишдир</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Бунга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таълим</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саломатлик</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ва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фаровонликни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яхшилаш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истеъдод</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ва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қобилиятларни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ривожлантириш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учун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шароит</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яратиш</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киради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ru-RU" sz="1600" dirty="0" err="1">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Т.Шульц</a:t>
                      </a:r>
                      <a:r>
                        <a:rPr lang="ru-RU" sz="16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Г. Беккер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04" marR="5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3332142"/>
                  </a:ext>
                </a:extLst>
              </a:tr>
            </a:tbl>
          </a:graphicData>
        </a:graphic>
      </p:graphicFrame>
    </p:spTree>
    <p:extLst>
      <p:ext uri="{BB962C8B-B14F-4D97-AF65-F5344CB8AC3E}">
        <p14:creationId xmlns:p14="http://schemas.microsoft.com/office/powerpoint/2010/main" val="12268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0245C3-D3AA-427A-8F81-743001DCA66D}"/>
              </a:ext>
            </a:extLst>
          </p:cNvPr>
          <p:cNvSpPr>
            <a:spLocks noGrp="1"/>
          </p:cNvSpPr>
          <p:nvPr>
            <p:ph type="title"/>
          </p:nvPr>
        </p:nvSpPr>
        <p:spPr>
          <a:xfrm>
            <a:off x="1824036" y="88290"/>
            <a:ext cx="8543925" cy="817722"/>
          </a:xfrm>
          <a:solidFill>
            <a:schemeClr val="accent6">
              <a:lumMod val="20000"/>
              <a:lumOff val="80000"/>
            </a:schemeClr>
          </a:solidFill>
          <a:ln>
            <a:solidFill>
              <a:schemeClr val="tx1"/>
            </a:solidFill>
          </a:ln>
        </p:spPr>
        <p:txBody>
          <a:bodyPr>
            <a:noAutofit/>
          </a:bodyPr>
          <a:lstStyle/>
          <a:p>
            <a:pPr algn="ctr">
              <a:lnSpc>
                <a:spcPct val="115000"/>
              </a:lnSpc>
            </a:pPr>
            <a:r>
              <a:rPr lang="uz-Cyrl-UZ" sz="2400" b="1" dirty="0">
                <a:latin typeface="Times New Roman" panose="02020603050405020304" pitchFamily="18" charset="0"/>
                <a:ea typeface="Calibri" panose="020F0502020204030204" pitchFamily="34" charset="0"/>
                <a:cs typeface="Times New Roman" panose="02020603050405020304" pitchFamily="18" charset="0"/>
              </a:rPr>
              <a:t>Инсон ресурсларини бошқаришга оид илмий қарашларнинг ривожланиш босқичлари</a:t>
            </a:r>
            <a:endParaRPr lang="ru-RU" sz="2400" dirty="0"/>
          </a:p>
        </p:txBody>
      </p:sp>
      <p:graphicFrame>
        <p:nvGraphicFramePr>
          <p:cNvPr id="3" name="Таблица 2">
            <a:extLst>
              <a:ext uri="{FF2B5EF4-FFF2-40B4-BE49-F238E27FC236}">
                <a16:creationId xmlns:a16="http://schemas.microsoft.com/office/drawing/2014/main" id="{603AE81C-7787-4BBF-91D9-35C42E67136F}"/>
              </a:ext>
            </a:extLst>
          </p:cNvPr>
          <p:cNvGraphicFramePr>
            <a:graphicFrameLocks noGrp="1"/>
          </p:cNvGraphicFramePr>
          <p:nvPr/>
        </p:nvGraphicFramePr>
        <p:xfrm>
          <a:off x="1730229" y="1375795"/>
          <a:ext cx="8543924" cy="5041785"/>
        </p:xfrm>
        <a:graphic>
          <a:graphicData uri="http://schemas.openxmlformats.org/drawingml/2006/table">
            <a:tbl>
              <a:tblPr firstRow="1" firstCol="1" bandRow="1"/>
              <a:tblGrid>
                <a:gridCol w="1910527">
                  <a:extLst>
                    <a:ext uri="{9D8B030D-6E8A-4147-A177-3AD203B41FA5}">
                      <a16:colId xmlns:a16="http://schemas.microsoft.com/office/drawing/2014/main" val="475224579"/>
                    </a:ext>
                  </a:extLst>
                </a:gridCol>
                <a:gridCol w="3437510">
                  <a:extLst>
                    <a:ext uri="{9D8B030D-6E8A-4147-A177-3AD203B41FA5}">
                      <a16:colId xmlns:a16="http://schemas.microsoft.com/office/drawing/2014/main" val="3149147843"/>
                    </a:ext>
                  </a:extLst>
                </a:gridCol>
                <a:gridCol w="3195887">
                  <a:extLst>
                    <a:ext uri="{9D8B030D-6E8A-4147-A177-3AD203B41FA5}">
                      <a16:colId xmlns:a16="http://schemas.microsoft.com/office/drawing/2014/main" val="2927772796"/>
                    </a:ext>
                  </a:extLst>
                </a:gridCol>
              </a:tblGrid>
              <a:tr h="835737">
                <a:tc>
                  <a:txBody>
                    <a:bodyPr/>
                    <a:lstStyle/>
                    <a:p>
                      <a:pPr algn="ctr">
                        <a:lnSpc>
                          <a:spcPct val="115000"/>
                        </a:lnSpc>
                        <a:spcAft>
                          <a:spcPts val="0"/>
                        </a:spcAft>
                      </a:pPr>
                      <a:r>
                        <a:rPr lang="uz-Cyrl-UZ" sz="2000">
                          <a:effectLst/>
                          <a:latin typeface="Times New Roman" panose="02020603050405020304" pitchFamily="18" charset="0"/>
                          <a:ea typeface="Calibri" panose="020F0502020204030204" pitchFamily="34" charset="0"/>
                          <a:cs typeface="Times New Roman" panose="02020603050405020304" pitchFamily="18" charset="0"/>
                        </a:rPr>
                        <a:t>йиллар</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Концепция</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Xo</a:t>
                      </a:r>
                      <a:r>
                        <a:rPr lang="ru-RU" sz="2000">
                          <a:effectLst/>
                          <a:latin typeface="Times New Roman" panose="02020603050405020304" pitchFamily="18" charset="0"/>
                          <a:ea typeface="Calibri" panose="020F0502020204030204" pitchFamily="34" charset="0"/>
                          <a:cs typeface="Times New Roman" panose="02020603050405020304" pitchFamily="18" charset="0"/>
                        </a:rPr>
                        <a:t>дим </a:t>
                      </a:r>
                      <a:r>
                        <a:rPr lang="uz-Cyrl-UZ" sz="2000">
                          <a:effectLst/>
                          <a:latin typeface="Times New Roman" panose="02020603050405020304" pitchFamily="18" charset="0"/>
                          <a:ea typeface="Calibri" panose="020F0502020204030204" pitchFamily="34" charset="0"/>
                          <a:cs typeface="Times New Roman" panose="02020603050405020304" pitchFamily="18" charset="0"/>
                        </a:rPr>
                        <a:t>ким </a:t>
                      </a:r>
                      <a:r>
                        <a:rPr lang="ru-RU" sz="2000">
                          <a:effectLst/>
                          <a:latin typeface="Times New Roman" panose="02020603050405020304" pitchFamily="18" charset="0"/>
                          <a:ea typeface="Calibri" panose="020F0502020204030204" pitchFamily="34" charset="0"/>
                          <a:cs typeface="Times New Roman" panose="02020603050405020304" pitchFamily="18" charset="0"/>
                        </a:rPr>
                        <a:t>сифатида қабул қилинади</a:t>
                      </a:r>
                      <a:r>
                        <a:rPr lang="uz-Cyrl-UZ" sz="200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0006048"/>
                  </a:ext>
                </a:extLst>
              </a:tr>
              <a:tr h="835737">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1920–1940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uz-Cyrl-UZ" sz="2000">
                          <a:effectLst/>
                          <a:latin typeface="Times New Roman" panose="02020603050405020304" pitchFamily="18" charset="0"/>
                          <a:ea typeface="Calibri" panose="020F0502020204030204" pitchFamily="34" charset="0"/>
                          <a:cs typeface="Times New Roman" panose="02020603050405020304" pitchFamily="18" charset="0"/>
                        </a:rPr>
                        <a:t>Кадрларни бошқариш</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Меҳнат функ</a:t>
                      </a:r>
                      <a:r>
                        <a:rPr lang="uz-Cyrl-UZ" sz="2000">
                          <a:effectLst/>
                          <a:latin typeface="Times New Roman" panose="02020603050405020304" pitchFamily="18" charset="0"/>
                          <a:ea typeface="Calibri" panose="020F0502020204030204" pitchFamily="34" charset="0"/>
                          <a:cs typeface="Times New Roman" panose="02020603050405020304" pitchFamily="18" charset="0"/>
                        </a:rPr>
                        <a:t>ц</a:t>
                      </a:r>
                      <a:r>
                        <a:rPr lang="en-US" sz="2000">
                          <a:effectLst/>
                          <a:latin typeface="Times New Roman" panose="02020603050405020304" pitchFamily="18" charset="0"/>
                          <a:ea typeface="Calibri" panose="020F0502020204030204" pitchFamily="34" charset="0"/>
                          <a:cs typeface="Times New Roman" panose="02020603050405020304" pitchFamily="18" charset="0"/>
                        </a:rPr>
                        <a:t>иясининг ташувчиси</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2173054"/>
                  </a:ext>
                </a:extLst>
              </a:tr>
              <a:tr h="835737">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1950–1970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Ходимларни бошқариш</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Меҳнат муносабатларининг предмети, шахс</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2443907"/>
                  </a:ext>
                </a:extLst>
              </a:tr>
              <a:tr h="1267287">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1980–1990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Инсон ресурсларини бошқариш</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Компаниянинг асосий стратегик ресурси</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0951099"/>
                  </a:ext>
                </a:extLst>
              </a:tr>
              <a:tr h="1267287">
                <a:tc>
                  <a:txBody>
                    <a:bodyPr/>
                    <a:lstStyle/>
                    <a:p>
                      <a:pPr algn="ctr">
                        <a:lnSpc>
                          <a:spcPct val="115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XXI </a:t>
                      </a:r>
                      <a:r>
                        <a:rPr lang="uz-Cyrl-UZ" sz="2000">
                          <a:effectLst/>
                          <a:latin typeface="Times New Roman" panose="02020603050405020304" pitchFamily="18" charset="0"/>
                          <a:ea typeface="Calibri" panose="020F0502020204030204" pitchFamily="34" charset="0"/>
                          <a:cs typeface="Times New Roman" panose="02020603050405020304" pitchFamily="18" charset="0"/>
                        </a:rPr>
                        <a:t>аср</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Гуманистик тушунча</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Одамлар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компания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учун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эмас</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балки компания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одамлар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учун</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7822536"/>
                  </a:ext>
                </a:extLst>
              </a:tr>
            </a:tbl>
          </a:graphicData>
        </a:graphic>
      </p:graphicFrame>
    </p:spTree>
    <p:extLst>
      <p:ext uri="{BB962C8B-B14F-4D97-AF65-F5344CB8AC3E}">
        <p14:creationId xmlns:p14="http://schemas.microsoft.com/office/powerpoint/2010/main" val="27249436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4039</Words>
  <Application>Microsoft Office PowerPoint</Application>
  <PresentationFormat>Широкоэкранный</PresentationFormat>
  <Paragraphs>382</Paragraphs>
  <Slides>49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49</vt:i4>
      </vt:variant>
    </vt:vector>
  </HeadingPairs>
  <TitlesOfParts>
    <vt:vector size="57" baseType="lpstr">
      <vt:lpstr>Arial</vt:lpstr>
      <vt:lpstr>Book Antiqua</vt:lpstr>
      <vt:lpstr>Calibri</vt:lpstr>
      <vt:lpstr>Calibri Light</vt:lpstr>
      <vt:lpstr>Century Gothic</vt:lpstr>
      <vt:lpstr>Times New Roman</vt:lpstr>
      <vt:lpstr>Wingdings</vt:lpstr>
      <vt:lpstr>Тема Office</vt:lpstr>
      <vt:lpstr>Презентация PowerPoint</vt:lpstr>
      <vt:lpstr>РЕЖА</vt:lpstr>
      <vt:lpstr>Бугунги кунда бозорда муваффақият билан фаолият юритаётган юқори технологияли компанияларнинг бозор қийматида анъанавий моддий активларнинг (бинолар, иншоотлар, жиҳозлар ва бошқалар) улуши 25% гача бориб, қолган асосий қисми эса номоддий активларга, шу жумладан инсон капиталига тўғри келади.</vt:lpstr>
      <vt:lpstr>Инсон ресурсларининг ўзига хос хусусиятлари:</vt:lpstr>
      <vt:lpstr>Инсон ресурслари - бу </vt:lpstr>
      <vt:lpstr>Асосий тушунчалар</vt:lpstr>
      <vt:lpstr>Презентация PowerPoint</vt:lpstr>
      <vt:lpstr>Инсон ресурсларини бошқаришга оид илмий қарашларнинг ривожланиш босқичлари</vt:lpstr>
      <vt:lpstr>Инсон ресурсларини бошқаришга оид илмий қарашларнинг ривожланиш босқичлари</vt:lpstr>
      <vt:lpstr>Презентация PowerPoint</vt:lpstr>
      <vt:lpstr>Aксиома 1: Ҳар қандай корхона муаммоси инсон ресурсларини бошқариш муаммосидир. </vt:lpstr>
      <vt:lpstr>2-аксиома: Корхона ходимлари нафақат корхона ходимлари, балки корхонага келадиганлар ва ундан чиқиб кетаётганлардир</vt:lpstr>
      <vt:lpstr>3: Иш берувчи ва ходимнинг мақсадларини тушуниш ва бирлаштириш корхона самарадорлигини оширишнинг энг қисқа йўлидир </vt:lpstr>
      <vt:lpstr>Aксиома 4: Ҳар қандай инсон ресурсларини бошқариш муаммоси чизиқ ва ходимлар бўйича менежерлари ўртасидатарқалган муаммодир. </vt:lpstr>
      <vt:lpstr>Инсонни бошқариш жиҳатлари</vt:lpstr>
      <vt:lpstr>Презентация PowerPoint</vt:lpstr>
      <vt:lpstr>ИРБ усуллари</vt:lpstr>
      <vt:lpstr>“Хизматчиларнинг асосий лавозимлари ва ишчилар касблари классификатори (ХАЛИКК-2020)”ходимларни таснифловчи асосий ҳужжат ҳисобланади. </vt:lpstr>
      <vt:lpstr>Халқаро меҳнат ташкилотининг (ХМТ) расмий статистик маълумотларига кўра, ходимларни таснифлаш шакли ва унинг тузилиши ходимларни учта катта гуруҳга бўлишни назарда тутади:</vt:lpstr>
      <vt:lpstr>Саноати ривожланган мамлакатлар ташкилотларида бошқарув ходимлари қуйидагича таснифланади:</vt:lpstr>
      <vt:lpstr>Презентация PowerPoint</vt:lpstr>
      <vt:lpstr>Инсон ресурсларини бошқаришнинг асосий мақсади корхонани зарур малака ва тажрибага эга бўлган ходимлар билан этарли даражада таъминлаш, ходимлардан оқилона фойдаланиш ва меҳнат унумдорлиги даражасини оширишдир. </vt:lpstr>
      <vt:lpstr>Инсон ресурсларидан фойдаланиш самарадорлигининг асосий кўрсаткичлари:</vt:lpstr>
      <vt:lpstr>МЕҲНАТ УНУМДОРЛИГИ </vt:lpstr>
      <vt:lpstr>Меҳнат унумдорлигининг учта асосий тури мавжуд:</vt:lpstr>
      <vt:lpstr>МЕҲНАТ УНУМДОРЛИГИНИ (W) ҲИСОБЛАШ УЧУН ҚУЙИДАГИ ФОРМУЛАДАН ФОЙДАЛАНИШ МУМКИН:</vt:lpstr>
      <vt:lpstr>Амалда меҳнат унумдорлигини аниқлаш учун тўртта усул қўлланилади</vt:lpstr>
      <vt:lpstr>НАТУРАЛ УСУЛ</vt:lpstr>
      <vt:lpstr>Қийматли усул</vt:lpstr>
      <vt:lpstr>Шартли-натурал усул.</vt:lpstr>
      <vt:lpstr>Меҳнат усули.</vt:lpstr>
      <vt:lpstr>Презентация PowerPoint</vt:lpstr>
      <vt:lpstr>Кадрлар сиёсатининг йўналишлари:</vt:lpstr>
      <vt:lpstr>Презентация PowerPoint</vt:lpstr>
      <vt:lpstr>Презентация PowerPoint</vt:lpstr>
      <vt:lpstr>Презентация PowerPoint</vt:lpstr>
      <vt:lpstr>Виды кадровой политики организации</vt:lpstr>
      <vt:lpstr>Очиқ ва ёпиқ кадрлар сиёсатининг фарқланиши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босқич.Олдинги ишлаган жойларини текшириш</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Туйгун Кодиров</dc:creator>
  <cp:lastModifiedBy>Tuyg'un Qodirov</cp:lastModifiedBy>
  <cp:revision>31</cp:revision>
  <dcterms:created xsi:type="dcterms:W3CDTF">2022-11-22T05:11:18Z</dcterms:created>
  <dcterms:modified xsi:type="dcterms:W3CDTF">2026-04-22T13:09:36Z</dcterms:modified>
</cp:coreProperties>
</file>