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F2607F-EAB8-462D-9596-B11A1C51125F}" type="datetime1">
              <a:rPr lang="ru-RU" smtClean="0"/>
              <a:t>22.04.2026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0EC31D-9C0F-4EDB-9AC9-93AE84D7514D}" type="datetime1">
              <a:rPr lang="ru-RU" smtClean="0"/>
              <a:t>22.04.2026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948E6C3-8E12-426B-A56F-861F8B162AC6}" type="datetime1">
              <a:rPr lang="ru-RU" smtClean="0"/>
              <a:t>22.04.2026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30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6B9E6FA-8E94-487D-81C3-7EE9BB2FD23D}" type="datetime1">
              <a:rPr lang="ru-RU" smtClean="0"/>
              <a:t>22.04.2026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62499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6B9E6FA-8E94-487D-81C3-7EE9BB2FD23D}" type="datetime1">
              <a:rPr lang="ru-RU" smtClean="0"/>
              <a:t>22.04.2026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36298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6B9E6FA-8E94-487D-81C3-7EE9BB2FD23D}" type="datetime1">
              <a:rPr lang="ru-RU" smtClean="0"/>
              <a:t>22.04.2026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9706208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6B9E6FA-8E94-487D-81C3-7EE9BB2FD23D}" type="datetime1">
              <a:rPr lang="ru-RU" smtClean="0"/>
              <a:t>22.04.2026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581563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6B9E6FA-8E94-487D-81C3-7EE9BB2FD23D}" type="datetime1">
              <a:rPr lang="ru-RU" smtClean="0"/>
              <a:t>22.04.2026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48064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6B9E6FA-8E94-487D-81C3-7EE9BB2FD23D}" type="datetime1">
              <a:rPr lang="ru-RU" smtClean="0"/>
              <a:t>22.04.2026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84336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6B9E6FA-8E94-487D-81C3-7EE9BB2FD23D}" type="datetime1">
              <a:rPr lang="ru-RU" smtClean="0"/>
              <a:t>22.04.2026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695357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6B9E6FA-8E94-487D-81C3-7EE9BB2FD23D}" type="datetime1">
              <a:rPr lang="ru-RU" smtClean="0"/>
              <a:t>22.04.2026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226731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13CF11-4D7C-4367-8D00-578223D03103}" type="datetime1">
              <a:rPr lang="ru-RU" smtClean="0"/>
              <a:t>22.04.2026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3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6B9E6FA-8E94-487D-81C3-7EE9BB2FD23D}" type="datetime1">
              <a:rPr lang="ru-RU" smtClean="0"/>
              <a:t>22.04.2026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38457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540FCE8-CB6C-4798-845F-C8260D76B307}" type="datetime1">
              <a:rPr lang="ru-RU" smtClean="0"/>
              <a:t>22.04.2026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3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6B9E6FA-8E94-487D-81C3-7EE9BB2FD23D}" type="datetime1">
              <a:rPr lang="ru-RU" smtClean="0"/>
              <a:t>22.04.2026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279136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6B9E6FA-8E94-487D-81C3-7EE9BB2FD23D}" type="datetime1">
              <a:rPr lang="ru-RU" smtClean="0"/>
              <a:t>22.04.2026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315826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316041-DA7D-4734-AA8C-761AB09393E2}" type="datetime1">
              <a:rPr lang="ru-RU" smtClean="0"/>
              <a:t>22.04.2026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245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92EF8B-D3DF-4216-96A1-1B1DE794B37A}" type="datetime1">
              <a:rPr lang="ru-RU" smtClean="0"/>
              <a:t>22.04.2026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5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6B9E6FA-8E94-487D-81C3-7EE9BB2FD23D}" type="datetime1">
              <a:rPr lang="ru-RU" smtClean="0"/>
              <a:t>22.04.2026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153163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30088EE-0E82-4198-BDFF-3B9755AA8919}" type="datetime1">
              <a:rPr lang="ru-RU" smtClean="0"/>
              <a:t>22.04.2026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4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C6B9E6FA-8E94-487D-81C3-7EE9BB2FD23D}" type="datetime1">
              <a:rPr lang="ru-RU" smtClean="0"/>
              <a:t>22.04.2026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88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  <p:sldLayoutId id="2147483819" r:id="rId18"/>
  </p:sldLayoutIdLst>
  <p:hf sldNum="0"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9676" y="310884"/>
            <a:ext cx="8689976" cy="2509213"/>
          </a:xfrm>
        </p:spPr>
        <p:txBody>
          <a:bodyPr rtlCol="0">
            <a:normAutofit/>
          </a:bodyPr>
          <a:lstStyle/>
          <a:p>
            <a:pPr rtl="0"/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ННТ коммуникация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стратегиясининг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5 та </a:t>
            </a:r>
            <a:r>
              <a:rPr lang="ru-RU" b="1" i="0" dirty="0" err="1">
                <a:solidFill>
                  <a:srgbClr val="0A0A0A"/>
                </a:solidFill>
                <a:effectLst/>
                <a:latin typeface="Google Sans"/>
              </a:rPr>
              <a:t>асосий</a:t>
            </a: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0A0A0A"/>
                </a:solidFill>
                <a:effectLst/>
                <a:latin typeface="Google Sans"/>
              </a:rPr>
              <a:t>устуни</a:t>
            </a: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 (</a:t>
            </a:r>
            <a:r>
              <a:rPr lang="ru-RU" b="1" i="0" dirty="0" err="1">
                <a:solidFill>
                  <a:srgbClr val="0A0A0A"/>
                </a:solidFill>
                <a:effectLst/>
                <a:latin typeface="Google Sans"/>
              </a:rPr>
              <a:t>стратегияси</a:t>
            </a: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)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  <a:endParaRPr lang="ru" dirty="0"/>
          </a:p>
        </p:txBody>
      </p:sp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FAADD-1E1E-4F50-9D31-18ACA2AE9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3-кейс: "Давлат </a:t>
            </a:r>
            <a:r>
              <a:rPr lang="ru-RU" sz="1800" b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ННТ" (GR - </a:t>
            </a:r>
            <a:r>
              <a:rPr lang="ru-RU" sz="1800" b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Ҳукумат</a:t>
            </a:r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алоқалар</a:t>
            </a:r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18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7150F1-E975-4D38-827C-3C587885A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209550" algn="l">
              <a:lnSpc>
                <a:spcPct val="150000"/>
              </a:lnSpc>
              <a:spcAft>
                <a:spcPts val="15"/>
              </a:spcAft>
            </a:pPr>
            <a:r>
              <a:rPr lang="ru-RU" sz="1800" b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Вазият</a:t>
            </a:r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Сиз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имконияти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чекланган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шахслар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касб-ҳунар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ўргатиш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маркази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очишни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режалаштиряпсиз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Сизга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давлат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органларининг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қўллаб-қувватлови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бўш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бино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керак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Вазифа:</a:t>
            </a:r>
            <a:endParaRPr lang="ru-RU" sz="1800" dirty="0">
              <a:solidFill>
                <a:srgbClr val="181717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Давлат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ташкилотлари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Advocacy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(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манфаатларни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ҳимоя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қилиш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хатини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тақдимот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тезисларини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тайёрланг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rgbClr val="181717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Сизнинг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лойиҳангиз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давлатнинг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ижтимоий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дастурларига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келишини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исботлайсиз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800" dirty="0">
              <a:solidFill>
                <a:srgbClr val="181717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Учрашувда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қайси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аргументлардан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фойдаланасиз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800" dirty="0">
              <a:solidFill>
                <a:srgbClr val="181717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40ADD7-87B1-4D41-AFFD-766E7B21B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22.04.2026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653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7A7207-C243-434A-8CE0-80773417C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4-кейс: "</a:t>
            </a:r>
            <a:r>
              <a:rPr lang="ru-RU" sz="1800" b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Маҳаллий</a:t>
            </a:r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ҳамжамият</a:t>
            </a:r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ишлаш</a:t>
            </a:r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(PR </a:t>
            </a:r>
            <a:r>
              <a:rPr lang="ru-RU" sz="1800" b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кўнгиллилар</a:t>
            </a:r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18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EFA055-EA3F-47AE-8070-5E027C5C0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209550" algn="l">
              <a:lnSpc>
                <a:spcPct val="150000"/>
              </a:lnSpc>
              <a:spcAft>
                <a:spcPts val="15"/>
              </a:spcAft>
            </a:pPr>
            <a:r>
              <a:rPr lang="ru-RU" sz="1800" b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Вазият</a:t>
            </a:r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Сиз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чекка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қишлоқда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аёлларнинг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ҳуқуқий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саводхонлигини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ошириш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бўйича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лойиҳа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бошламоқчисиз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Аммо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маҳаллий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аҳоли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бунга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шубҳа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қарамоқда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бизга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керак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эмас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деб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ҳисоблайди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Вазифа:</a:t>
            </a:r>
            <a:endParaRPr lang="ru-RU" sz="1800" dirty="0">
              <a:solidFill>
                <a:srgbClr val="181717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Маҳаллий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аҳолининг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қаршилигини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енгиш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мумкин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(Коммуникация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каналларини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танланг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маҳалла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раиси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отинойилар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тўйлар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ҳ.к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800" dirty="0">
              <a:solidFill>
                <a:srgbClr val="181717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Лойиҳанинг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фойдасини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оддий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тилда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тушунтирувчи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та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асосий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хабар (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slogan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ишлаб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чиқинг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rgbClr val="181717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Биринчи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тадбирга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одамларни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жалб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қиласиз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800" dirty="0">
              <a:solidFill>
                <a:srgbClr val="181717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AB238-F940-4573-8BE4-996655DCE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22.04.2026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50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F73626-54F3-4DA4-898D-1221A5519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094" y="1081314"/>
            <a:ext cx="7041550" cy="394902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indent="209550" algn="l">
              <a:lnSpc>
                <a:spcPct val="150000"/>
              </a:lnSpc>
              <a:spcAft>
                <a:spcPts val="0"/>
              </a:spcAft>
            </a:pPr>
            <a:r>
              <a:rPr lang="ru-RU" sz="1800" b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Иштирокчилар</a:t>
            </a:r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учун</a:t>
            </a:r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"</a:t>
            </a:r>
            <a:r>
              <a:rPr lang="ru-RU" sz="1800" b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Ечим</a:t>
            </a:r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формуласи</a:t>
            </a:r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 (</a:t>
            </a:r>
            <a:r>
              <a:rPr lang="ru-RU" sz="1800" b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Template</a:t>
            </a:r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RU" sz="1800" dirty="0"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09550" algn="l">
              <a:lnSpc>
                <a:spcPct val="150000"/>
              </a:lnSpc>
              <a:spcAft>
                <a:spcPts val="15"/>
              </a:spcAft>
            </a:pPr>
            <a:r>
              <a:rPr lang="ru-RU" sz="1800" i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Ҳар</a:t>
            </a:r>
            <a:r>
              <a:rPr lang="ru-RU" sz="1800" i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бир</a:t>
            </a:r>
            <a:r>
              <a:rPr lang="ru-RU" sz="1800" i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гуруҳ</a:t>
            </a:r>
            <a:r>
              <a:rPr lang="ru-RU" sz="1800" i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ўз</a:t>
            </a:r>
            <a:r>
              <a:rPr lang="ru-RU" sz="1800" i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ечимини</a:t>
            </a:r>
            <a:r>
              <a:rPr lang="ru-RU" sz="1800" i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қуйидаги</a:t>
            </a:r>
            <a:r>
              <a:rPr lang="ru-RU" sz="1800" i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схема </a:t>
            </a:r>
            <a:r>
              <a:rPr lang="ru-RU" sz="1800" i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бўйича</a:t>
            </a:r>
            <a:r>
              <a:rPr lang="ru-RU" sz="1800" i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тақдим</a:t>
            </a:r>
            <a:r>
              <a:rPr lang="ru-RU" sz="1800" i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этиши</a:t>
            </a:r>
            <a:r>
              <a:rPr lang="ru-RU" sz="1800" i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керак</a:t>
            </a:r>
            <a:r>
              <a:rPr lang="ru-RU" sz="1800" i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1800" dirty="0"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800" b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Мақсадли</a:t>
            </a:r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аудитория: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Кимга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мурожаат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қиляпмиз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ru-RU" sz="1800" dirty="0"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800" b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Каналлар</a:t>
            </a:r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Қайси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воситалар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орқали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(ОАВ,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ижтимоий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тармоқлар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тадбирлар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)?</a:t>
            </a:r>
            <a:endParaRPr lang="ru-RU" sz="1800" dirty="0"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Контент: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Нима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деймиз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Асосий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хабар)?</a:t>
            </a:r>
            <a:endParaRPr lang="ru-RU" sz="1800" dirty="0"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800" b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Кутилаётган</a:t>
            </a:r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натижа</a:t>
            </a:r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Одамлар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нима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қилиши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керак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ru-RU" sz="1800" dirty="0"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09550" algn="l">
              <a:lnSpc>
                <a:spcPct val="150000"/>
              </a:lnSpc>
              <a:spcAft>
                <a:spcPts val="15"/>
              </a:spcAft>
            </a:pP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кейслар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ННТ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ходимларига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нафақат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назарияни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ўрганишга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балки реал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ҳаётдаги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муаммоларга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стратегик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ёндашишга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ёрдам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беради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F78EB4-0408-5397-7052-AC293C10B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83" y="1081315"/>
            <a:ext cx="4563611" cy="394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05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225738FE-9980-4F69-8CA5-8CCC29F12F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2005" y="215203"/>
            <a:ext cx="11157356" cy="315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1568" rIns="0" bIns="10156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lnSpc>
                <a:spcPct val="100000"/>
              </a:lnSpc>
              <a:buClrTx/>
              <a:buNone/>
            </a:pPr>
            <a:r>
              <a:rPr lang="ru-RU" altLang="ru-RU" sz="2400" b="1" cap="none" dirty="0">
                <a:solidFill>
                  <a:srgbClr val="0A0A0A"/>
                </a:solidFill>
                <a:cs typeface="Arial" panose="020B0604020202020204" pitchFamily="34" charset="0"/>
              </a:rPr>
              <a:t>М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АШҒУЛОТ: ННТ КОММУНИКАЦИЯ СТРАТЕГИЯСИ</a:t>
            </a:r>
            <a:b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</a:b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Гуруҳ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рақами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: ____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Кейс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ечими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устида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ишлаш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қоидалари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: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Вазиятни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диққат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 билан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ўқинг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Муаммонинг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илдизини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аниқланг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Қуйидаги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жадвални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тўлдиринг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 (40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дақиқа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Тақдимот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учун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эслатма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: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Сизга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флипчарт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ва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маркерлар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берилади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.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Ечимингизни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 визуал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кўринишда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чизмалар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 билан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ифодаланг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E5C17A-9764-45BC-8460-CDB4AC057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22.04.2026</a:t>
            </a:fld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8F905A-1770-7528-3D8D-CF8B01B1D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4725"/>
            <a:ext cx="121920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3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3AB2C3-80EC-427F-9140-474B1A407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cap="none" dirty="0">
                <a:solidFill>
                  <a:srgbClr val="0A0A0A"/>
                </a:solidFill>
                <a:latin typeface="Google Sans"/>
              </a:rPr>
              <a:t>1. </a:t>
            </a:r>
            <a:r>
              <a:rPr lang="ru-RU" altLang="ru-RU" b="1" cap="none" dirty="0" err="1">
                <a:solidFill>
                  <a:srgbClr val="0A0A0A"/>
                </a:solidFill>
                <a:latin typeface="Google Sans"/>
              </a:rPr>
              <a:t>Ахборот</a:t>
            </a:r>
            <a:r>
              <a:rPr lang="ru-RU" altLang="ru-RU" b="1" cap="none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ru-RU" altLang="ru-RU" b="1" cap="none" dirty="0" err="1">
                <a:solidFill>
                  <a:srgbClr val="0A0A0A"/>
                </a:solidFill>
                <a:latin typeface="Google Sans"/>
              </a:rPr>
              <a:t>тарқатиш</a:t>
            </a:r>
            <a:r>
              <a:rPr lang="ru-RU" altLang="ru-RU" b="1" cap="none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ru-RU" altLang="ru-RU" b="1" cap="none" dirty="0" err="1">
                <a:solidFill>
                  <a:srgbClr val="0A0A0A"/>
                </a:solidFill>
                <a:latin typeface="Google Sans"/>
              </a:rPr>
              <a:t>стратегияси</a:t>
            </a:r>
            <a:r>
              <a:rPr lang="ru-RU" altLang="ru-RU" b="1" cap="none" dirty="0">
                <a:solidFill>
                  <a:srgbClr val="0A0A0A"/>
                </a:solidFill>
                <a:latin typeface="Google Sans"/>
              </a:rPr>
              <a:t> (</a:t>
            </a:r>
            <a:r>
              <a:rPr lang="ru-RU" altLang="ru-RU" b="1" cap="none" dirty="0" err="1">
                <a:solidFill>
                  <a:srgbClr val="0A0A0A"/>
                </a:solidFill>
                <a:latin typeface="Google Sans"/>
              </a:rPr>
              <a:t>Informative</a:t>
            </a:r>
            <a:r>
              <a:rPr lang="ru-RU" altLang="ru-RU" b="1" cap="none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ru-RU" altLang="ru-RU" b="1" cap="none" dirty="0" err="1">
                <a:solidFill>
                  <a:srgbClr val="0A0A0A"/>
                </a:solidFill>
                <a:latin typeface="Google Sans"/>
              </a:rPr>
              <a:t>Strategy</a:t>
            </a:r>
            <a:r>
              <a:rPr lang="ru-RU" altLang="ru-RU" b="1" cap="none" dirty="0">
                <a:solidFill>
                  <a:srgbClr val="0A0A0A"/>
                </a:solidFill>
                <a:latin typeface="Google Sans"/>
              </a:rPr>
              <a:t>)</a:t>
            </a:r>
            <a:br>
              <a:rPr lang="ru-RU" altLang="ru-RU" sz="1100" cap="none" dirty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E7E6F20-2C14-4606-AB02-B380DA92C3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797434" y="1549001"/>
            <a:ext cx="5142007" cy="49141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1568" rIns="0" bIns="10156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Бу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энг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асосий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босқич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бўлиб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мақсад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—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жамоатчиликка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ташкилот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ва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муаммо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ҳақида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маълумот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бериш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Мақсад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"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Биз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бормиз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ва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мана шу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иш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билан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шуғулланяпмиз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"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дейиш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Қуроллар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Веб-сайт, пресс-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релизлар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йиллик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ҳисоботлар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ижтимоий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тармоқлардаги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янгиликлар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Кейсларда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қўлланиши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1-кейсда (фейк хабар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тарқалганда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)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ҳақиқий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рақамларни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кўрсатиш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учун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ишлатилади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5E2204-6A0B-0481-47AA-E23DD1DE0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1549001"/>
            <a:ext cx="6140741" cy="491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11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57430-A078-40C3-BD5B-726FF88B2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2. </a:t>
            </a:r>
            <a:r>
              <a:rPr lang="ru-RU" b="1" i="0" dirty="0" err="1">
                <a:solidFill>
                  <a:srgbClr val="0A0A0A"/>
                </a:solidFill>
                <a:effectLst/>
                <a:latin typeface="Google Sans"/>
              </a:rPr>
              <a:t>Ишонч</a:t>
            </a: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0A0A0A"/>
                </a:solidFill>
                <a:effectLst/>
                <a:latin typeface="Google Sans"/>
              </a:rPr>
              <a:t>ва</a:t>
            </a: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0A0A0A"/>
                </a:solidFill>
                <a:effectLst/>
                <a:latin typeface="Google Sans"/>
              </a:rPr>
              <a:t>имиж</a:t>
            </a: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0A0A0A"/>
                </a:solidFill>
                <a:effectLst/>
                <a:latin typeface="Google Sans"/>
              </a:rPr>
              <a:t>яратиш</a:t>
            </a: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0A0A0A"/>
                </a:solidFill>
                <a:effectLst/>
                <a:latin typeface="Google Sans"/>
              </a:rPr>
              <a:t>стратегияси</a:t>
            </a: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 (</a:t>
            </a:r>
            <a: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  <a:t>Branding/Image Building)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17253-1F25-4F13-8181-7A04D996A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89863"/>
            <a:ext cx="7021585" cy="363448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стратегия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ташкилотнинг</a:t>
            </a:r>
            <a:r>
              <a:rPr lang="ru-RU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обрўсини</a:t>
            </a:r>
            <a:r>
              <a:rPr lang="ru-RU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мустаҳкамлашга</a:t>
            </a:r>
            <a:r>
              <a:rPr lang="ru-RU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қаратилган</a:t>
            </a:r>
            <a:r>
              <a:rPr lang="ru-RU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Мақсад</a:t>
            </a:r>
            <a:r>
              <a:rPr lang="ru-RU" b="1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Донорлар</a:t>
            </a:r>
            <a:r>
              <a:rPr lang="ru-RU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ҳамкорларда</a:t>
            </a:r>
            <a:r>
              <a:rPr lang="ru-RU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ташкилотга</a:t>
            </a:r>
            <a:r>
              <a:rPr lang="ru-RU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ишониш</a:t>
            </a:r>
            <a:r>
              <a:rPr lang="ru-RU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мумкин</a:t>
            </a:r>
            <a:r>
              <a:rPr lang="ru-RU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деган</a:t>
            </a:r>
            <a:r>
              <a:rPr lang="ru-RU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фикрни</a:t>
            </a:r>
            <a:r>
              <a:rPr lang="ru-RU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уйғотиш</a:t>
            </a:r>
            <a:r>
              <a:rPr lang="ru-RU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Қуроллар</a:t>
            </a:r>
            <a:r>
              <a:rPr lang="ru-RU" b="1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Муваффақият</a:t>
            </a:r>
            <a:r>
              <a:rPr lang="ru-RU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тарихлари</a:t>
            </a:r>
            <a:r>
              <a:rPr lang="ru-RU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Success stories),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экспертларнинг</a:t>
            </a:r>
            <a:r>
              <a:rPr lang="ru-RU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фикрлари</a:t>
            </a:r>
            <a:r>
              <a:rPr lang="ru-RU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ютуқлар</a:t>
            </a:r>
            <a:r>
              <a:rPr lang="ru-RU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сертификатлар</a:t>
            </a:r>
            <a:r>
              <a:rPr lang="ru-RU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Кейсларда</a:t>
            </a:r>
            <a:r>
              <a:rPr lang="ru-RU" b="1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қўлланиши</a:t>
            </a:r>
            <a:r>
              <a:rPr lang="ru-RU" b="1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2-кейсда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ёш</a:t>
            </a:r>
            <a:r>
              <a:rPr lang="ru-RU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донорларни</a:t>
            </a:r>
            <a:r>
              <a:rPr lang="ru-RU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жалб</a:t>
            </a:r>
            <a:r>
              <a:rPr lang="ru-RU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қилиш</a:t>
            </a:r>
            <a:r>
              <a:rPr lang="ru-RU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брендни</a:t>
            </a:r>
            <a:r>
              <a:rPr lang="ru-RU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замонавий</a:t>
            </a:r>
            <a:r>
              <a:rPr lang="ru-RU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шаффоф</a:t>
            </a:r>
            <a:r>
              <a:rPr lang="ru-RU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кўрсатишда</a:t>
            </a:r>
            <a:r>
              <a:rPr lang="ru-RU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керак</a:t>
            </a:r>
            <a:r>
              <a:rPr lang="ru-RU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бўлади</a:t>
            </a:r>
            <a:r>
              <a:rPr lang="ru-RU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BE05AF-613B-49DC-B462-0DDDE5A91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22.04.2026</a:t>
            </a:fld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A5E178-AB23-1051-985C-E50F6A5ED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750" y="2189863"/>
            <a:ext cx="52962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06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56C09-8C91-4AB0-87B6-88B2864FD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3. </a:t>
            </a:r>
            <a:r>
              <a:rPr lang="ru-RU" b="1" i="0" dirty="0" err="1">
                <a:solidFill>
                  <a:srgbClr val="0A0A0A"/>
                </a:solidFill>
                <a:effectLst/>
                <a:latin typeface="Google Sans"/>
              </a:rPr>
              <a:t>Сафарбар</a:t>
            </a: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0A0A0A"/>
                </a:solidFill>
                <a:effectLst/>
                <a:latin typeface="Google Sans"/>
              </a:rPr>
              <a:t>қилиш</a:t>
            </a: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0A0A0A"/>
                </a:solidFill>
                <a:effectLst/>
                <a:latin typeface="Google Sans"/>
              </a:rPr>
              <a:t>стратегияси</a:t>
            </a: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 (</a:t>
            </a:r>
            <a: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  <a:t>Mobilization Strategy)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42F725-4B46-4792-9A00-907760622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Одамларни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бирор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бир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ҳаракатга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(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акцияга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)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чорлаш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A0A0A"/>
                </a:solidFill>
                <a:effectLst/>
                <a:latin typeface="Google Sans"/>
              </a:rPr>
              <a:t>Мақсад</a:t>
            </a: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Кўнгиллиларни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йиғиш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хайрия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маблағларини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тўплаш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ёки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тадбирга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одамларни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жалб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қилиш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A0A0A"/>
                </a:solidFill>
                <a:effectLst/>
                <a:latin typeface="Google Sans"/>
              </a:rPr>
              <a:t>Қуроллар</a:t>
            </a: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"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Call to action" (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ҳаракатга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чақирув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)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тугмалари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флешмоблар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челленжлар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A0A0A"/>
                </a:solidFill>
                <a:effectLst/>
                <a:latin typeface="Google Sans"/>
              </a:rPr>
              <a:t>Кейсларда</a:t>
            </a: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0A0A0A"/>
                </a:solidFill>
                <a:effectLst/>
                <a:latin typeface="Google Sans"/>
              </a:rPr>
              <a:t>қўлланиши</a:t>
            </a: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4-кейсда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қишлоқ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аҳолисини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биринчи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тренингга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олиб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чиқиш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учун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зарур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800B7C-A712-4411-B179-888E6BC3B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22.04.2026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2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93F1A-8779-4FD9-9E2D-A6702468F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4. </a:t>
            </a:r>
            <a:r>
              <a:rPr lang="ru-RU" b="1" i="0" dirty="0" err="1">
                <a:solidFill>
                  <a:srgbClr val="0A0A0A"/>
                </a:solidFill>
                <a:effectLst/>
                <a:latin typeface="Google Sans"/>
              </a:rPr>
              <a:t>Адвокация</a:t>
            </a: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0A0A0A"/>
                </a:solidFill>
                <a:effectLst/>
                <a:latin typeface="Google Sans"/>
              </a:rPr>
              <a:t>ва</a:t>
            </a: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0A0A0A"/>
                </a:solidFill>
                <a:effectLst/>
                <a:latin typeface="Google Sans"/>
              </a:rPr>
              <a:t>таъсир</a:t>
            </a: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0A0A0A"/>
                </a:solidFill>
                <a:effectLst/>
                <a:latin typeface="Google Sans"/>
              </a:rPr>
              <a:t>ўтказиш</a:t>
            </a: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0A0A0A"/>
                </a:solidFill>
                <a:effectLst/>
                <a:latin typeface="Google Sans"/>
              </a:rPr>
              <a:t>стратегияси</a:t>
            </a: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 (</a:t>
            </a:r>
            <a: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  <a:t>Advocacy Strategy)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24A95A-F71E-4D24-9471-550127EBE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582" y="2081571"/>
            <a:ext cx="11029615" cy="179490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Қонунчиликка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ёки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давлат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қарорларига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таъсир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ўтказиш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ижтимоий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муаммони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юқори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даражада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ҳал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қилиш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A0A0A"/>
                </a:solidFill>
                <a:effectLst/>
                <a:latin typeface="Google Sans"/>
              </a:rPr>
              <a:t>Мақсад</a:t>
            </a: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Тизимли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ўзгаришлар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қилиш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ва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соҳадаги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тўсиқларни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олиб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ташлаш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A0A0A"/>
                </a:solidFill>
                <a:effectLst/>
                <a:latin typeface="Google Sans"/>
              </a:rPr>
              <a:t>Қуроллар</a:t>
            </a: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Лоббизм,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давлат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органлари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билан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учрашувлар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очиқ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хатлар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конференциялар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A0A0A"/>
                </a:solidFill>
                <a:effectLst/>
                <a:latin typeface="Google Sans"/>
              </a:rPr>
              <a:t>Кейсларда</a:t>
            </a: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0A0A0A"/>
                </a:solidFill>
                <a:effectLst/>
                <a:latin typeface="Google Sans"/>
              </a:rPr>
              <a:t>қўлланиши</a:t>
            </a: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3-кейсда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давлатдан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бино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ёки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ёрдам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олиш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учун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асосий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стратегия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ҳисобланади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99B60C-6A65-4E7D-B092-105A87FD6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22.04.2026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5870D8-2F11-4694-083A-698B7E081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53" y="4067175"/>
            <a:ext cx="10293292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04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E6ED0-047C-4F5E-A091-CA362A26F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5. </a:t>
            </a:r>
            <a:r>
              <a:rPr lang="ru-RU" b="1" i="0" dirty="0" err="1">
                <a:solidFill>
                  <a:srgbClr val="0A0A0A"/>
                </a:solidFill>
                <a:effectLst/>
                <a:latin typeface="Google Sans"/>
              </a:rPr>
              <a:t>Қайта</a:t>
            </a: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0A0A0A"/>
                </a:solidFill>
                <a:effectLst/>
                <a:latin typeface="Google Sans"/>
              </a:rPr>
              <a:t>алоқа</a:t>
            </a: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0A0A0A"/>
                </a:solidFill>
                <a:effectLst/>
                <a:latin typeface="Google Sans"/>
              </a:rPr>
              <a:t>ва</a:t>
            </a: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0A0A0A"/>
                </a:solidFill>
                <a:effectLst/>
                <a:latin typeface="Google Sans"/>
              </a:rPr>
              <a:t>мулоқот</a:t>
            </a: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0A0A0A"/>
                </a:solidFill>
                <a:effectLst/>
                <a:latin typeface="Google Sans"/>
              </a:rPr>
              <a:t>стратегияси</a:t>
            </a: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b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</a:b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(</a:t>
            </a:r>
            <a: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  <a:t>Engagement Strategy)</a:t>
            </a:r>
            <a:b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</a:br>
            <a:br>
              <a:rPr lang="en-US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7E326B-B6BA-4AEE-BD52-C9FB044AA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Бу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фақат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гапириш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эмас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, балки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тинглаш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стратегиясидир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A0A0A"/>
                </a:solidFill>
                <a:effectLst/>
                <a:latin typeface="Google Sans"/>
              </a:rPr>
              <a:t>Мақсад</a:t>
            </a: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Аудитория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билан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икки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томонлама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мулоқот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ўрнатиш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ва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жамият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эҳтиёжларини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тушуниш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A0A0A"/>
                </a:solidFill>
                <a:effectLst/>
                <a:latin typeface="Google Sans"/>
              </a:rPr>
              <a:t>Қуроллар</a:t>
            </a: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Сўровномалар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изоҳларга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жавоб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бериш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, фокус-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гуруҳлар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жонли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эфирлар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(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Live).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A0A0A"/>
                </a:solidFill>
                <a:effectLst/>
                <a:latin typeface="Google Sans"/>
              </a:rPr>
              <a:t>Кейсларда</a:t>
            </a: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0A0A0A"/>
                </a:solidFill>
                <a:effectLst/>
                <a:latin typeface="Google Sans"/>
              </a:rPr>
              <a:t>қўлланиши</a:t>
            </a:r>
            <a:r>
              <a:rPr lang="ru-RU" b="1" i="0" dirty="0"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 Барча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кейсларда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аудиториянинг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фикрини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инобатга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олиш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учун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A0A0A"/>
                </a:solidFill>
                <a:effectLst/>
                <a:latin typeface="Google Sans"/>
              </a:rPr>
              <a:t>қўлланилади</a:t>
            </a:r>
            <a:r>
              <a:rPr lang="ru-RU" b="0" i="0" dirty="0"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br>
              <a:rPr lang="ru-RU" dirty="0"/>
            </a:b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F44738-4D40-4964-B78B-CEC79E1FA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22.04.2026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90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DDAB0512-897A-406E-9ABD-459B1EF01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22.04.2026</a:t>
            </a:fld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CBF876A-8B00-48A3-84F6-D4CA6F5B4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15" y="1881622"/>
            <a:ext cx="11859785" cy="309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587" numCol="1" anchor="ctr" anchorCtr="0" compatLnSpc="1">
            <a:prstTxWarp prst="textNoShape">
              <a:avLst/>
            </a:prstTxWarp>
            <a:spAutoFit/>
          </a:bodyPr>
          <a:lstStyle>
            <a:lvl1pPr indent="2095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Машғулот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регламенти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(90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дақиқа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kumimoji="0" lang="en-US" altLang="ru-RU" sz="2000" b="1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Кириш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Коммуникация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стратегиясининг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та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асосий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устуни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ҳақида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қисқача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тушунча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(10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дақиқа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kumimoji="0" lang="en-US" altLang="ru-RU" sz="20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Гуруҳларда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ишлаш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Кейслар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устида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ечим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излаш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(40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дақиқа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kumimoji="0" lang="en-US" altLang="ru-RU" sz="20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Тақдимот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муҳокама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Ҳар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бир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гуруҳ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ўз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ечимини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тақдим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этади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(30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дақиқа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kumimoji="0" lang="en-US" altLang="ru-RU" sz="20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Хулоса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Умумий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тавсиялар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(10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дақиқа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64A7642-A864-4455-BCCC-C9F7E7F40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237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7D6C5-1239-4931-A069-5A6627F76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A0A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1-кейс: "</a:t>
            </a:r>
            <a:r>
              <a:rPr lang="ru-RU" b="1" dirty="0" err="1">
                <a:solidFill>
                  <a:srgbClr val="0A0A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Ишонч</a:t>
            </a:r>
            <a:r>
              <a:rPr lang="ru-RU" b="1" dirty="0">
                <a:solidFill>
                  <a:srgbClr val="0A0A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A0A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инқирози</a:t>
            </a:r>
            <a:r>
              <a:rPr lang="ru-RU" b="1" dirty="0">
                <a:solidFill>
                  <a:srgbClr val="0A0A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(Брендинг </a:t>
            </a:r>
            <a:r>
              <a:rPr lang="ru-RU" b="1" dirty="0" err="1">
                <a:solidFill>
                  <a:srgbClr val="0A0A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b="1" dirty="0">
                <a:solidFill>
                  <a:srgbClr val="0A0A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A0A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имиж</a:t>
            </a:r>
            <a:r>
              <a:rPr lang="ru-RU" b="1" dirty="0">
                <a:solidFill>
                  <a:srgbClr val="0A0A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dirty="0">
                <a:solidFill>
                  <a:srgbClr val="18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E83769-3ECF-4F38-9B82-4A7846B33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209550" algn="l">
              <a:lnSpc>
                <a:spcPct val="150000"/>
              </a:lnSpc>
              <a:spcAft>
                <a:spcPts val="15"/>
              </a:spcAft>
            </a:pPr>
            <a:r>
              <a:rPr lang="ru-RU" sz="1800" b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Вазият</a:t>
            </a:r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Сизнинг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ННТ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кам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таъминланган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оилаларга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ёрдам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беради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Ижтимоий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тармоқларда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ташкилотингиз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маблағларни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нотўғри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сарфлаётгани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ҳақида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асоссиз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фейк хабар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тарқалди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Ҳомийлар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шубҳа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қила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бошлади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Вазифа:</a:t>
            </a:r>
            <a:endParaRPr lang="ru-RU" sz="1800" dirty="0"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Инқирозга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қарши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тезкор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коммуникация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режасини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тузинг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Жамоатчилик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ишончини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қайта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тиклаш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учун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қандай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медиа-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маҳсулотлар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(видео,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ҳисобот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интервью)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тайёрлайсиз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ru-RU" sz="1800" dirty="0"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Асосий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хабарингиз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Message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нимадан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иборат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бўлади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ru-RU" sz="1800" dirty="0">
              <a:solidFill>
                <a:srgbClr val="18171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FB1EC3-8FC9-4C46-B469-131B5FBCB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22.04.2026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14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29D4E-8C57-422B-9624-9CFE8820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2-кейс: "</a:t>
            </a:r>
            <a:r>
              <a:rPr lang="ru-RU" sz="1800" b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Рақамли</a:t>
            </a:r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трансформация" (SMM </a:t>
            </a:r>
            <a:r>
              <a:rPr lang="ru-RU" sz="1800" b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донорлар</a:t>
            </a:r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ишлаш</a:t>
            </a:r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18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C59C18-BE8F-40EA-9A7B-3AD6E16BE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209550" algn="l">
              <a:lnSpc>
                <a:spcPct val="150000"/>
              </a:lnSpc>
              <a:spcAft>
                <a:spcPts val="15"/>
              </a:spcAft>
            </a:pPr>
            <a:r>
              <a:rPr lang="ru-RU" sz="1800" b="1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Вазият</a:t>
            </a:r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Сизнинг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ННТ экология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шуғулланади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Ташкилотда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йиллар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давомида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фақат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расмий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веб-сайт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зерикарли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ҳисоботлар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бўлган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Ёш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донорларни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кўнгиллиларни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жалб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қилиш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замонавий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коммуникация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стратегияси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керак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Вазифа:</a:t>
            </a:r>
            <a:endParaRPr lang="ru-RU" sz="1800" dirty="0">
              <a:solidFill>
                <a:srgbClr val="181717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TikTok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контент-план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йўналишларини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ишлаб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чиқинг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rgbClr val="181717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қилиб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мураккаб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экологик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муаммоларни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оддий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тренд"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тилида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тушунтириш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мумкин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800" dirty="0">
              <a:solidFill>
                <a:srgbClr val="181717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Фандрайзинг (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маблағ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йиғиш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битта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креатив онлайн-кампания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ўйлаб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топинг</a:t>
            </a:r>
            <a:r>
              <a:rPr lang="ru-RU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rgbClr val="181717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6DA829-159B-4B92-9D5B-0256F47A2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22.04.2026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64531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230</TotalTime>
  <Words>854</Words>
  <Application>Microsoft Office PowerPoint</Application>
  <PresentationFormat>Широкоэкранный</PresentationFormat>
  <Paragraphs>80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Google Sans</vt:lpstr>
      <vt:lpstr>Symbol</vt:lpstr>
      <vt:lpstr>Times New Roman</vt:lpstr>
      <vt:lpstr>Tw Cen MT</vt:lpstr>
      <vt:lpstr>Капля</vt:lpstr>
      <vt:lpstr>ННТ коммуникация стратегиясининг 5 та асосий устуни (стратегияси) </vt:lpstr>
      <vt:lpstr>1. Ахборот тарқатиш стратегияси (Informative Strategy) </vt:lpstr>
      <vt:lpstr>2. Ишонч ва имиж яратиш стратегияси (Branding/Image Building)</vt:lpstr>
      <vt:lpstr>3. Сафарбар қилиш стратегияси (Mobilization Strategy)</vt:lpstr>
      <vt:lpstr>4. Адвокация ва таъсир ўтказиш стратегияси (Advocacy Strategy)</vt:lpstr>
      <vt:lpstr>5. Қайта алоқа ва мулоқот стратегияси  (Engagement Strategy)  </vt:lpstr>
      <vt:lpstr>Презентация PowerPoint</vt:lpstr>
      <vt:lpstr>1-кейс: "Ишонч инқирози" (Брендинг ва имиж) </vt:lpstr>
      <vt:lpstr>2-кейс: "Рақамли трансформация" (SMM ва донорлар билан ишлаш) </vt:lpstr>
      <vt:lpstr>3-кейс: "Давлат ва ННТ" (GR - Ҳукумат билан алоқалар) </vt:lpstr>
      <vt:lpstr>4-кейс: "Маҳаллий ҳамжамият билан ишлаш" (PR ва кўнгиллилар)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ННТ коммуникация стратегиясининг 5 та асосий устуни (стратегияси)</dc:title>
  <dc:creator>Dilfuza Rasulova</dc:creator>
  <cp:lastModifiedBy>Feruza Xudoyberganova</cp:lastModifiedBy>
  <cp:revision>2</cp:revision>
  <dcterms:created xsi:type="dcterms:W3CDTF">2026-04-22T04:22:35Z</dcterms:created>
  <dcterms:modified xsi:type="dcterms:W3CDTF">2026-04-22T12:27:14Z</dcterms:modified>
</cp:coreProperties>
</file>